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theme/theme2.xml" ContentType="application/vnd.openxmlformats-officedocument.theme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theme/theme3.xml" ContentType="application/vnd.openxmlformats-officedocument.theme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5" r:id="rId1"/>
    <p:sldMasterId id="2147483702" r:id="rId2"/>
    <p:sldMasterId id="2147483732" r:id="rId3"/>
    <p:sldMasterId id="2147483749" r:id="rId4"/>
  </p:sldMasterIdLst>
  <p:notesMasterIdLst>
    <p:notesMasterId r:id="rId97"/>
  </p:notesMasterIdLst>
  <p:sldIdLst>
    <p:sldId id="413" r:id="rId5"/>
    <p:sldId id="366" r:id="rId6"/>
    <p:sldId id="324" r:id="rId7"/>
    <p:sldId id="394" r:id="rId8"/>
    <p:sldId id="449" r:id="rId9"/>
    <p:sldId id="412" r:id="rId10"/>
    <p:sldId id="410" r:id="rId11"/>
    <p:sldId id="444" r:id="rId12"/>
    <p:sldId id="446" r:id="rId13"/>
    <p:sldId id="370" r:id="rId14"/>
    <p:sldId id="491" r:id="rId15"/>
    <p:sldId id="493" r:id="rId16"/>
    <p:sldId id="494" r:id="rId17"/>
    <p:sldId id="495" r:id="rId18"/>
    <p:sldId id="496" r:id="rId19"/>
    <p:sldId id="443" r:id="rId20"/>
    <p:sldId id="415" r:id="rId21"/>
    <p:sldId id="416" r:id="rId22"/>
    <p:sldId id="417" r:id="rId23"/>
    <p:sldId id="418" r:id="rId24"/>
    <p:sldId id="451" r:id="rId25"/>
    <p:sldId id="452" r:id="rId26"/>
    <p:sldId id="478" r:id="rId27"/>
    <p:sldId id="455" r:id="rId28"/>
    <p:sldId id="509" r:id="rId29"/>
    <p:sldId id="456" r:id="rId30"/>
    <p:sldId id="457" r:id="rId31"/>
    <p:sldId id="511" r:id="rId32"/>
    <p:sldId id="512" r:id="rId33"/>
    <p:sldId id="513" r:id="rId34"/>
    <p:sldId id="514" r:id="rId35"/>
    <p:sldId id="515" r:id="rId36"/>
    <p:sldId id="516" r:id="rId37"/>
    <p:sldId id="517" r:id="rId38"/>
    <p:sldId id="518" r:id="rId39"/>
    <p:sldId id="519" r:id="rId40"/>
    <p:sldId id="520" r:id="rId41"/>
    <p:sldId id="521" r:id="rId42"/>
    <p:sldId id="522" r:id="rId43"/>
    <p:sldId id="523" r:id="rId44"/>
    <p:sldId id="499" r:id="rId45"/>
    <p:sldId id="480" r:id="rId46"/>
    <p:sldId id="481" r:id="rId47"/>
    <p:sldId id="482" r:id="rId48"/>
    <p:sldId id="483" r:id="rId49"/>
    <p:sldId id="484" r:id="rId50"/>
    <p:sldId id="485" r:id="rId51"/>
    <p:sldId id="486" r:id="rId52"/>
    <p:sldId id="487" r:id="rId53"/>
    <p:sldId id="488" r:id="rId54"/>
    <p:sldId id="489" r:id="rId55"/>
    <p:sldId id="490" r:id="rId56"/>
    <p:sldId id="551" r:id="rId57"/>
    <p:sldId id="526" r:id="rId58"/>
    <p:sldId id="527" r:id="rId59"/>
    <p:sldId id="528" r:id="rId60"/>
    <p:sldId id="529" r:id="rId61"/>
    <p:sldId id="530" r:id="rId62"/>
    <p:sldId id="531" r:id="rId63"/>
    <p:sldId id="532" r:id="rId64"/>
    <p:sldId id="533" r:id="rId65"/>
    <p:sldId id="534" r:id="rId66"/>
    <p:sldId id="535" r:id="rId67"/>
    <p:sldId id="536" r:id="rId68"/>
    <p:sldId id="537" r:id="rId69"/>
    <p:sldId id="538" r:id="rId70"/>
    <p:sldId id="539" r:id="rId71"/>
    <p:sldId id="540" r:id="rId72"/>
    <p:sldId id="541" r:id="rId73"/>
    <p:sldId id="542" r:id="rId74"/>
    <p:sldId id="543" r:id="rId75"/>
    <p:sldId id="544" r:id="rId76"/>
    <p:sldId id="545" r:id="rId77"/>
    <p:sldId id="552" r:id="rId78"/>
    <p:sldId id="546" r:id="rId79"/>
    <p:sldId id="548" r:id="rId80"/>
    <p:sldId id="547" r:id="rId81"/>
    <p:sldId id="549" r:id="rId82"/>
    <p:sldId id="550" r:id="rId83"/>
    <p:sldId id="448" r:id="rId84"/>
    <p:sldId id="447" r:id="rId85"/>
    <p:sldId id="437" r:id="rId86"/>
    <p:sldId id="501" r:id="rId87"/>
    <p:sldId id="500" r:id="rId88"/>
    <p:sldId id="503" r:id="rId89"/>
    <p:sldId id="505" r:id="rId90"/>
    <p:sldId id="506" r:id="rId91"/>
    <p:sldId id="508" r:id="rId92"/>
    <p:sldId id="507" r:id="rId93"/>
    <p:sldId id="441" r:id="rId94"/>
    <p:sldId id="504" r:id="rId95"/>
    <p:sldId id="498" r:id="rId96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80" autoAdjust="0"/>
    <p:restoredTop sz="70944" autoAdjust="0"/>
  </p:normalViewPr>
  <p:slideViewPr>
    <p:cSldViewPr snapToGrid="0">
      <p:cViewPr varScale="1">
        <p:scale>
          <a:sx n="73" d="100"/>
          <a:sy n="73" d="100"/>
        </p:scale>
        <p:origin x="1734" y="2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slide" Target="slides/slide90.xml"/><Relationship Id="rId99" Type="http://schemas.openxmlformats.org/officeDocument/2006/relationships/viewProps" Target="viewProps.xml"/><Relationship Id="rId101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presProps" Target="presProps.xml"/><Relationship Id="rId3" Type="http://schemas.openxmlformats.org/officeDocument/2006/relationships/slideMaster" Target="slideMasters/slideMaster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C639D7F-1B74-524C-9C25-A0ECCF5746E1}" type="doc">
      <dgm:prSet loTypeId="urn:microsoft.com/office/officeart/2005/8/layout/hProcess4" loCatId="" qsTypeId="urn:microsoft.com/office/officeart/2005/8/quickstyle/simple3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54192421-9299-1741-8B4C-C4E48B161B60}">
      <dgm:prSet phldrT="[Text]" custT="1"/>
      <dgm:spPr>
        <a:xfrm>
          <a:off x="45067" y="887753"/>
          <a:ext cx="3316323" cy="869679"/>
        </a:xfrm>
        <a:prstGeom prst="roundRect">
          <a:avLst>
            <a:gd name="adj" fmla="val 10000"/>
          </a:avLst>
        </a:prstGeo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15875" cap="flat" cmpd="sng" algn="ctr">
          <a:solidFill>
            <a:sysClr val="windowText" lastClr="000000">
              <a:lumMod val="65000"/>
              <a:lumOff val="35000"/>
            </a:sysClr>
          </a:solidFill>
          <a:prstDash val="solid"/>
        </a:ln>
        <a:effectLst>
          <a:outerShdw blurRad="50800" dist="38100" dir="2700000" algn="tl" rotWithShape="0">
            <a:scrgbClr r="0" g="0" b="0">
              <a:alpha val="43000"/>
            </a:scrgbClr>
          </a:outerShdw>
        </a:effectLst>
      </dgm:spPr>
      <dgm:t>
        <a:bodyPr/>
        <a:lstStyle/>
        <a:p>
          <a:pPr>
            <a:buChar char="•"/>
          </a:pPr>
          <a:r>
            <a:rPr lang="en-US" sz="16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/>
              <a:ea typeface="+mn-ea"/>
              <a:cs typeface="+mn-cs"/>
            </a:rPr>
            <a:t>World with Knowns (K) &amp;</a:t>
          </a:r>
          <a:br>
            <a:rPr lang="en-US" sz="16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/>
              <a:ea typeface="+mn-ea"/>
              <a:cs typeface="+mn-cs"/>
            </a:rPr>
          </a:br>
          <a:r>
            <a:rPr lang="en-US" sz="16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/>
              <a:ea typeface="+mn-ea"/>
              <a:cs typeface="+mn-cs"/>
            </a:rPr>
            <a:t>Unknowns Unknowns (UU)</a:t>
          </a:r>
        </a:p>
      </dgm:t>
    </dgm:pt>
    <dgm:pt modelId="{88C2C831-EFB6-9442-B43A-13098BF08BFE}" type="parTrans" cxnId="{4D1A2FF0-AB4E-E245-B686-745B6F6A48A3}">
      <dgm:prSet/>
      <dgm:spPr/>
      <dgm:t>
        <a:bodyPr/>
        <a:lstStyle/>
        <a:p>
          <a:endParaRPr lang="en-US" sz="2000"/>
        </a:p>
      </dgm:t>
    </dgm:pt>
    <dgm:pt modelId="{C3CE98F2-7714-594B-B4BF-5132365D772B}" type="sibTrans" cxnId="{4D1A2FF0-AB4E-E245-B686-745B6F6A48A3}">
      <dgm:prSet/>
      <dgm:spPr/>
      <dgm:t>
        <a:bodyPr/>
        <a:lstStyle/>
        <a:p>
          <a:endParaRPr lang="en-US" sz="2000"/>
        </a:p>
      </dgm:t>
    </dgm:pt>
    <dgm:pt modelId="{6D0B1234-E322-934F-9EB6-71C880A73F46}">
      <dgm:prSet phldrT="[Text]" custT="1"/>
      <dgm:spPr>
        <a:xfrm>
          <a:off x="3606402" y="956175"/>
          <a:ext cx="1583946" cy="869679"/>
        </a:xfrm>
        <a:prstGeom prst="roundRect">
          <a:avLst>
            <a:gd name="adj" fmla="val 10000"/>
          </a:avLst>
        </a:prstGeo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15875" cap="flat" cmpd="sng" algn="ctr">
          <a:solidFill>
            <a:sysClr val="windowText" lastClr="000000">
              <a:lumMod val="65000"/>
              <a:lumOff val="35000"/>
            </a:sysClr>
          </a:solidFill>
          <a:prstDash val="solid"/>
        </a:ln>
        <a:effectLst>
          <a:outerShdw blurRad="50800" dist="38100" dir="2700000" algn="tl" rotWithShape="0">
            <a:scrgbClr r="0" g="0" b="0">
              <a:alpha val="43000"/>
            </a:scrgbClr>
          </a:outerShdw>
        </a:effectLst>
      </dgm:spPr>
      <dgm:t>
        <a:bodyPr/>
        <a:lstStyle/>
        <a:p>
          <a:pPr>
            <a:buChar char="•"/>
          </a:pPr>
          <a:r>
            <a:rPr lang="en-US" sz="14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/>
              <a:ea typeface="+mn-ea"/>
              <a:cs typeface="+mn-cs"/>
            </a:rPr>
            <a:t>NU: Novel Unknowns</a:t>
          </a:r>
        </a:p>
      </dgm:t>
    </dgm:pt>
    <dgm:pt modelId="{AD677E93-AFCA-AB41-90CB-6B8E12CDBC0E}" type="parTrans" cxnId="{B04E7147-BE17-2849-B0A9-E289D518A291}">
      <dgm:prSet/>
      <dgm:spPr/>
      <dgm:t>
        <a:bodyPr/>
        <a:lstStyle/>
        <a:p>
          <a:endParaRPr lang="en-US" sz="2000"/>
        </a:p>
      </dgm:t>
    </dgm:pt>
    <dgm:pt modelId="{E3FDD1BB-F7CE-8440-B4F5-25475FDEB6CE}" type="sibTrans" cxnId="{B04E7147-BE17-2849-B0A9-E289D518A291}">
      <dgm:prSet/>
      <dgm:spPr/>
      <dgm:t>
        <a:bodyPr/>
        <a:lstStyle/>
        <a:p>
          <a:endParaRPr lang="en-US" sz="2000"/>
        </a:p>
      </dgm:t>
    </dgm:pt>
    <dgm:pt modelId="{6E59AF38-87C4-0A44-9956-72BFB02862B4}">
      <dgm:prSet phldrT="[Text]" custT="1"/>
      <dgm:spPr>
        <a:xfrm>
          <a:off x="5475386" y="884223"/>
          <a:ext cx="1474549" cy="869679"/>
        </a:xfrm>
        <a:prstGeom prst="roundRect">
          <a:avLst>
            <a:gd name="adj" fmla="val 10000"/>
          </a:avLst>
        </a:prstGeo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15875" cap="flat" cmpd="sng" algn="ctr">
          <a:solidFill>
            <a:sysClr val="windowText" lastClr="000000">
              <a:lumMod val="65000"/>
              <a:lumOff val="35000"/>
            </a:sysClr>
          </a:solidFill>
          <a:prstDash val="solid"/>
        </a:ln>
        <a:effectLst>
          <a:outerShdw blurRad="50800" dist="38100" dir="2700000" algn="tl" rotWithShape="0">
            <a:scrgbClr r="0" g="0" b="0">
              <a:alpha val="43000"/>
            </a:scrgbClr>
          </a:outerShdw>
        </a:effectLst>
      </dgm:spPr>
      <dgm:t>
        <a:bodyPr/>
        <a:lstStyle/>
        <a:p>
          <a:pPr>
            <a:buChar char="•"/>
          </a:pPr>
          <a:r>
            <a:rPr lang="en-US" sz="14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/>
              <a:ea typeface="+mn-ea"/>
              <a:cs typeface="+mn-cs"/>
            </a:rPr>
            <a:t>LU: Labeled Unknowns</a:t>
          </a:r>
        </a:p>
      </dgm:t>
    </dgm:pt>
    <dgm:pt modelId="{E9EF498B-84C9-6946-9F42-6635D85A2FD5}" type="parTrans" cxnId="{B9C1BCFF-1A0D-2147-AFC9-6D061FF15150}">
      <dgm:prSet/>
      <dgm:spPr/>
      <dgm:t>
        <a:bodyPr/>
        <a:lstStyle/>
        <a:p>
          <a:endParaRPr lang="en-US" sz="2000"/>
        </a:p>
      </dgm:t>
    </dgm:pt>
    <dgm:pt modelId="{7B762F98-D4C0-3841-9C42-314BD6B02415}" type="sibTrans" cxnId="{B9C1BCFF-1A0D-2147-AFC9-6D061FF15150}">
      <dgm:prSet/>
      <dgm:spPr/>
      <dgm:t>
        <a:bodyPr/>
        <a:lstStyle/>
        <a:p>
          <a:endParaRPr lang="en-US" sz="2000"/>
        </a:p>
      </dgm:t>
    </dgm:pt>
    <dgm:pt modelId="{6724CA3C-11C5-2249-A552-4E81C6A57252}">
      <dgm:prSet phldrT="[Text]" custT="1"/>
      <dgm:spPr>
        <a:xfrm>
          <a:off x="5618645" y="1593147"/>
          <a:ext cx="1539506" cy="521699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8064A2">
                <a:hueOff val="0"/>
                <a:satOff val="0"/>
                <a:lumOff val="0"/>
                <a:alphaOff val="0"/>
                <a:tint val="50000"/>
                <a:satMod val="300000"/>
              </a:srgbClr>
            </a:gs>
            <a:gs pos="35000">
              <a:srgbClr val="8064A2">
                <a:hueOff val="0"/>
                <a:satOff val="0"/>
                <a:lumOff val="0"/>
                <a:alphaOff val="0"/>
                <a:tint val="37000"/>
                <a:satMod val="300000"/>
              </a:srgbClr>
            </a:gs>
            <a:gs pos="100000">
              <a:srgbClr val="8064A2">
                <a:hueOff val="0"/>
                <a:satOff val="0"/>
                <a:lumOff val="0"/>
                <a:alphaOff val="0"/>
                <a:tint val="15000"/>
                <a:satMod val="350000"/>
              </a:srgbClr>
            </a:gs>
          </a:gsLst>
          <a:lin ang="16200000" scaled="1"/>
        </a:gradFill>
        <a:ln w="15875">
          <a:solidFill>
            <a:sysClr val="windowText" lastClr="000000">
              <a:lumMod val="65000"/>
              <a:lumOff val="35000"/>
            </a:sysClr>
          </a:solidFill>
        </a:ln>
        <a:effectLst>
          <a:outerShdw blurRad="50800" dist="38100" dir="2700000" algn="tl" rotWithShape="0">
            <a:scrgbClr r="0" g="0" b="0">
              <a:alpha val="43000"/>
            </a:sc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/>
        <a:lstStyle/>
        <a:p>
          <a:pPr>
            <a:buNone/>
          </a:pPr>
          <a:r>
            <a:rPr lang="en-US" sz="1400" dirty="0">
              <a:solidFill>
                <a:sysClr val="windowText" lastClr="000000"/>
              </a:solidFill>
              <a:latin typeface="Calibri"/>
              <a:ea typeface="+mn-ea"/>
              <a:cs typeface="+mn-cs"/>
            </a:rPr>
            <a:t>Incremental Class Learning</a:t>
          </a:r>
        </a:p>
      </dgm:t>
    </dgm:pt>
    <dgm:pt modelId="{EA7ED1EB-8EFE-F443-AA7F-18E89777C59D}" type="parTrans" cxnId="{B6612EB4-665F-454A-967A-B0B22266CDE5}">
      <dgm:prSet/>
      <dgm:spPr/>
      <dgm:t>
        <a:bodyPr/>
        <a:lstStyle/>
        <a:p>
          <a:endParaRPr lang="en-US" sz="2000"/>
        </a:p>
      </dgm:t>
    </dgm:pt>
    <dgm:pt modelId="{E6D35A64-EE16-2C42-B98A-8638973C0BE0}" type="sibTrans" cxnId="{B6612EB4-665F-454A-967A-B0B22266CDE5}">
      <dgm:prSet/>
      <dgm:spPr>
        <a:xfrm>
          <a:off x="5952261" y="751111"/>
          <a:ext cx="1797827" cy="1797827"/>
        </a:xfrm>
        <a:prstGeom prst="leftCircularArrow">
          <a:avLst>
            <a:gd name="adj1" fmla="val 3329"/>
            <a:gd name="adj2" fmla="val 411435"/>
            <a:gd name="adj3" fmla="val 1930319"/>
            <a:gd name="adj4" fmla="val 8767862"/>
            <a:gd name="adj5" fmla="val 3884"/>
          </a:avLst>
        </a:prstGeom>
        <a:gradFill rotWithShape="0">
          <a:gsLst>
            <a:gs pos="0">
              <a:srgbClr val="8064A2">
                <a:hueOff val="0"/>
                <a:satOff val="0"/>
                <a:lumOff val="0"/>
                <a:alphaOff val="0"/>
                <a:tint val="50000"/>
                <a:satMod val="300000"/>
              </a:srgbClr>
            </a:gs>
            <a:gs pos="35000">
              <a:srgbClr val="8064A2">
                <a:hueOff val="0"/>
                <a:satOff val="0"/>
                <a:lumOff val="0"/>
                <a:alphaOff val="0"/>
                <a:tint val="37000"/>
                <a:satMod val="300000"/>
              </a:srgbClr>
            </a:gs>
            <a:gs pos="100000">
              <a:srgbClr val="8064A2">
                <a:hueOff val="0"/>
                <a:satOff val="0"/>
                <a:lumOff val="0"/>
                <a:alphaOff val="0"/>
                <a:tint val="15000"/>
                <a:satMod val="350000"/>
              </a:srgbClr>
            </a:gs>
          </a:gsLst>
          <a:lin ang="16200000" scaled="1"/>
        </a:gradFill>
        <a:ln w="15875">
          <a:solidFill>
            <a:sysClr val="windowText" lastClr="000000">
              <a:lumMod val="65000"/>
              <a:lumOff val="35000"/>
            </a:sysClr>
          </a:solidFill>
        </a:ln>
        <a:effectLst>
          <a:outerShdw blurRad="50800" dist="38100" dir="2700000" algn="tl" rotWithShape="0">
            <a:scrgbClr r="0" g="0" b="0">
              <a:alpha val="43000"/>
            </a:scrgbClr>
          </a:outerShdw>
        </a:effectLst>
      </dgm:spPr>
      <dgm:t>
        <a:bodyPr/>
        <a:lstStyle/>
        <a:p>
          <a:endParaRPr lang="en-US" sz="2000"/>
        </a:p>
      </dgm:t>
    </dgm:pt>
    <dgm:pt modelId="{8B277FBD-505F-D041-B4EF-49BE3BDA44A6}">
      <dgm:prSet phldrT="[Text]" custT="1"/>
      <dgm:spPr>
        <a:xfrm>
          <a:off x="7443189" y="950624"/>
          <a:ext cx="1240361" cy="869679"/>
        </a:xfrm>
        <a:prstGeom prst="roundRect">
          <a:avLst>
            <a:gd name="adj" fmla="val 10000"/>
          </a:avLst>
        </a:prstGeo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15875" cap="flat" cmpd="sng" algn="ctr">
          <a:solidFill>
            <a:sysClr val="windowText" lastClr="000000">
              <a:lumMod val="65000"/>
              <a:lumOff val="35000"/>
            </a:sysClr>
          </a:solidFill>
          <a:prstDash val="solid"/>
        </a:ln>
        <a:effectLst>
          <a:outerShdw blurRad="50800" dist="38100" dir="2700000" algn="tl" rotWithShape="0">
            <a:scrgbClr r="0" g="0" b="0">
              <a:alpha val="43000"/>
            </a:scrgbClr>
          </a:outerShdw>
        </a:effectLst>
      </dgm:spPr>
      <dgm:t>
        <a:bodyPr/>
        <a:lstStyle/>
        <a:p>
          <a:pPr>
            <a:buChar char="•"/>
          </a:pPr>
          <a:r>
            <a:rPr lang="en-US" sz="14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/>
              <a:ea typeface="+mn-ea"/>
              <a:cs typeface="+mn-cs"/>
            </a:rPr>
            <a:t>K: Known </a:t>
          </a:r>
        </a:p>
      </dgm:t>
    </dgm:pt>
    <dgm:pt modelId="{99D77BCB-564D-3C46-9704-D19B65B218B1}" type="parTrans" cxnId="{905B693F-223B-6D45-BA6E-C85B5923A413}">
      <dgm:prSet/>
      <dgm:spPr/>
      <dgm:t>
        <a:bodyPr/>
        <a:lstStyle/>
        <a:p>
          <a:endParaRPr lang="en-US" sz="2000"/>
        </a:p>
      </dgm:t>
    </dgm:pt>
    <dgm:pt modelId="{03659D1E-4A8D-F64F-887A-9DA3D3D1FBC7}" type="sibTrans" cxnId="{905B693F-223B-6D45-BA6E-C85B5923A413}">
      <dgm:prSet/>
      <dgm:spPr/>
      <dgm:t>
        <a:bodyPr/>
        <a:lstStyle/>
        <a:p>
          <a:endParaRPr lang="en-US" sz="2000"/>
        </a:p>
      </dgm:t>
    </dgm:pt>
    <dgm:pt modelId="{6DDBBE26-0E60-0B4F-AB1C-EE5C01EE1566}">
      <dgm:prSet phldrT="[Text]" custT="1"/>
      <dgm:spPr>
        <a:xfrm>
          <a:off x="1816474" y="1625104"/>
          <a:ext cx="1195989" cy="507581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C0504D">
                <a:hueOff val="0"/>
                <a:satOff val="0"/>
                <a:lumOff val="0"/>
                <a:alphaOff val="0"/>
                <a:tint val="50000"/>
                <a:satMod val="300000"/>
              </a:srgbClr>
            </a:gs>
            <a:gs pos="35000">
              <a:srgbClr val="C0504D">
                <a:hueOff val="0"/>
                <a:satOff val="0"/>
                <a:lumOff val="0"/>
                <a:alphaOff val="0"/>
                <a:tint val="37000"/>
                <a:satMod val="300000"/>
              </a:srgbClr>
            </a:gs>
            <a:gs pos="100000">
              <a:srgbClr val="C0504D">
                <a:hueOff val="0"/>
                <a:satOff val="0"/>
                <a:lumOff val="0"/>
                <a:alphaOff val="0"/>
                <a:tint val="15000"/>
                <a:satMod val="350000"/>
              </a:srgbClr>
            </a:gs>
          </a:gsLst>
          <a:lin ang="16200000" scaled="1"/>
        </a:gradFill>
        <a:ln w="15875">
          <a:solidFill>
            <a:sysClr val="windowText" lastClr="000000">
              <a:lumMod val="65000"/>
              <a:lumOff val="35000"/>
            </a:sysClr>
          </a:solidFill>
        </a:ln>
        <a:effectLst>
          <a:outerShdw blurRad="50800" dist="38100" dir="2700000" algn="tl" rotWithShape="0">
            <a:scrgbClr r="0" g="0" b="0">
              <a:alpha val="43000"/>
            </a:sc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/>
        <a:lstStyle/>
        <a:p>
          <a:pPr>
            <a:buNone/>
          </a:pPr>
          <a:r>
            <a:rPr lang="en-US" sz="1400" dirty="0">
              <a:solidFill>
                <a:sysClr val="windowText" lastClr="000000"/>
              </a:solidFill>
              <a:latin typeface="Calibri"/>
              <a:ea typeface="+mn-ea"/>
              <a:cs typeface="+mn-cs"/>
            </a:rPr>
            <a:t>Detect as  Unknown </a:t>
          </a:r>
        </a:p>
      </dgm:t>
    </dgm:pt>
    <dgm:pt modelId="{366E166D-1784-C54E-86E3-741B341553E2}" type="parTrans" cxnId="{7B12E4FB-CDC9-1B47-B273-B65188D90FD2}">
      <dgm:prSet/>
      <dgm:spPr/>
      <dgm:t>
        <a:bodyPr/>
        <a:lstStyle/>
        <a:p>
          <a:endParaRPr lang="en-US" sz="2000"/>
        </a:p>
      </dgm:t>
    </dgm:pt>
    <dgm:pt modelId="{BBF3831C-E1DA-1144-99D3-1F90905E02AD}" type="sibTrans" cxnId="{7B12E4FB-CDC9-1B47-B273-B65188D90FD2}">
      <dgm:prSet/>
      <dgm:spPr>
        <a:xfrm>
          <a:off x="2181383" y="497396"/>
          <a:ext cx="2153205" cy="2153205"/>
        </a:xfrm>
        <a:prstGeom prst="leftCircularArrow">
          <a:avLst>
            <a:gd name="adj1" fmla="val 2780"/>
            <a:gd name="adj2" fmla="val 339112"/>
            <a:gd name="adj3" fmla="val 1879071"/>
            <a:gd name="adj4" fmla="val 8788937"/>
            <a:gd name="adj5" fmla="val 3243"/>
          </a:avLst>
        </a:prstGeom>
        <a:gradFill rotWithShape="0">
          <a:gsLst>
            <a:gs pos="0">
              <a:srgbClr val="C0504D">
                <a:hueOff val="0"/>
                <a:satOff val="0"/>
                <a:lumOff val="0"/>
                <a:alphaOff val="0"/>
                <a:tint val="50000"/>
                <a:satMod val="300000"/>
              </a:srgbClr>
            </a:gs>
            <a:gs pos="35000">
              <a:srgbClr val="C0504D">
                <a:hueOff val="0"/>
                <a:satOff val="0"/>
                <a:lumOff val="0"/>
                <a:alphaOff val="0"/>
                <a:tint val="37000"/>
                <a:satMod val="300000"/>
              </a:srgbClr>
            </a:gs>
            <a:gs pos="100000">
              <a:srgbClr val="C0504D">
                <a:hueOff val="0"/>
                <a:satOff val="0"/>
                <a:lumOff val="0"/>
                <a:alphaOff val="0"/>
                <a:tint val="15000"/>
                <a:satMod val="350000"/>
              </a:srgbClr>
            </a:gs>
          </a:gsLst>
          <a:lin ang="16200000" scaled="1"/>
        </a:gradFill>
        <a:ln w="15875">
          <a:solidFill>
            <a:sysClr val="windowText" lastClr="000000">
              <a:lumMod val="65000"/>
              <a:lumOff val="35000"/>
            </a:sysClr>
          </a:solidFill>
        </a:ln>
        <a:effectLst>
          <a:outerShdw blurRad="50800" dist="38100" dir="2700000" algn="tl" rotWithShape="0">
            <a:scrgbClr r="0" g="0" b="0">
              <a:alpha val="43000"/>
            </a:scrgbClr>
          </a:outerShdw>
        </a:effectLst>
      </dgm:spPr>
      <dgm:t>
        <a:bodyPr/>
        <a:lstStyle/>
        <a:p>
          <a:endParaRPr lang="en-US" sz="2000"/>
        </a:p>
      </dgm:t>
    </dgm:pt>
    <dgm:pt modelId="{916CC82F-8709-6B42-84D5-3DF0F432FB94}">
      <dgm:prSet custT="1"/>
      <dgm:spPr>
        <a:xfrm>
          <a:off x="4077268" y="660364"/>
          <a:ext cx="993689" cy="511546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9BBB59">
                <a:hueOff val="0"/>
                <a:satOff val="0"/>
                <a:lumOff val="0"/>
                <a:alphaOff val="0"/>
                <a:tint val="50000"/>
                <a:satMod val="300000"/>
              </a:srgbClr>
            </a:gs>
            <a:gs pos="35000">
              <a:srgbClr val="9BBB59">
                <a:hueOff val="0"/>
                <a:satOff val="0"/>
                <a:lumOff val="0"/>
                <a:alphaOff val="0"/>
                <a:tint val="37000"/>
                <a:satMod val="300000"/>
              </a:srgbClr>
            </a:gs>
            <a:gs pos="100000">
              <a:srgbClr val="9BBB59">
                <a:hueOff val="0"/>
                <a:satOff val="0"/>
                <a:lumOff val="0"/>
                <a:alphaOff val="0"/>
                <a:tint val="15000"/>
                <a:satMod val="350000"/>
              </a:srgbClr>
            </a:gs>
          </a:gsLst>
          <a:lin ang="16200000" scaled="1"/>
        </a:gradFill>
        <a:ln w="15875">
          <a:solidFill>
            <a:sysClr val="windowText" lastClr="000000">
              <a:lumMod val="65000"/>
              <a:lumOff val="35000"/>
            </a:sysClr>
          </a:solidFill>
        </a:ln>
        <a:effectLst>
          <a:outerShdw blurRad="50800" dist="38100" dir="2700000" algn="tl" rotWithShape="0">
            <a:scrgbClr r="0" g="0" b="0">
              <a:alpha val="43000"/>
            </a:sc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/>
        <a:lstStyle/>
        <a:p>
          <a:pPr>
            <a:buNone/>
          </a:pPr>
          <a:r>
            <a:rPr lang="en-US" sz="1400" dirty="0">
              <a:solidFill>
                <a:sysClr val="windowText" lastClr="000000"/>
              </a:solidFill>
              <a:latin typeface="Calibri"/>
              <a:ea typeface="+mn-ea"/>
              <a:cs typeface="+mn-cs"/>
            </a:rPr>
            <a:t>Label Data</a:t>
          </a:r>
        </a:p>
      </dgm:t>
    </dgm:pt>
    <dgm:pt modelId="{2395659D-5456-C646-996A-A45D072D27CA}" type="parTrans" cxnId="{39A0CFFA-1A5F-5247-9B42-C10EC72194E7}">
      <dgm:prSet/>
      <dgm:spPr/>
      <dgm:t>
        <a:bodyPr/>
        <a:lstStyle/>
        <a:p>
          <a:endParaRPr lang="en-US" sz="2000"/>
        </a:p>
      </dgm:t>
    </dgm:pt>
    <dgm:pt modelId="{D63489A8-6618-CF42-8320-829B4D7E038F}" type="sibTrans" cxnId="{39A0CFFA-1A5F-5247-9B42-C10EC72194E7}">
      <dgm:prSet/>
      <dgm:spPr>
        <a:xfrm>
          <a:off x="4343599" y="98622"/>
          <a:ext cx="2270866" cy="2718810"/>
        </a:xfrm>
        <a:prstGeom prst="circularArrow">
          <a:avLst>
            <a:gd name="adj1" fmla="val 3173"/>
            <a:gd name="adj2" fmla="val 390633"/>
            <a:gd name="adj3" fmla="val 19518248"/>
            <a:gd name="adj4" fmla="val 12659903"/>
            <a:gd name="adj5" fmla="val 3702"/>
          </a:avLst>
        </a:prstGeom>
        <a:gradFill rotWithShape="0">
          <a:gsLst>
            <a:gs pos="0">
              <a:srgbClr val="9BBB59">
                <a:hueOff val="0"/>
                <a:satOff val="0"/>
                <a:lumOff val="0"/>
                <a:alphaOff val="0"/>
                <a:tint val="50000"/>
                <a:satMod val="300000"/>
              </a:srgbClr>
            </a:gs>
            <a:gs pos="35000">
              <a:srgbClr val="9BBB59">
                <a:hueOff val="0"/>
                <a:satOff val="0"/>
                <a:lumOff val="0"/>
                <a:alphaOff val="0"/>
                <a:tint val="37000"/>
                <a:satMod val="300000"/>
              </a:srgbClr>
            </a:gs>
            <a:gs pos="100000">
              <a:srgbClr val="9BBB59">
                <a:hueOff val="0"/>
                <a:satOff val="0"/>
                <a:lumOff val="0"/>
                <a:alphaOff val="0"/>
                <a:tint val="15000"/>
                <a:satMod val="350000"/>
              </a:srgbClr>
            </a:gs>
          </a:gsLst>
          <a:lin ang="16200000" scaled="1"/>
        </a:gradFill>
        <a:ln w="15875">
          <a:solidFill>
            <a:sysClr val="windowText" lastClr="000000">
              <a:lumMod val="65000"/>
              <a:lumOff val="35000"/>
            </a:sysClr>
          </a:solidFill>
        </a:ln>
        <a:effectLst>
          <a:outerShdw blurRad="50800" dist="38100" dir="2700000" algn="tl" rotWithShape="0">
            <a:scrgbClr r="0" g="0" b="0">
              <a:alpha val="43000"/>
            </a:scrgbClr>
          </a:outerShdw>
        </a:effectLst>
      </dgm:spPr>
      <dgm:t>
        <a:bodyPr/>
        <a:lstStyle/>
        <a:p>
          <a:endParaRPr lang="en-US" sz="2000"/>
        </a:p>
      </dgm:t>
    </dgm:pt>
    <dgm:pt modelId="{904AA592-F202-9C42-8E52-638A272ABEF2}">
      <dgm:prSet phldrT="[Text]" custT="1"/>
      <dgm:spPr>
        <a:xfrm>
          <a:off x="7775516" y="1606533"/>
          <a:ext cx="937266" cy="489344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4BACC6">
                <a:hueOff val="0"/>
                <a:satOff val="0"/>
                <a:lumOff val="0"/>
                <a:alphaOff val="0"/>
                <a:tint val="50000"/>
                <a:satMod val="300000"/>
              </a:srgbClr>
            </a:gs>
            <a:gs pos="35000">
              <a:srgbClr val="4BACC6">
                <a:hueOff val="0"/>
                <a:satOff val="0"/>
                <a:lumOff val="0"/>
                <a:alphaOff val="0"/>
                <a:tint val="37000"/>
                <a:satMod val="300000"/>
              </a:srgbClr>
            </a:gs>
            <a:gs pos="100000">
              <a:srgbClr val="4BACC6">
                <a:hueOff val="0"/>
                <a:satOff val="0"/>
                <a:lumOff val="0"/>
                <a:alphaOff val="0"/>
                <a:tint val="15000"/>
                <a:satMod val="350000"/>
              </a:srgbClr>
            </a:gs>
          </a:gsLst>
          <a:lin ang="16200000" scaled="1"/>
        </a:gradFill>
        <a:ln w="15875">
          <a:solidFill>
            <a:sysClr val="windowText" lastClr="000000">
              <a:lumMod val="65000"/>
              <a:lumOff val="35000"/>
            </a:sysClr>
          </a:solidFill>
        </a:ln>
        <a:effectLst>
          <a:outerShdw blurRad="50800" dist="38100" dir="2700000" algn="tl" rotWithShape="0">
            <a:scrgbClr r="0" g="0" b="0">
              <a:alpha val="43000"/>
            </a:sc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/>
        <a:lstStyle/>
        <a:p>
          <a:pPr>
            <a:buNone/>
          </a:pPr>
          <a:r>
            <a:rPr lang="en-US" altLang="zh-CN" sz="1400" dirty="0">
              <a:solidFill>
                <a:sysClr val="windowText" lastClr="000000"/>
              </a:solidFill>
              <a:latin typeface="Calibri"/>
              <a:ea typeface="+mn-ea"/>
              <a:cs typeface="+mn-cs"/>
            </a:rPr>
            <a:t>Scale</a:t>
          </a:r>
          <a:r>
            <a:rPr lang="en-US" sz="1400" dirty="0">
              <a:solidFill>
                <a:sysClr val="windowText" lastClr="000000"/>
              </a:solidFill>
              <a:latin typeface="Calibri"/>
              <a:ea typeface="+mn-ea"/>
              <a:cs typeface="+mn-cs"/>
            </a:rPr>
            <a:t> </a:t>
          </a:r>
        </a:p>
      </dgm:t>
    </dgm:pt>
    <dgm:pt modelId="{A3435D19-ADE0-2049-AB57-D7906CC26457}" type="sibTrans" cxnId="{AD25CE06-4E3A-7B4E-9476-3626A5EA8A39}">
      <dgm:prSet/>
      <dgm:spPr/>
      <dgm:t>
        <a:bodyPr/>
        <a:lstStyle/>
        <a:p>
          <a:endParaRPr lang="en-US" sz="2000"/>
        </a:p>
      </dgm:t>
    </dgm:pt>
    <dgm:pt modelId="{09C9A479-3526-2543-A81B-06176FDE8C18}" type="parTrans" cxnId="{AD25CE06-4E3A-7B4E-9476-3626A5EA8A39}">
      <dgm:prSet/>
      <dgm:spPr/>
      <dgm:t>
        <a:bodyPr/>
        <a:lstStyle/>
        <a:p>
          <a:endParaRPr lang="en-US" sz="2000"/>
        </a:p>
      </dgm:t>
    </dgm:pt>
    <dgm:pt modelId="{321CB17F-D54D-4D40-997A-E6DA7076FBFA}">
      <dgm:prSet phldrT="[Text]" custT="1"/>
      <dgm:spPr>
        <a:xfrm>
          <a:off x="45067" y="887753"/>
          <a:ext cx="3316323" cy="869679"/>
        </a:xfr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15875" cap="flat" cmpd="sng" algn="ctr">
          <a:solidFill>
            <a:sysClr val="windowText" lastClr="000000">
              <a:lumMod val="65000"/>
              <a:lumOff val="35000"/>
            </a:sysClr>
          </a:solidFill>
          <a:prstDash val="solid"/>
        </a:ln>
        <a:effectLst>
          <a:outerShdw blurRad="50800" dist="38100" dir="2700000" algn="tl" rotWithShape="0">
            <a:scrgbClr r="0" g="0" b="0">
              <a:alpha val="43000"/>
            </a:scrgbClr>
          </a:outerShdw>
        </a:effectLst>
      </dgm:spPr>
      <dgm:t>
        <a:bodyPr/>
        <a:lstStyle/>
        <a:p>
          <a:pPr>
            <a:buChar char="•"/>
          </a:pPr>
          <a:endParaRPr lang="en-US" sz="16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alibri"/>
            <a:ea typeface="+mn-ea"/>
            <a:cs typeface="+mn-cs"/>
          </a:endParaRPr>
        </a:p>
      </dgm:t>
    </dgm:pt>
    <dgm:pt modelId="{D495A681-26BF-4CD3-9A54-00113FD903B5}" type="parTrans" cxnId="{2A9D1417-9914-4D05-A630-116252CF1565}">
      <dgm:prSet/>
      <dgm:spPr/>
      <dgm:t>
        <a:bodyPr/>
        <a:lstStyle/>
        <a:p>
          <a:endParaRPr lang="zh-CN" altLang="en-US"/>
        </a:p>
      </dgm:t>
    </dgm:pt>
    <dgm:pt modelId="{E7BA236E-9587-4099-9054-E4C5D3C244AD}" type="sibTrans" cxnId="{2A9D1417-9914-4D05-A630-116252CF1565}">
      <dgm:prSet/>
      <dgm:spPr/>
      <dgm:t>
        <a:bodyPr/>
        <a:lstStyle/>
        <a:p>
          <a:endParaRPr lang="zh-CN" altLang="en-US"/>
        </a:p>
      </dgm:t>
    </dgm:pt>
    <dgm:pt modelId="{6F7D90B9-0F67-E04A-9F07-B27F9F742394}" type="pres">
      <dgm:prSet presAssocID="{AC639D7F-1B74-524C-9C25-A0ECCF5746E1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E15FC7EB-5030-8D49-BAC8-19A730119D81}" type="pres">
      <dgm:prSet presAssocID="{AC639D7F-1B74-524C-9C25-A0ECCF5746E1}" presName="tSp" presStyleCnt="0"/>
      <dgm:spPr/>
    </dgm:pt>
    <dgm:pt modelId="{9B32543D-9161-754C-9703-80E2977F3EAF}" type="pres">
      <dgm:prSet presAssocID="{AC639D7F-1B74-524C-9C25-A0ECCF5746E1}" presName="bSp" presStyleCnt="0"/>
      <dgm:spPr/>
    </dgm:pt>
    <dgm:pt modelId="{8B526E05-6C87-A74B-8734-E878BEBA3434}" type="pres">
      <dgm:prSet presAssocID="{AC639D7F-1B74-524C-9C25-A0ECCF5746E1}" presName="process" presStyleCnt="0"/>
      <dgm:spPr/>
    </dgm:pt>
    <dgm:pt modelId="{992B08E3-F664-5A4A-926E-74F8B56F9C19}" type="pres">
      <dgm:prSet presAssocID="{6DDBBE26-0E60-0B4F-AB1C-EE5C01EE1566}" presName="composite1" presStyleCnt="0"/>
      <dgm:spPr/>
    </dgm:pt>
    <dgm:pt modelId="{15599148-FE0F-B44E-86F6-A73BED41EF2B}" type="pres">
      <dgm:prSet presAssocID="{6DDBBE26-0E60-0B4F-AB1C-EE5C01EE1566}" presName="dummyNode1" presStyleLbl="node1" presStyleIdx="0" presStyleCnt="4"/>
      <dgm:spPr/>
    </dgm:pt>
    <dgm:pt modelId="{77398238-03AB-5045-92CD-1C836FA86CF0}" type="pres">
      <dgm:prSet presAssocID="{6DDBBE26-0E60-0B4F-AB1C-EE5C01EE1566}" presName="childNode1" presStyleLbl="bgAcc1" presStyleIdx="0" presStyleCnt="4" custScaleX="314515" custLinFactNeighborX="3796">
        <dgm:presLayoutVars>
          <dgm:bulletEnabled val="1"/>
        </dgm:presLayoutVars>
      </dgm:prSet>
      <dgm:spPr>
        <a:prstGeom prst="roundRect">
          <a:avLst>
            <a:gd name="adj" fmla="val 10000"/>
          </a:avLst>
        </a:prstGeom>
      </dgm:spPr>
      <dgm:t>
        <a:bodyPr/>
        <a:lstStyle/>
        <a:p>
          <a:endParaRPr lang="zh-CN" altLang="en-US"/>
        </a:p>
      </dgm:t>
    </dgm:pt>
    <dgm:pt modelId="{184BAD7D-89B0-BD42-9273-61F1B9A24285}" type="pres">
      <dgm:prSet presAssocID="{6DDBBE26-0E60-0B4F-AB1C-EE5C01EE1566}" presName="childNode1tx" presStyleLbl="bgAcc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B4ECD57-2805-334D-9CC6-38E803E14609}" type="pres">
      <dgm:prSet presAssocID="{6DDBBE26-0E60-0B4F-AB1C-EE5C01EE1566}" presName="parentNode1" presStyleLbl="node1" presStyleIdx="0" presStyleCnt="4" custScaleX="127604" custScaleY="136183" custLinFactNeighborX="61405" custLinFactNeighborY="32588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304E729-70FC-0C49-866E-CF5810ECE9EC}" type="pres">
      <dgm:prSet presAssocID="{6DDBBE26-0E60-0B4F-AB1C-EE5C01EE1566}" presName="connSite1" presStyleCnt="0"/>
      <dgm:spPr/>
    </dgm:pt>
    <dgm:pt modelId="{1457B267-57F3-0447-AD26-E7C6F3C56346}" type="pres">
      <dgm:prSet presAssocID="{BBF3831C-E1DA-1144-99D3-1F90905E02AD}" presName="Name9" presStyleLbl="sibTrans2D1" presStyleIdx="0" presStyleCnt="3"/>
      <dgm:spPr/>
      <dgm:t>
        <a:bodyPr/>
        <a:lstStyle/>
        <a:p>
          <a:endParaRPr lang="zh-CN" altLang="en-US"/>
        </a:p>
      </dgm:t>
    </dgm:pt>
    <dgm:pt modelId="{B5D0798A-958F-5D4C-93AD-F27E6E77CAFB}" type="pres">
      <dgm:prSet presAssocID="{916CC82F-8709-6B42-84D5-3DF0F432FB94}" presName="composite2" presStyleCnt="0"/>
      <dgm:spPr/>
    </dgm:pt>
    <dgm:pt modelId="{421B82B4-80D2-544A-BFA4-B12DC68981DE}" type="pres">
      <dgm:prSet presAssocID="{916CC82F-8709-6B42-84D5-3DF0F432FB94}" presName="dummyNode2" presStyleLbl="node1" presStyleIdx="0" presStyleCnt="4"/>
      <dgm:spPr/>
    </dgm:pt>
    <dgm:pt modelId="{0CFEFDA7-1325-D14E-BD31-3F8509205102}" type="pres">
      <dgm:prSet presAssocID="{916CC82F-8709-6B42-84D5-3DF0F432FB94}" presName="childNode2" presStyleLbl="bgAcc1" presStyleIdx="1" presStyleCnt="4" custScaleX="150219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F68ED98-E1E3-FE47-9E67-212F778D33E6}" type="pres">
      <dgm:prSet presAssocID="{916CC82F-8709-6B42-84D5-3DF0F432FB94}" presName="childNode2tx" presStyleLbl="bgAcc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A9135B3-858E-5945-8213-73AA19233528}" type="pres">
      <dgm:prSet presAssocID="{916CC82F-8709-6B42-84D5-3DF0F432FB94}" presName="parentNode2" presStyleLbl="node1" presStyleIdx="1" presStyleCnt="4" custScaleX="106020" custScaleY="137247" custLinFactNeighborY="-10742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2337B49-2C87-FD4E-BE17-F034C46764E7}" type="pres">
      <dgm:prSet presAssocID="{916CC82F-8709-6B42-84D5-3DF0F432FB94}" presName="connSite2" presStyleCnt="0"/>
      <dgm:spPr/>
    </dgm:pt>
    <dgm:pt modelId="{6BB36793-632A-C248-B005-777528B095C1}" type="pres">
      <dgm:prSet presAssocID="{D63489A8-6618-CF42-8320-829B4D7E038F}" presName="Name18" presStyleLbl="sibTrans2D1" presStyleIdx="1" presStyleCnt="3" custScaleX="120371" custScaleY="144115" custLinFactNeighborX="8054" custLinFactNeighborY="18301"/>
      <dgm:spPr/>
      <dgm:t>
        <a:bodyPr/>
        <a:lstStyle/>
        <a:p>
          <a:endParaRPr lang="zh-CN" altLang="en-US"/>
        </a:p>
      </dgm:t>
    </dgm:pt>
    <dgm:pt modelId="{B3F803F3-3B43-6C45-BEF3-C5C9D2097168}" type="pres">
      <dgm:prSet presAssocID="{6724CA3C-11C5-2249-A552-4E81C6A57252}" presName="composite1" presStyleCnt="0"/>
      <dgm:spPr/>
    </dgm:pt>
    <dgm:pt modelId="{84EE317E-B755-0143-8B0A-A7F1983C43B4}" type="pres">
      <dgm:prSet presAssocID="{6724CA3C-11C5-2249-A552-4E81C6A57252}" presName="dummyNode1" presStyleLbl="node1" presStyleIdx="1" presStyleCnt="4"/>
      <dgm:spPr/>
    </dgm:pt>
    <dgm:pt modelId="{35875B83-4543-7F4A-8CD2-181FA4234740}" type="pres">
      <dgm:prSet presAssocID="{6724CA3C-11C5-2249-A552-4E81C6A57252}" presName="childNode1" presStyleLbl="bgAcc1" presStyleIdx="2" presStyleCnt="4" custScaleX="13984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82CABD1-ABA4-9E4D-85B6-B335F4B8DE0A}" type="pres">
      <dgm:prSet presAssocID="{6724CA3C-11C5-2249-A552-4E81C6A57252}" presName="childNode1tx" presStyleLbl="bgAcc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530894E-A0F0-174C-AB3D-600E86A7EE83}" type="pres">
      <dgm:prSet presAssocID="{6724CA3C-11C5-2249-A552-4E81C6A57252}" presName="parentNode1" presStyleLbl="node1" presStyleIdx="2" presStyleCnt="4" custScaleX="164255" custScaleY="139971" custLinFactNeighborY="26855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ACAAB32-58D7-0F4F-B110-13FFBB0A71A7}" type="pres">
      <dgm:prSet presAssocID="{6724CA3C-11C5-2249-A552-4E81C6A57252}" presName="connSite1" presStyleCnt="0"/>
      <dgm:spPr/>
    </dgm:pt>
    <dgm:pt modelId="{FAC533D2-26BC-A445-96A5-D1B86091A2A6}" type="pres">
      <dgm:prSet presAssocID="{E6D35A64-EE16-2C42-B98A-8638973C0BE0}" presName="Name9" presStyleLbl="sibTrans2D1" presStyleIdx="2" presStyleCnt="3" custLinFactNeighborX="-12780"/>
      <dgm:spPr/>
      <dgm:t>
        <a:bodyPr/>
        <a:lstStyle/>
        <a:p>
          <a:endParaRPr lang="zh-CN" altLang="en-US"/>
        </a:p>
      </dgm:t>
    </dgm:pt>
    <dgm:pt modelId="{55680322-DAD8-6540-AEB7-6F70095DE937}" type="pres">
      <dgm:prSet presAssocID="{904AA592-F202-9C42-8E52-638A272ABEF2}" presName="composite2" presStyleCnt="0"/>
      <dgm:spPr/>
    </dgm:pt>
    <dgm:pt modelId="{4A2D9275-C55B-4C44-B9A6-F94B36ADD028}" type="pres">
      <dgm:prSet presAssocID="{904AA592-F202-9C42-8E52-638A272ABEF2}" presName="dummyNode2" presStyleLbl="node1" presStyleIdx="2" presStyleCnt="4"/>
      <dgm:spPr/>
    </dgm:pt>
    <dgm:pt modelId="{F3FC3953-EA11-3240-B382-78B379C20B64}" type="pres">
      <dgm:prSet presAssocID="{904AA592-F202-9C42-8E52-638A272ABEF2}" presName="childNode2" presStyleLbl="bgAcc1" presStyleIdx="3" presStyleCnt="4" custScaleX="11763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EC434D7-4F7E-0741-87AB-3723DBE2BE5C}" type="pres">
      <dgm:prSet presAssocID="{904AA592-F202-9C42-8E52-638A272ABEF2}" presName="childNode2tx" presStyleLbl="bgAcc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259F37F-F7BC-C44F-BCE2-E2FECFB709F4}" type="pres">
      <dgm:prSet presAssocID="{904AA592-F202-9C42-8E52-638A272ABEF2}" presName="parentNode2" presStyleLbl="node1" presStyleIdx="3" presStyleCnt="4" custScaleX="81705" custScaleY="127681" custLinFactY="100000" custLinFactNeighborX="-2287" custLinFactNeighborY="148311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7B24075-992D-9F42-BF8B-DF0B20AE4208}" type="pres">
      <dgm:prSet presAssocID="{904AA592-F202-9C42-8E52-638A272ABEF2}" presName="connSite2" presStyleCnt="0"/>
      <dgm:spPr/>
    </dgm:pt>
  </dgm:ptLst>
  <dgm:cxnLst>
    <dgm:cxn modelId="{F68521F6-19CF-6F4B-A093-3D8BCA4C32B4}" type="presOf" srcId="{BBF3831C-E1DA-1144-99D3-1F90905E02AD}" destId="{1457B267-57F3-0447-AD26-E7C6F3C56346}" srcOrd="0" destOrd="0" presId="urn:microsoft.com/office/officeart/2005/8/layout/hProcess4"/>
    <dgm:cxn modelId="{FCAD4979-5039-7E45-860C-46286EB67BE7}" type="presOf" srcId="{AC639D7F-1B74-524C-9C25-A0ECCF5746E1}" destId="{6F7D90B9-0F67-E04A-9F07-B27F9F742394}" srcOrd="0" destOrd="0" presId="urn:microsoft.com/office/officeart/2005/8/layout/hProcess4"/>
    <dgm:cxn modelId="{D2EA1BEF-4F14-2B43-B898-1E95CD2A959F}" type="presOf" srcId="{E6D35A64-EE16-2C42-B98A-8638973C0BE0}" destId="{FAC533D2-26BC-A445-96A5-D1B86091A2A6}" srcOrd="0" destOrd="0" presId="urn:microsoft.com/office/officeart/2005/8/layout/hProcess4"/>
    <dgm:cxn modelId="{B6612EB4-665F-454A-967A-B0B22266CDE5}" srcId="{AC639D7F-1B74-524C-9C25-A0ECCF5746E1}" destId="{6724CA3C-11C5-2249-A552-4E81C6A57252}" srcOrd="2" destOrd="0" parTransId="{EA7ED1EB-8EFE-F443-AA7F-18E89777C59D}" sibTransId="{E6D35A64-EE16-2C42-B98A-8638973C0BE0}"/>
    <dgm:cxn modelId="{E67A31AE-E0C6-4B4D-A075-71C1E000AFF9}" type="presOf" srcId="{904AA592-F202-9C42-8E52-638A272ABEF2}" destId="{F259F37F-F7BC-C44F-BCE2-E2FECFB709F4}" srcOrd="0" destOrd="0" presId="urn:microsoft.com/office/officeart/2005/8/layout/hProcess4"/>
    <dgm:cxn modelId="{0962BD9F-541F-554A-9E94-B920D099873C}" type="presOf" srcId="{6E59AF38-87C4-0A44-9956-72BFB02862B4}" destId="{35875B83-4543-7F4A-8CD2-181FA4234740}" srcOrd="0" destOrd="0" presId="urn:microsoft.com/office/officeart/2005/8/layout/hProcess4"/>
    <dgm:cxn modelId="{176A9CF6-B0E6-494D-BED9-E353EA6B48A5}" type="presOf" srcId="{6DDBBE26-0E60-0B4F-AB1C-EE5C01EE1566}" destId="{6B4ECD57-2805-334D-9CC6-38E803E14609}" srcOrd="0" destOrd="0" presId="urn:microsoft.com/office/officeart/2005/8/layout/hProcess4"/>
    <dgm:cxn modelId="{39A0CFFA-1A5F-5247-9B42-C10EC72194E7}" srcId="{AC639D7F-1B74-524C-9C25-A0ECCF5746E1}" destId="{916CC82F-8709-6B42-84D5-3DF0F432FB94}" srcOrd="1" destOrd="0" parTransId="{2395659D-5456-C646-996A-A45D072D27CA}" sibTransId="{D63489A8-6618-CF42-8320-829B4D7E038F}"/>
    <dgm:cxn modelId="{4BE9226C-D1BA-964D-A9A7-62C31D375A71}" type="presOf" srcId="{54192421-9299-1741-8B4C-C4E48B161B60}" destId="{77398238-03AB-5045-92CD-1C836FA86CF0}" srcOrd="0" destOrd="0" presId="urn:microsoft.com/office/officeart/2005/8/layout/hProcess4"/>
    <dgm:cxn modelId="{ED4186C5-DD0D-42DC-9E0A-6235F9AE6C0C}" type="presOf" srcId="{321CB17F-D54D-4D40-997A-E6DA7076FBFA}" destId="{184BAD7D-89B0-BD42-9273-61F1B9A24285}" srcOrd="1" destOrd="1" presId="urn:microsoft.com/office/officeart/2005/8/layout/hProcess4"/>
    <dgm:cxn modelId="{69686618-895E-494A-B1A7-20240FDFE82A}" type="presOf" srcId="{6D0B1234-E322-934F-9EB6-71C880A73F46}" destId="{9F68ED98-E1E3-FE47-9E67-212F778D33E6}" srcOrd="1" destOrd="0" presId="urn:microsoft.com/office/officeart/2005/8/layout/hProcess4"/>
    <dgm:cxn modelId="{997E167A-ED12-F449-8B59-26C8A50986CC}" type="presOf" srcId="{D63489A8-6618-CF42-8320-829B4D7E038F}" destId="{6BB36793-632A-C248-B005-777528B095C1}" srcOrd="0" destOrd="0" presId="urn:microsoft.com/office/officeart/2005/8/layout/hProcess4"/>
    <dgm:cxn modelId="{2A9D1417-9914-4D05-A630-116252CF1565}" srcId="{6DDBBE26-0E60-0B4F-AB1C-EE5C01EE1566}" destId="{321CB17F-D54D-4D40-997A-E6DA7076FBFA}" srcOrd="1" destOrd="0" parTransId="{D495A681-26BF-4CD3-9A54-00113FD903B5}" sibTransId="{E7BA236E-9587-4099-9054-E4C5D3C244AD}"/>
    <dgm:cxn modelId="{0E421990-1319-4B40-BE30-3D6BF8E864E0}" type="presOf" srcId="{8B277FBD-505F-D041-B4EF-49BE3BDA44A6}" destId="{F3FC3953-EA11-3240-B382-78B379C20B64}" srcOrd="0" destOrd="0" presId="urn:microsoft.com/office/officeart/2005/8/layout/hProcess4"/>
    <dgm:cxn modelId="{752D5C58-61A3-CD4E-B631-182BAB0EB7DD}" type="presOf" srcId="{6E59AF38-87C4-0A44-9956-72BFB02862B4}" destId="{B82CABD1-ABA4-9E4D-85B6-B335F4B8DE0A}" srcOrd="1" destOrd="0" presId="urn:microsoft.com/office/officeart/2005/8/layout/hProcess4"/>
    <dgm:cxn modelId="{B04E7147-BE17-2849-B0A9-E289D518A291}" srcId="{916CC82F-8709-6B42-84D5-3DF0F432FB94}" destId="{6D0B1234-E322-934F-9EB6-71C880A73F46}" srcOrd="0" destOrd="0" parTransId="{AD677E93-AFCA-AB41-90CB-6B8E12CDBC0E}" sibTransId="{E3FDD1BB-F7CE-8440-B4F5-25475FDEB6CE}"/>
    <dgm:cxn modelId="{B5B39612-5BFB-C34D-B13E-F0240077DA30}" type="presOf" srcId="{6724CA3C-11C5-2249-A552-4E81C6A57252}" destId="{7530894E-A0F0-174C-AB3D-600E86A7EE83}" srcOrd="0" destOrd="0" presId="urn:microsoft.com/office/officeart/2005/8/layout/hProcess4"/>
    <dgm:cxn modelId="{68CA8334-72CD-1C4E-BADF-A807AA998A7E}" type="presOf" srcId="{54192421-9299-1741-8B4C-C4E48B161B60}" destId="{184BAD7D-89B0-BD42-9273-61F1B9A24285}" srcOrd="1" destOrd="0" presId="urn:microsoft.com/office/officeart/2005/8/layout/hProcess4"/>
    <dgm:cxn modelId="{B9C1BCFF-1A0D-2147-AFC9-6D061FF15150}" srcId="{6724CA3C-11C5-2249-A552-4E81C6A57252}" destId="{6E59AF38-87C4-0A44-9956-72BFB02862B4}" srcOrd="0" destOrd="0" parTransId="{E9EF498B-84C9-6946-9F42-6635D85A2FD5}" sibTransId="{7B762F98-D4C0-3841-9C42-314BD6B02415}"/>
    <dgm:cxn modelId="{AD25CE06-4E3A-7B4E-9476-3626A5EA8A39}" srcId="{AC639D7F-1B74-524C-9C25-A0ECCF5746E1}" destId="{904AA592-F202-9C42-8E52-638A272ABEF2}" srcOrd="3" destOrd="0" parTransId="{09C9A479-3526-2543-A81B-06176FDE8C18}" sibTransId="{A3435D19-ADE0-2049-AB57-D7906CC26457}"/>
    <dgm:cxn modelId="{01FA04D4-4E1A-4255-8B07-C21E303D3A28}" type="presOf" srcId="{321CB17F-D54D-4D40-997A-E6DA7076FBFA}" destId="{77398238-03AB-5045-92CD-1C836FA86CF0}" srcOrd="0" destOrd="1" presId="urn:microsoft.com/office/officeart/2005/8/layout/hProcess4"/>
    <dgm:cxn modelId="{70EC82BB-5EE7-2D4E-BE1F-E701422CF987}" type="presOf" srcId="{6D0B1234-E322-934F-9EB6-71C880A73F46}" destId="{0CFEFDA7-1325-D14E-BD31-3F8509205102}" srcOrd="0" destOrd="0" presId="urn:microsoft.com/office/officeart/2005/8/layout/hProcess4"/>
    <dgm:cxn modelId="{4D1A2FF0-AB4E-E245-B686-745B6F6A48A3}" srcId="{6DDBBE26-0E60-0B4F-AB1C-EE5C01EE1566}" destId="{54192421-9299-1741-8B4C-C4E48B161B60}" srcOrd="0" destOrd="0" parTransId="{88C2C831-EFB6-9442-B43A-13098BF08BFE}" sibTransId="{C3CE98F2-7714-594B-B4BF-5132365D772B}"/>
    <dgm:cxn modelId="{21816DAC-332A-D341-9B11-040B062D0122}" type="presOf" srcId="{8B277FBD-505F-D041-B4EF-49BE3BDA44A6}" destId="{4EC434D7-4F7E-0741-87AB-3723DBE2BE5C}" srcOrd="1" destOrd="0" presId="urn:microsoft.com/office/officeart/2005/8/layout/hProcess4"/>
    <dgm:cxn modelId="{7B12E4FB-CDC9-1B47-B273-B65188D90FD2}" srcId="{AC639D7F-1B74-524C-9C25-A0ECCF5746E1}" destId="{6DDBBE26-0E60-0B4F-AB1C-EE5C01EE1566}" srcOrd="0" destOrd="0" parTransId="{366E166D-1784-C54E-86E3-741B341553E2}" sibTransId="{BBF3831C-E1DA-1144-99D3-1F90905E02AD}"/>
    <dgm:cxn modelId="{5B5298D9-7D13-284C-95FA-7AD8F5F02748}" type="presOf" srcId="{916CC82F-8709-6B42-84D5-3DF0F432FB94}" destId="{DA9135B3-858E-5945-8213-73AA19233528}" srcOrd="0" destOrd="0" presId="urn:microsoft.com/office/officeart/2005/8/layout/hProcess4"/>
    <dgm:cxn modelId="{905B693F-223B-6D45-BA6E-C85B5923A413}" srcId="{904AA592-F202-9C42-8E52-638A272ABEF2}" destId="{8B277FBD-505F-D041-B4EF-49BE3BDA44A6}" srcOrd="0" destOrd="0" parTransId="{99D77BCB-564D-3C46-9704-D19B65B218B1}" sibTransId="{03659D1E-4A8D-F64F-887A-9DA3D3D1FBC7}"/>
    <dgm:cxn modelId="{1CFFC97C-F95C-FB49-92BE-3FBE1BCF262C}" type="presParOf" srcId="{6F7D90B9-0F67-E04A-9F07-B27F9F742394}" destId="{E15FC7EB-5030-8D49-BAC8-19A730119D81}" srcOrd="0" destOrd="0" presId="urn:microsoft.com/office/officeart/2005/8/layout/hProcess4"/>
    <dgm:cxn modelId="{DC4CEEB8-76D5-104F-9F7C-7267B3D0E304}" type="presParOf" srcId="{6F7D90B9-0F67-E04A-9F07-B27F9F742394}" destId="{9B32543D-9161-754C-9703-80E2977F3EAF}" srcOrd="1" destOrd="0" presId="urn:microsoft.com/office/officeart/2005/8/layout/hProcess4"/>
    <dgm:cxn modelId="{ED2F3782-65AD-D843-870C-F89039B8CD0A}" type="presParOf" srcId="{6F7D90B9-0F67-E04A-9F07-B27F9F742394}" destId="{8B526E05-6C87-A74B-8734-E878BEBA3434}" srcOrd="2" destOrd="0" presId="urn:microsoft.com/office/officeart/2005/8/layout/hProcess4"/>
    <dgm:cxn modelId="{ECAB7F7D-3DE6-7343-A09B-438C8F51D66C}" type="presParOf" srcId="{8B526E05-6C87-A74B-8734-E878BEBA3434}" destId="{992B08E3-F664-5A4A-926E-74F8B56F9C19}" srcOrd="0" destOrd="0" presId="urn:microsoft.com/office/officeart/2005/8/layout/hProcess4"/>
    <dgm:cxn modelId="{FB4FA6B2-A387-1E47-A155-037F7C81A16F}" type="presParOf" srcId="{992B08E3-F664-5A4A-926E-74F8B56F9C19}" destId="{15599148-FE0F-B44E-86F6-A73BED41EF2B}" srcOrd="0" destOrd="0" presId="urn:microsoft.com/office/officeart/2005/8/layout/hProcess4"/>
    <dgm:cxn modelId="{AC3C58F0-67C2-684C-B273-CD0163E2FC35}" type="presParOf" srcId="{992B08E3-F664-5A4A-926E-74F8B56F9C19}" destId="{77398238-03AB-5045-92CD-1C836FA86CF0}" srcOrd="1" destOrd="0" presId="urn:microsoft.com/office/officeart/2005/8/layout/hProcess4"/>
    <dgm:cxn modelId="{B03C5B11-70EA-7942-8547-569CA115FB4F}" type="presParOf" srcId="{992B08E3-F664-5A4A-926E-74F8B56F9C19}" destId="{184BAD7D-89B0-BD42-9273-61F1B9A24285}" srcOrd="2" destOrd="0" presId="urn:microsoft.com/office/officeart/2005/8/layout/hProcess4"/>
    <dgm:cxn modelId="{AE6E1B3D-C750-3D4E-8C3D-7CF1AACBD6FC}" type="presParOf" srcId="{992B08E3-F664-5A4A-926E-74F8B56F9C19}" destId="{6B4ECD57-2805-334D-9CC6-38E803E14609}" srcOrd="3" destOrd="0" presId="urn:microsoft.com/office/officeart/2005/8/layout/hProcess4"/>
    <dgm:cxn modelId="{2E77BEAA-6747-EA42-9D4D-983064BDFF23}" type="presParOf" srcId="{992B08E3-F664-5A4A-926E-74F8B56F9C19}" destId="{8304E729-70FC-0C49-866E-CF5810ECE9EC}" srcOrd="4" destOrd="0" presId="urn:microsoft.com/office/officeart/2005/8/layout/hProcess4"/>
    <dgm:cxn modelId="{4E93DA23-F7DF-1F4B-BC00-1FC3360B5D1E}" type="presParOf" srcId="{8B526E05-6C87-A74B-8734-E878BEBA3434}" destId="{1457B267-57F3-0447-AD26-E7C6F3C56346}" srcOrd="1" destOrd="0" presId="urn:microsoft.com/office/officeart/2005/8/layout/hProcess4"/>
    <dgm:cxn modelId="{5B15EFD7-5EBA-ED45-A3FC-457E8FC48598}" type="presParOf" srcId="{8B526E05-6C87-A74B-8734-E878BEBA3434}" destId="{B5D0798A-958F-5D4C-93AD-F27E6E77CAFB}" srcOrd="2" destOrd="0" presId="urn:microsoft.com/office/officeart/2005/8/layout/hProcess4"/>
    <dgm:cxn modelId="{A9F0ED64-4C4F-5045-94C4-58D7FE03D267}" type="presParOf" srcId="{B5D0798A-958F-5D4C-93AD-F27E6E77CAFB}" destId="{421B82B4-80D2-544A-BFA4-B12DC68981DE}" srcOrd="0" destOrd="0" presId="urn:microsoft.com/office/officeart/2005/8/layout/hProcess4"/>
    <dgm:cxn modelId="{B25950FC-54EF-1047-B37A-919D0499F14A}" type="presParOf" srcId="{B5D0798A-958F-5D4C-93AD-F27E6E77CAFB}" destId="{0CFEFDA7-1325-D14E-BD31-3F8509205102}" srcOrd="1" destOrd="0" presId="urn:microsoft.com/office/officeart/2005/8/layout/hProcess4"/>
    <dgm:cxn modelId="{17969DAF-2910-9442-B074-13FCBF4D246C}" type="presParOf" srcId="{B5D0798A-958F-5D4C-93AD-F27E6E77CAFB}" destId="{9F68ED98-E1E3-FE47-9E67-212F778D33E6}" srcOrd="2" destOrd="0" presId="urn:microsoft.com/office/officeart/2005/8/layout/hProcess4"/>
    <dgm:cxn modelId="{538A55B6-3A88-8B4E-91E0-6456EA338FA6}" type="presParOf" srcId="{B5D0798A-958F-5D4C-93AD-F27E6E77CAFB}" destId="{DA9135B3-858E-5945-8213-73AA19233528}" srcOrd="3" destOrd="0" presId="urn:microsoft.com/office/officeart/2005/8/layout/hProcess4"/>
    <dgm:cxn modelId="{4FC414C4-A35E-2743-9D6C-E97DDCE07DF4}" type="presParOf" srcId="{B5D0798A-958F-5D4C-93AD-F27E6E77CAFB}" destId="{B2337B49-2C87-FD4E-BE17-F034C46764E7}" srcOrd="4" destOrd="0" presId="urn:microsoft.com/office/officeart/2005/8/layout/hProcess4"/>
    <dgm:cxn modelId="{DF19582F-0631-3847-87BA-F98F27BDEEF6}" type="presParOf" srcId="{8B526E05-6C87-A74B-8734-E878BEBA3434}" destId="{6BB36793-632A-C248-B005-777528B095C1}" srcOrd="3" destOrd="0" presId="urn:microsoft.com/office/officeart/2005/8/layout/hProcess4"/>
    <dgm:cxn modelId="{5AE5D46D-B947-8542-86BA-FD5B88D9534F}" type="presParOf" srcId="{8B526E05-6C87-A74B-8734-E878BEBA3434}" destId="{B3F803F3-3B43-6C45-BEF3-C5C9D2097168}" srcOrd="4" destOrd="0" presId="urn:microsoft.com/office/officeart/2005/8/layout/hProcess4"/>
    <dgm:cxn modelId="{5783671F-7D88-B140-A4FA-11AE25D1B3ED}" type="presParOf" srcId="{B3F803F3-3B43-6C45-BEF3-C5C9D2097168}" destId="{84EE317E-B755-0143-8B0A-A7F1983C43B4}" srcOrd="0" destOrd="0" presId="urn:microsoft.com/office/officeart/2005/8/layout/hProcess4"/>
    <dgm:cxn modelId="{8FBE29C6-E9F6-BA48-82E3-456883100D35}" type="presParOf" srcId="{B3F803F3-3B43-6C45-BEF3-C5C9D2097168}" destId="{35875B83-4543-7F4A-8CD2-181FA4234740}" srcOrd="1" destOrd="0" presId="urn:microsoft.com/office/officeart/2005/8/layout/hProcess4"/>
    <dgm:cxn modelId="{C5F4E4A0-BCF3-E444-84BA-FB9F16581B0C}" type="presParOf" srcId="{B3F803F3-3B43-6C45-BEF3-C5C9D2097168}" destId="{B82CABD1-ABA4-9E4D-85B6-B335F4B8DE0A}" srcOrd="2" destOrd="0" presId="urn:microsoft.com/office/officeart/2005/8/layout/hProcess4"/>
    <dgm:cxn modelId="{56547DCA-D321-C44E-8DB5-EB093098C2D0}" type="presParOf" srcId="{B3F803F3-3B43-6C45-BEF3-C5C9D2097168}" destId="{7530894E-A0F0-174C-AB3D-600E86A7EE83}" srcOrd="3" destOrd="0" presId="urn:microsoft.com/office/officeart/2005/8/layout/hProcess4"/>
    <dgm:cxn modelId="{F15E7D17-C98F-7548-9A19-E76141ADA366}" type="presParOf" srcId="{B3F803F3-3B43-6C45-BEF3-C5C9D2097168}" destId="{3ACAAB32-58D7-0F4F-B110-13FFBB0A71A7}" srcOrd="4" destOrd="0" presId="urn:microsoft.com/office/officeart/2005/8/layout/hProcess4"/>
    <dgm:cxn modelId="{80BBC0AF-14C9-FA47-AD7F-5EEB1F4CFAC3}" type="presParOf" srcId="{8B526E05-6C87-A74B-8734-E878BEBA3434}" destId="{FAC533D2-26BC-A445-96A5-D1B86091A2A6}" srcOrd="5" destOrd="0" presId="urn:microsoft.com/office/officeart/2005/8/layout/hProcess4"/>
    <dgm:cxn modelId="{656C04DD-C68C-F14A-8591-47B5C147FFC7}" type="presParOf" srcId="{8B526E05-6C87-A74B-8734-E878BEBA3434}" destId="{55680322-DAD8-6540-AEB7-6F70095DE937}" srcOrd="6" destOrd="0" presId="urn:microsoft.com/office/officeart/2005/8/layout/hProcess4"/>
    <dgm:cxn modelId="{96D43243-9F89-554F-8FA9-1ABA39A95F6F}" type="presParOf" srcId="{55680322-DAD8-6540-AEB7-6F70095DE937}" destId="{4A2D9275-C55B-4C44-B9A6-F94B36ADD028}" srcOrd="0" destOrd="0" presId="urn:microsoft.com/office/officeart/2005/8/layout/hProcess4"/>
    <dgm:cxn modelId="{06B68E0F-4238-D942-AD06-A349CDD13E57}" type="presParOf" srcId="{55680322-DAD8-6540-AEB7-6F70095DE937}" destId="{F3FC3953-EA11-3240-B382-78B379C20B64}" srcOrd="1" destOrd="0" presId="urn:microsoft.com/office/officeart/2005/8/layout/hProcess4"/>
    <dgm:cxn modelId="{79A08DE2-091D-D24A-8B14-E02C2C2A1DEE}" type="presParOf" srcId="{55680322-DAD8-6540-AEB7-6F70095DE937}" destId="{4EC434D7-4F7E-0741-87AB-3723DBE2BE5C}" srcOrd="2" destOrd="0" presId="urn:microsoft.com/office/officeart/2005/8/layout/hProcess4"/>
    <dgm:cxn modelId="{1843D72C-EBD7-9446-B77B-EBC9966AD8A5}" type="presParOf" srcId="{55680322-DAD8-6540-AEB7-6F70095DE937}" destId="{F259F37F-F7BC-C44F-BCE2-E2FECFB709F4}" srcOrd="3" destOrd="0" presId="urn:microsoft.com/office/officeart/2005/8/layout/hProcess4"/>
    <dgm:cxn modelId="{67D36224-782E-1A42-97D9-CC89AA29D7F3}" type="presParOf" srcId="{55680322-DAD8-6540-AEB7-6F70095DE937}" destId="{27B24075-992D-9F42-BF8B-DF0B20AE4208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398238-03AB-5045-92CD-1C836FA86CF0}">
      <dsp:nvSpPr>
        <dsp:cNvPr id="0" name=""/>
        <dsp:cNvSpPr/>
      </dsp:nvSpPr>
      <dsp:spPr>
        <a:xfrm>
          <a:off x="45067" y="887753"/>
          <a:ext cx="3316323" cy="869679"/>
        </a:xfrm>
        <a:prstGeom prst="roundRect">
          <a:avLst>
            <a:gd name="adj" fmla="val 10000"/>
          </a:avLst>
        </a:prstGeo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15875" cap="flat" cmpd="sng" algn="ctr">
          <a:solidFill>
            <a:sysClr val="windowText" lastClr="000000">
              <a:lumMod val="65000"/>
              <a:lumOff val="35000"/>
            </a:sysClr>
          </a:solidFill>
          <a:prstDash val="solid"/>
        </a:ln>
        <a:effectLst>
          <a:outerShdw blurRad="50800" dist="38100" dir="2700000" algn="tl" rotWithShape="0">
            <a:scrgbClr r="0" g="0" b="0">
              <a:alpha val="43000"/>
            </a:sc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123825" rIns="123825" bIns="123825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/>
              <a:ea typeface="+mn-ea"/>
              <a:cs typeface="+mn-cs"/>
            </a:rPr>
            <a:t>World with Knowns (K) &amp;</a:t>
          </a:r>
          <a:br>
            <a:rPr lang="en-US" sz="16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/>
              <a:ea typeface="+mn-ea"/>
              <a:cs typeface="+mn-cs"/>
            </a:rPr>
          </a:br>
          <a:r>
            <a:rPr lang="en-US" sz="16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/>
              <a:ea typeface="+mn-ea"/>
              <a:cs typeface="+mn-cs"/>
            </a:rPr>
            <a:t>Unknowns Unknowns (UU)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1600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alibri"/>
            <a:ea typeface="+mn-ea"/>
            <a:cs typeface="+mn-cs"/>
          </a:endParaRPr>
        </a:p>
      </dsp:txBody>
      <dsp:txXfrm>
        <a:off x="65081" y="907767"/>
        <a:ext cx="3276295" cy="643291"/>
      </dsp:txXfrm>
    </dsp:sp>
    <dsp:sp modelId="{1457B267-57F3-0447-AD26-E7C6F3C56346}">
      <dsp:nvSpPr>
        <dsp:cNvPr id="0" name=""/>
        <dsp:cNvSpPr/>
      </dsp:nvSpPr>
      <dsp:spPr>
        <a:xfrm>
          <a:off x="2181383" y="497396"/>
          <a:ext cx="2153205" cy="2153205"/>
        </a:xfrm>
        <a:prstGeom prst="leftCircularArrow">
          <a:avLst>
            <a:gd name="adj1" fmla="val 2780"/>
            <a:gd name="adj2" fmla="val 339112"/>
            <a:gd name="adj3" fmla="val 1879071"/>
            <a:gd name="adj4" fmla="val 8788937"/>
            <a:gd name="adj5" fmla="val 3243"/>
          </a:avLst>
        </a:prstGeom>
        <a:gradFill rotWithShape="0">
          <a:gsLst>
            <a:gs pos="0">
              <a:srgbClr val="C0504D">
                <a:hueOff val="0"/>
                <a:satOff val="0"/>
                <a:lumOff val="0"/>
                <a:alphaOff val="0"/>
                <a:tint val="50000"/>
                <a:satMod val="300000"/>
              </a:srgbClr>
            </a:gs>
            <a:gs pos="35000">
              <a:srgbClr val="C0504D">
                <a:hueOff val="0"/>
                <a:satOff val="0"/>
                <a:lumOff val="0"/>
                <a:alphaOff val="0"/>
                <a:tint val="37000"/>
                <a:satMod val="300000"/>
              </a:srgbClr>
            </a:gs>
            <a:gs pos="100000">
              <a:srgbClr val="C0504D">
                <a:hueOff val="0"/>
                <a:satOff val="0"/>
                <a:lumOff val="0"/>
                <a:alphaOff val="0"/>
                <a:tint val="15000"/>
                <a:satMod val="350000"/>
              </a:srgbClr>
            </a:gs>
          </a:gsLst>
          <a:lin ang="16200000" scaled="1"/>
        </a:gradFill>
        <a:ln w="15875">
          <a:solidFill>
            <a:sysClr val="windowText" lastClr="000000">
              <a:lumMod val="65000"/>
              <a:lumOff val="35000"/>
            </a:sysClr>
          </a:solidFill>
        </a:ln>
        <a:effectLst>
          <a:outerShdw blurRad="50800" dist="38100" dir="2700000" algn="tl" rotWithShape="0">
            <a:scrgbClr r="0" g="0" b="0">
              <a:alpha val="43000"/>
            </a:scrgbClr>
          </a:outerShdw>
        </a:effectLst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6B4ECD57-2805-334D-9CC6-38E803E14609}">
      <dsp:nvSpPr>
        <dsp:cNvPr id="0" name=""/>
        <dsp:cNvSpPr/>
      </dsp:nvSpPr>
      <dsp:spPr>
        <a:xfrm>
          <a:off x="1816474" y="1625104"/>
          <a:ext cx="1195989" cy="507581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C0504D">
                <a:hueOff val="0"/>
                <a:satOff val="0"/>
                <a:lumOff val="0"/>
                <a:alphaOff val="0"/>
                <a:tint val="50000"/>
                <a:satMod val="300000"/>
              </a:srgbClr>
            </a:gs>
            <a:gs pos="35000">
              <a:srgbClr val="C0504D">
                <a:hueOff val="0"/>
                <a:satOff val="0"/>
                <a:lumOff val="0"/>
                <a:alphaOff val="0"/>
                <a:tint val="37000"/>
                <a:satMod val="300000"/>
              </a:srgbClr>
            </a:gs>
            <a:gs pos="100000">
              <a:srgbClr val="C0504D">
                <a:hueOff val="0"/>
                <a:satOff val="0"/>
                <a:lumOff val="0"/>
                <a:alphaOff val="0"/>
                <a:tint val="15000"/>
                <a:satMod val="350000"/>
              </a:srgbClr>
            </a:gs>
          </a:gsLst>
          <a:lin ang="16200000" scaled="1"/>
        </a:gradFill>
        <a:ln w="15875">
          <a:solidFill>
            <a:sysClr val="windowText" lastClr="000000">
              <a:lumMod val="65000"/>
              <a:lumOff val="35000"/>
            </a:sysClr>
          </a:solidFill>
        </a:ln>
        <a:effectLst>
          <a:outerShdw blurRad="50800" dist="38100" dir="2700000" algn="tl" rotWithShape="0">
            <a:scrgbClr r="0" g="0" b="0">
              <a:alpha val="43000"/>
            </a:sc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ysClr val="windowText" lastClr="000000"/>
              </a:solidFill>
              <a:latin typeface="Calibri"/>
              <a:ea typeface="+mn-ea"/>
              <a:cs typeface="+mn-cs"/>
            </a:rPr>
            <a:t>Detect as  Unknown </a:t>
          </a:r>
        </a:p>
      </dsp:txBody>
      <dsp:txXfrm>
        <a:off x="1831341" y="1639971"/>
        <a:ext cx="1166255" cy="477847"/>
      </dsp:txXfrm>
    </dsp:sp>
    <dsp:sp modelId="{0CFEFDA7-1325-D14E-BD31-3F8509205102}">
      <dsp:nvSpPr>
        <dsp:cNvPr id="0" name=""/>
        <dsp:cNvSpPr/>
      </dsp:nvSpPr>
      <dsp:spPr>
        <a:xfrm>
          <a:off x="3606402" y="956175"/>
          <a:ext cx="1583946" cy="869679"/>
        </a:xfrm>
        <a:prstGeom prst="roundRect">
          <a:avLst>
            <a:gd name="adj" fmla="val 10000"/>
          </a:avLst>
        </a:prstGeo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15875" cap="flat" cmpd="sng" algn="ctr">
          <a:solidFill>
            <a:sysClr val="windowText" lastClr="000000">
              <a:lumMod val="65000"/>
              <a:lumOff val="35000"/>
            </a:sysClr>
          </a:solidFill>
          <a:prstDash val="solid"/>
        </a:ln>
        <a:effectLst>
          <a:outerShdw blurRad="50800" dist="38100" dir="2700000" algn="tl" rotWithShape="0">
            <a:scrgbClr r="0" g="0" b="0">
              <a:alpha val="43000"/>
            </a:sc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123825" rIns="123825" bIns="123825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/>
              <a:ea typeface="+mn-ea"/>
              <a:cs typeface="+mn-cs"/>
            </a:rPr>
            <a:t>NU: Novel Unknowns</a:t>
          </a:r>
        </a:p>
      </dsp:txBody>
      <dsp:txXfrm>
        <a:off x="3626416" y="1162549"/>
        <a:ext cx="1543918" cy="643291"/>
      </dsp:txXfrm>
    </dsp:sp>
    <dsp:sp modelId="{6BB36793-632A-C248-B005-777528B095C1}">
      <dsp:nvSpPr>
        <dsp:cNvPr id="0" name=""/>
        <dsp:cNvSpPr/>
      </dsp:nvSpPr>
      <dsp:spPr>
        <a:xfrm>
          <a:off x="4343599" y="98622"/>
          <a:ext cx="2270866" cy="2718810"/>
        </a:xfrm>
        <a:prstGeom prst="circularArrow">
          <a:avLst>
            <a:gd name="adj1" fmla="val 3173"/>
            <a:gd name="adj2" fmla="val 390633"/>
            <a:gd name="adj3" fmla="val 19518248"/>
            <a:gd name="adj4" fmla="val 12659903"/>
            <a:gd name="adj5" fmla="val 3702"/>
          </a:avLst>
        </a:prstGeom>
        <a:gradFill rotWithShape="0">
          <a:gsLst>
            <a:gs pos="0">
              <a:srgbClr val="9BBB59">
                <a:hueOff val="0"/>
                <a:satOff val="0"/>
                <a:lumOff val="0"/>
                <a:alphaOff val="0"/>
                <a:tint val="50000"/>
                <a:satMod val="300000"/>
              </a:srgbClr>
            </a:gs>
            <a:gs pos="35000">
              <a:srgbClr val="9BBB59">
                <a:hueOff val="0"/>
                <a:satOff val="0"/>
                <a:lumOff val="0"/>
                <a:alphaOff val="0"/>
                <a:tint val="37000"/>
                <a:satMod val="300000"/>
              </a:srgbClr>
            </a:gs>
            <a:gs pos="100000">
              <a:srgbClr val="9BBB59">
                <a:hueOff val="0"/>
                <a:satOff val="0"/>
                <a:lumOff val="0"/>
                <a:alphaOff val="0"/>
                <a:tint val="15000"/>
                <a:satMod val="350000"/>
              </a:srgbClr>
            </a:gs>
          </a:gsLst>
          <a:lin ang="16200000" scaled="1"/>
        </a:gradFill>
        <a:ln w="15875">
          <a:solidFill>
            <a:sysClr val="windowText" lastClr="000000">
              <a:lumMod val="65000"/>
              <a:lumOff val="35000"/>
            </a:sysClr>
          </a:solidFill>
        </a:ln>
        <a:effectLst>
          <a:outerShdw blurRad="50800" dist="38100" dir="2700000" algn="tl" rotWithShape="0">
            <a:scrgbClr r="0" g="0" b="0">
              <a:alpha val="43000"/>
            </a:scrgbClr>
          </a:outerShdw>
        </a:effectLst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DA9135B3-858E-5945-8213-73AA19233528}">
      <dsp:nvSpPr>
        <dsp:cNvPr id="0" name=""/>
        <dsp:cNvSpPr/>
      </dsp:nvSpPr>
      <dsp:spPr>
        <a:xfrm>
          <a:off x="4077268" y="660364"/>
          <a:ext cx="993689" cy="511546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9BBB59">
                <a:hueOff val="0"/>
                <a:satOff val="0"/>
                <a:lumOff val="0"/>
                <a:alphaOff val="0"/>
                <a:tint val="50000"/>
                <a:satMod val="300000"/>
              </a:srgbClr>
            </a:gs>
            <a:gs pos="35000">
              <a:srgbClr val="9BBB59">
                <a:hueOff val="0"/>
                <a:satOff val="0"/>
                <a:lumOff val="0"/>
                <a:alphaOff val="0"/>
                <a:tint val="37000"/>
                <a:satMod val="300000"/>
              </a:srgbClr>
            </a:gs>
            <a:gs pos="100000">
              <a:srgbClr val="9BBB59">
                <a:hueOff val="0"/>
                <a:satOff val="0"/>
                <a:lumOff val="0"/>
                <a:alphaOff val="0"/>
                <a:tint val="15000"/>
                <a:satMod val="350000"/>
              </a:srgbClr>
            </a:gs>
          </a:gsLst>
          <a:lin ang="16200000" scaled="1"/>
        </a:gradFill>
        <a:ln w="15875">
          <a:solidFill>
            <a:sysClr val="windowText" lastClr="000000">
              <a:lumMod val="65000"/>
              <a:lumOff val="35000"/>
            </a:sysClr>
          </a:solidFill>
        </a:ln>
        <a:effectLst>
          <a:outerShdw blurRad="50800" dist="38100" dir="2700000" algn="tl" rotWithShape="0">
            <a:scrgbClr r="0" g="0" b="0">
              <a:alpha val="43000"/>
            </a:sc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ysClr val="windowText" lastClr="000000"/>
              </a:solidFill>
              <a:latin typeface="Calibri"/>
              <a:ea typeface="+mn-ea"/>
              <a:cs typeface="+mn-cs"/>
            </a:rPr>
            <a:t>Label Data</a:t>
          </a:r>
        </a:p>
      </dsp:txBody>
      <dsp:txXfrm>
        <a:off x="4092251" y="675347"/>
        <a:ext cx="963723" cy="481580"/>
      </dsp:txXfrm>
    </dsp:sp>
    <dsp:sp modelId="{35875B83-4543-7F4A-8CD2-181FA4234740}">
      <dsp:nvSpPr>
        <dsp:cNvPr id="0" name=""/>
        <dsp:cNvSpPr/>
      </dsp:nvSpPr>
      <dsp:spPr>
        <a:xfrm>
          <a:off x="5475386" y="884223"/>
          <a:ext cx="1474549" cy="869679"/>
        </a:xfrm>
        <a:prstGeom prst="roundRect">
          <a:avLst>
            <a:gd name="adj" fmla="val 10000"/>
          </a:avLst>
        </a:prstGeo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15875" cap="flat" cmpd="sng" algn="ctr">
          <a:solidFill>
            <a:sysClr val="windowText" lastClr="000000">
              <a:lumMod val="65000"/>
              <a:lumOff val="35000"/>
            </a:sysClr>
          </a:solidFill>
          <a:prstDash val="solid"/>
        </a:ln>
        <a:effectLst>
          <a:outerShdw blurRad="50800" dist="38100" dir="2700000" algn="tl" rotWithShape="0">
            <a:scrgbClr r="0" g="0" b="0">
              <a:alpha val="43000"/>
            </a:sc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123825" rIns="123825" bIns="123825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/>
              <a:ea typeface="+mn-ea"/>
              <a:cs typeface="+mn-cs"/>
            </a:rPr>
            <a:t>LU: Labeled Unknowns</a:t>
          </a:r>
        </a:p>
      </dsp:txBody>
      <dsp:txXfrm>
        <a:off x="5495400" y="904237"/>
        <a:ext cx="1434521" cy="643291"/>
      </dsp:txXfrm>
    </dsp:sp>
    <dsp:sp modelId="{FAC533D2-26BC-A445-96A5-D1B86091A2A6}">
      <dsp:nvSpPr>
        <dsp:cNvPr id="0" name=""/>
        <dsp:cNvSpPr/>
      </dsp:nvSpPr>
      <dsp:spPr>
        <a:xfrm>
          <a:off x="5951122" y="749283"/>
          <a:ext cx="1798120" cy="1798120"/>
        </a:xfrm>
        <a:prstGeom prst="leftCircularArrow">
          <a:avLst>
            <a:gd name="adj1" fmla="val 3329"/>
            <a:gd name="adj2" fmla="val 411435"/>
            <a:gd name="adj3" fmla="val 1930319"/>
            <a:gd name="adj4" fmla="val 8767862"/>
            <a:gd name="adj5" fmla="val 3884"/>
          </a:avLst>
        </a:prstGeom>
        <a:gradFill rotWithShape="0">
          <a:gsLst>
            <a:gs pos="0">
              <a:srgbClr val="8064A2">
                <a:hueOff val="0"/>
                <a:satOff val="0"/>
                <a:lumOff val="0"/>
                <a:alphaOff val="0"/>
                <a:tint val="50000"/>
                <a:satMod val="300000"/>
              </a:srgbClr>
            </a:gs>
            <a:gs pos="35000">
              <a:srgbClr val="8064A2">
                <a:hueOff val="0"/>
                <a:satOff val="0"/>
                <a:lumOff val="0"/>
                <a:alphaOff val="0"/>
                <a:tint val="37000"/>
                <a:satMod val="300000"/>
              </a:srgbClr>
            </a:gs>
            <a:gs pos="100000">
              <a:srgbClr val="8064A2">
                <a:hueOff val="0"/>
                <a:satOff val="0"/>
                <a:lumOff val="0"/>
                <a:alphaOff val="0"/>
                <a:tint val="15000"/>
                <a:satMod val="350000"/>
              </a:srgbClr>
            </a:gs>
          </a:gsLst>
          <a:lin ang="16200000" scaled="1"/>
        </a:gradFill>
        <a:ln w="15875">
          <a:solidFill>
            <a:sysClr val="windowText" lastClr="000000">
              <a:lumMod val="65000"/>
              <a:lumOff val="35000"/>
            </a:sysClr>
          </a:solidFill>
        </a:ln>
        <a:effectLst>
          <a:outerShdw blurRad="50800" dist="38100" dir="2700000" algn="tl" rotWithShape="0">
            <a:scrgbClr r="0" g="0" b="0">
              <a:alpha val="43000"/>
            </a:scrgbClr>
          </a:outerShdw>
        </a:effectLst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7530894E-A0F0-174C-AB3D-600E86A7EE83}">
      <dsp:nvSpPr>
        <dsp:cNvPr id="0" name=""/>
        <dsp:cNvSpPr/>
      </dsp:nvSpPr>
      <dsp:spPr>
        <a:xfrm>
          <a:off x="5618645" y="1593147"/>
          <a:ext cx="1539506" cy="521699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8064A2">
                <a:hueOff val="0"/>
                <a:satOff val="0"/>
                <a:lumOff val="0"/>
                <a:alphaOff val="0"/>
                <a:tint val="50000"/>
                <a:satMod val="300000"/>
              </a:srgbClr>
            </a:gs>
            <a:gs pos="35000">
              <a:srgbClr val="8064A2">
                <a:hueOff val="0"/>
                <a:satOff val="0"/>
                <a:lumOff val="0"/>
                <a:alphaOff val="0"/>
                <a:tint val="37000"/>
                <a:satMod val="300000"/>
              </a:srgbClr>
            </a:gs>
            <a:gs pos="100000">
              <a:srgbClr val="8064A2">
                <a:hueOff val="0"/>
                <a:satOff val="0"/>
                <a:lumOff val="0"/>
                <a:alphaOff val="0"/>
                <a:tint val="15000"/>
                <a:satMod val="350000"/>
              </a:srgbClr>
            </a:gs>
          </a:gsLst>
          <a:lin ang="16200000" scaled="1"/>
        </a:gradFill>
        <a:ln w="15875">
          <a:solidFill>
            <a:sysClr val="windowText" lastClr="000000">
              <a:lumMod val="65000"/>
              <a:lumOff val="35000"/>
            </a:sysClr>
          </a:solidFill>
        </a:ln>
        <a:effectLst>
          <a:outerShdw blurRad="50800" dist="38100" dir="2700000" algn="tl" rotWithShape="0">
            <a:scrgbClr r="0" g="0" b="0">
              <a:alpha val="43000"/>
            </a:sc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ysClr val="windowText" lastClr="000000"/>
              </a:solidFill>
              <a:latin typeface="Calibri"/>
              <a:ea typeface="+mn-ea"/>
              <a:cs typeface="+mn-cs"/>
            </a:rPr>
            <a:t>Incremental Class Learning</a:t>
          </a:r>
        </a:p>
      </dsp:txBody>
      <dsp:txXfrm>
        <a:off x="5633925" y="1608427"/>
        <a:ext cx="1508946" cy="491139"/>
      </dsp:txXfrm>
    </dsp:sp>
    <dsp:sp modelId="{F3FC3953-EA11-3240-B382-78B379C20B64}">
      <dsp:nvSpPr>
        <dsp:cNvPr id="0" name=""/>
        <dsp:cNvSpPr/>
      </dsp:nvSpPr>
      <dsp:spPr>
        <a:xfrm>
          <a:off x="7443189" y="947261"/>
          <a:ext cx="1240361" cy="869679"/>
        </a:xfrm>
        <a:prstGeom prst="roundRect">
          <a:avLst>
            <a:gd name="adj" fmla="val 10000"/>
          </a:avLst>
        </a:prstGeo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15875" cap="flat" cmpd="sng" algn="ctr">
          <a:solidFill>
            <a:sysClr val="windowText" lastClr="000000">
              <a:lumMod val="65000"/>
              <a:lumOff val="35000"/>
            </a:sysClr>
          </a:solidFill>
          <a:prstDash val="solid"/>
        </a:ln>
        <a:effectLst>
          <a:outerShdw blurRad="50800" dist="38100" dir="2700000" algn="tl" rotWithShape="0">
            <a:scrgbClr r="0" g="0" b="0">
              <a:alpha val="43000"/>
            </a:sc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123825" rIns="123825" bIns="123825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/>
              <a:ea typeface="+mn-ea"/>
              <a:cs typeface="+mn-cs"/>
            </a:rPr>
            <a:t>K: Known </a:t>
          </a:r>
        </a:p>
      </dsp:txBody>
      <dsp:txXfrm>
        <a:off x="7463203" y="1153635"/>
        <a:ext cx="1200333" cy="643291"/>
      </dsp:txXfrm>
    </dsp:sp>
    <dsp:sp modelId="{F259F37F-F7BC-C44F-BCE2-E2FECFB709F4}">
      <dsp:nvSpPr>
        <dsp:cNvPr id="0" name=""/>
        <dsp:cNvSpPr/>
      </dsp:nvSpPr>
      <dsp:spPr>
        <a:xfrm>
          <a:off x="7834775" y="1634820"/>
          <a:ext cx="765793" cy="475892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4BACC6">
                <a:hueOff val="0"/>
                <a:satOff val="0"/>
                <a:lumOff val="0"/>
                <a:alphaOff val="0"/>
                <a:tint val="50000"/>
                <a:satMod val="300000"/>
              </a:srgbClr>
            </a:gs>
            <a:gs pos="35000">
              <a:srgbClr val="4BACC6">
                <a:hueOff val="0"/>
                <a:satOff val="0"/>
                <a:lumOff val="0"/>
                <a:alphaOff val="0"/>
                <a:tint val="37000"/>
                <a:satMod val="300000"/>
              </a:srgbClr>
            </a:gs>
            <a:gs pos="100000">
              <a:srgbClr val="4BACC6">
                <a:hueOff val="0"/>
                <a:satOff val="0"/>
                <a:lumOff val="0"/>
                <a:alphaOff val="0"/>
                <a:tint val="15000"/>
                <a:satMod val="350000"/>
              </a:srgbClr>
            </a:gs>
          </a:gsLst>
          <a:lin ang="16200000" scaled="1"/>
        </a:gradFill>
        <a:ln w="15875">
          <a:solidFill>
            <a:sysClr val="windowText" lastClr="000000">
              <a:lumMod val="65000"/>
              <a:lumOff val="35000"/>
            </a:sysClr>
          </a:solidFill>
        </a:ln>
        <a:effectLst>
          <a:outerShdw blurRad="50800" dist="38100" dir="2700000" algn="tl" rotWithShape="0">
            <a:scrgbClr r="0" g="0" b="0">
              <a:alpha val="43000"/>
            </a:sc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 dirty="0">
              <a:solidFill>
                <a:sysClr val="windowText" lastClr="000000"/>
              </a:solidFill>
              <a:latin typeface="Calibri"/>
              <a:ea typeface="+mn-ea"/>
              <a:cs typeface="+mn-cs"/>
            </a:rPr>
            <a:t>Scale</a:t>
          </a:r>
          <a:r>
            <a:rPr lang="en-US" sz="1400" kern="1200" dirty="0">
              <a:solidFill>
                <a:sysClr val="windowText" lastClr="000000"/>
              </a:solidFill>
              <a:latin typeface="Calibri"/>
              <a:ea typeface="+mn-ea"/>
              <a:cs typeface="+mn-cs"/>
            </a:rPr>
            <a:t> </a:t>
          </a:r>
        </a:p>
      </dsp:txBody>
      <dsp:txXfrm>
        <a:off x="7848713" y="1648758"/>
        <a:ext cx="737917" cy="44801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99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.wmf"/><Relationship Id="rId2" Type="http://schemas.openxmlformats.org/officeDocument/2006/relationships/image" Target="../media/image15.wmf"/><Relationship Id="rId1" Type="http://schemas.openxmlformats.org/officeDocument/2006/relationships/image" Target="../media/image14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9.wmf"/><Relationship Id="rId1" Type="http://schemas.openxmlformats.org/officeDocument/2006/relationships/image" Target="../media/image18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w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94.wmf"/><Relationship Id="rId2" Type="http://schemas.openxmlformats.org/officeDocument/2006/relationships/image" Target="../media/image93.wmf"/><Relationship Id="rId1" Type="http://schemas.openxmlformats.org/officeDocument/2006/relationships/image" Target="../media/image92.wmf"/><Relationship Id="rId4" Type="http://schemas.openxmlformats.org/officeDocument/2006/relationships/image" Target="../media/image95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D8E823-C9C5-4C48-8AB7-867BECB0010F}" type="datetimeFigureOut">
              <a:rPr lang="zh-CN" altLang="en-US" smtClean="0"/>
              <a:pPr/>
              <a:t>2021/4/12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3EC7A0-32EA-4C30-BD41-D86AD00981E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27949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5D46A574-B45A-45B1-BC1D-17B175FCA4C2}" type="slidenum">
              <a:rPr lang="en-US" altLang="zh-CN"/>
              <a:pPr/>
              <a:t>10</a:t>
            </a:fld>
            <a:endParaRPr lang="en-US" altLang="zh-CN"/>
          </a:p>
        </p:txBody>
      </p:sp>
      <p:sp>
        <p:nvSpPr>
          <p:cNvPr id="15363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5364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 lIns="91432" tIns="45716" rIns="91432" bIns="45716"/>
          <a:lstStyle/>
          <a:p>
            <a:pPr eaLnBrk="1" hangingPunct="1"/>
            <a:r>
              <a:rPr lang="en-US" altLang="zh-CN" dirty="0" smtClean="0"/>
              <a:t>Suppose we divide the data stream into equal sized chunks</a:t>
            </a:r>
          </a:p>
          <a:p>
            <a:pPr eaLnBrk="1" hangingPunct="1"/>
            <a:r>
              <a:rPr lang="en-US" altLang="zh-CN" dirty="0" smtClean="0"/>
              <a:t>This is a data chunk, where each data point is two dimensional</a:t>
            </a:r>
          </a:p>
          <a:p>
            <a:pPr eaLnBrk="1" hangingPunct="1"/>
            <a:r>
              <a:rPr lang="en-US" altLang="zh-CN" dirty="0" smtClean="0"/>
              <a:t>A hyperplane separates the data points into two classes: positive and negative</a:t>
            </a:r>
          </a:p>
          <a:p>
            <a:pPr eaLnBrk="1" hangingPunct="1"/>
            <a:r>
              <a:rPr lang="en-US" altLang="zh-CN" dirty="0" smtClean="0"/>
              <a:t>Suppose this is the next data chunk</a:t>
            </a:r>
          </a:p>
          <a:p>
            <a:pPr eaLnBrk="1" hangingPunct="1"/>
            <a:r>
              <a:rPr lang="en-US" altLang="zh-CN" dirty="0" smtClean="0"/>
              <a:t>We see that the hyperplane has shifted</a:t>
            </a:r>
          </a:p>
          <a:p>
            <a:pPr eaLnBrk="1" hangingPunct="1"/>
            <a:r>
              <a:rPr lang="en-US" altLang="zh-CN" dirty="0" smtClean="0"/>
              <a:t>As a result, some data points that were negative according to the previous hyperplane, are now positive -&gt; this indicates concept-drift</a:t>
            </a:r>
          </a:p>
          <a:p>
            <a:pPr eaLnBrk="1" hangingPunct="1"/>
            <a:r>
              <a:rPr lang="en-US" altLang="zh-CN" dirty="0" smtClean="0"/>
              <a:t>In the next data chunk, we see again the hyperplane has shifted, and some data points changed their label</a:t>
            </a:r>
          </a:p>
        </p:txBody>
      </p:sp>
      <p:sp>
        <p:nvSpPr>
          <p:cNvPr id="15365" name="Slide Number Placeholder 4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2" tIns="45716" rIns="91432" bIns="45716" anchor="b"/>
          <a:lstStyle>
            <a:lvl1pPr defTabSz="8651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03263" indent="-271463" defTabSz="8651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081088" indent="-215900" defTabSz="8651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12888" indent="-215900" defTabSz="8651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46275" indent="-215900" defTabSz="8651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03475" indent="-215900" defTabSz="865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60675" indent="-215900" defTabSz="865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7875" indent="-215900" defTabSz="865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75075" indent="-215900" defTabSz="865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/>
            <a:fld id="{C5722B1B-E091-416C-90D7-F87749FF2E70}" type="slidenum">
              <a:rPr lang="en-US" altLang="zh-CN" sz="1200">
                <a:cs typeface="Arial" panose="020B0604020202020204" pitchFamily="34" charset="0"/>
              </a:rPr>
              <a:pPr algn="r" eaLnBrk="1" hangingPunct="1"/>
              <a:t>10</a:t>
            </a:fld>
            <a:endParaRPr lang="en-US" altLang="zh-CN" sz="120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50255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3EC7A0-32EA-4C30-BD41-D86AD00981E3}" type="slidenum">
              <a:rPr lang="zh-CN" altLang="en-US" smtClean="0"/>
              <a:pPr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60569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3EC7A0-32EA-4C30-BD41-D86AD00981E3}" type="slidenum">
              <a:rPr lang="zh-CN" altLang="en-US" smtClean="0"/>
              <a:pPr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34283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A8E3B65-0E72-4361-A9C9-7EDBC845E97D}" type="slidenum">
              <a:rPr lang="zh-CN" altLang="en-US" smtClean="0">
                <a:solidFill>
                  <a:prstClr val="black"/>
                </a:solidFill>
              </a:rPr>
              <a:pPr>
                <a:defRPr/>
              </a:pPr>
              <a:t>48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11946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3EC7A0-32EA-4C30-BD41-D86AD00981E3}" type="slidenum">
              <a:rPr lang="zh-CN" altLang="en-US" smtClean="0"/>
              <a:pPr/>
              <a:t>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87803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D29A34-8D9A-49B0-86D8-8BBB6980986A}" type="slidenum">
              <a:rPr lang="zh-CN" altLang="en-US" smtClean="0"/>
              <a:t>56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53308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D29A34-8D9A-49B0-86D8-8BBB6980986A}" type="slidenum">
              <a:rPr lang="zh-CN" altLang="en-US" smtClean="0"/>
              <a:t>57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749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在开集识别问题中，对于输入数据提取特征之后，就要分别特征是否属于已知类。很常见的思想是选取一个阈值用于划分已知类与未知类。但是阈值应该如何选取呢？这时候就会经常用到极值理论。</a:t>
            </a:r>
          </a:p>
          <a:p>
            <a:endParaRPr lang="zh-CN" altLang="en-US" dirty="0"/>
          </a:p>
          <a:p>
            <a:r>
              <a:rPr lang="zh-CN" altLang="en-US" dirty="0"/>
              <a:t>极值理论跟中心极限定理类似，描述的是任意分布在样本量很大的时候的一种共同趋势。不同的是，中心极限定理描述的是整个分布，而极值理论描述的是样本中极值（最大最小值）的概率分布。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D29A34-8D9A-49B0-86D8-8BBB6980986A}" type="slidenum">
              <a:rPr lang="zh-CN" altLang="en-US" smtClean="0"/>
              <a:t>58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27338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Baseline</a:t>
            </a:r>
            <a:r>
              <a:rPr lang="zh-CN" altLang="en-US" dirty="0"/>
              <a:t>：</a:t>
            </a:r>
            <a:r>
              <a:rPr lang="en-US" altLang="zh-CN" dirty="0"/>
              <a:t>The first stage leverages EVT as a base theory and fit the known classes’ post recognition activations to a Weibull distribution</a:t>
            </a:r>
            <a:endParaRPr lang="zh-CN" altLang="en-US" dirty="0"/>
          </a:p>
          <a:p>
            <a:r>
              <a:rPr lang="zh-CN" altLang="en-US" dirty="0"/>
              <a:t>利用来自预训练的深度神经网络的倒数第二层的激活矢量。使用</a:t>
            </a:r>
            <a:r>
              <a:rPr lang="en-US" altLang="zh-CN" dirty="0"/>
              <a:t>EVT</a:t>
            </a:r>
            <a:r>
              <a:rPr lang="zh-CN" altLang="en-US" dirty="0"/>
              <a:t>从每个类的平均值建模这些激活矢量的距离，生成更新的倒数第二矢量（称为</a:t>
            </a:r>
            <a:r>
              <a:rPr lang="en-US" altLang="zh-CN" dirty="0" err="1"/>
              <a:t>OpenMax</a:t>
            </a:r>
            <a:r>
              <a:rPr lang="zh-CN" altLang="en-US" dirty="0"/>
              <a:t>）</a:t>
            </a:r>
            <a:r>
              <a:rPr lang="en-US" altLang="zh-CN" dirty="0"/>
              <a:t>,</a:t>
            </a:r>
            <a:r>
              <a:rPr lang="zh-CN" altLang="en-US" dirty="0"/>
              <a:t>这个更新的矢量产生了更好的模型，用于识别未知的类测试样本。即以前的</a:t>
            </a:r>
            <a:r>
              <a:rPr lang="en-US" altLang="zh-CN" dirty="0"/>
              <a:t>CNN</a:t>
            </a:r>
            <a:r>
              <a:rPr lang="zh-CN" altLang="en-US" dirty="0"/>
              <a:t>中倒数第二层使用</a:t>
            </a:r>
            <a:r>
              <a:rPr lang="en-US" altLang="zh-CN" dirty="0"/>
              <a:t>SoftMax</a:t>
            </a:r>
            <a:r>
              <a:rPr lang="zh-CN" altLang="en-US" dirty="0"/>
              <a:t>概率描述，但是并没有产生开集识别的良好模型，为适应开放式环境，更新倒数第二层矢量。</a:t>
            </a:r>
          </a:p>
          <a:p>
            <a:r>
              <a:rPr lang="zh-CN" altLang="en-US" dirty="0"/>
              <a:t>（</a:t>
            </a:r>
            <a:r>
              <a:rPr lang="en-US" altLang="zh-CN" dirty="0"/>
              <a:t>EVT</a:t>
            </a:r>
            <a:r>
              <a:rPr lang="zh-CN" altLang="en-US" dirty="0"/>
              <a:t>：极值理论，能够处理小概率事件，预测极端事件的概率。使用</a:t>
            </a:r>
            <a:r>
              <a:rPr lang="en-US" altLang="zh-CN" dirty="0"/>
              <a:t>EVT</a:t>
            </a:r>
            <a:r>
              <a:rPr lang="zh-CN" altLang="en-US" dirty="0"/>
              <a:t>的原因：使用</a:t>
            </a:r>
            <a:r>
              <a:rPr lang="en-US" altLang="zh-CN" dirty="0"/>
              <a:t>EVT</a:t>
            </a:r>
            <a:r>
              <a:rPr lang="zh-CN" altLang="en-US" dirty="0"/>
              <a:t>建模技术对来自网络的重构误差分布进行建模，从而进一步提高性能。）</a:t>
            </a:r>
          </a:p>
          <a:p>
            <a:r>
              <a:rPr lang="en-US" altLang="zh-CN" dirty="0"/>
              <a:t>https://blog.csdn.net/herr_kun/article/details/107361104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3EC7A0-32EA-4C30-BD41-D86AD00981E3}" type="slidenum">
              <a:rPr lang="zh-CN" altLang="en-US" smtClean="0"/>
              <a:pPr/>
              <a:t>60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80992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/>
              <a:t>FitHigh</a:t>
            </a:r>
            <a:r>
              <a:rPr lang="zh-CN" altLang="en-US" dirty="0"/>
              <a:t>：</a:t>
            </a:r>
            <a:r>
              <a:rPr lang="en-US" altLang="zh-CN" dirty="0" err="1"/>
              <a:t>libmr</a:t>
            </a:r>
            <a:r>
              <a:rPr lang="zh-CN" altLang="en-US" dirty="0"/>
              <a:t>工具包里逆韦伯分布拟合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Baseline</a:t>
            </a:r>
            <a:r>
              <a:rPr lang="zh-CN" altLang="en-US" dirty="0"/>
              <a:t>：</a:t>
            </a:r>
            <a:r>
              <a:rPr lang="en-US" altLang="zh-CN" dirty="0"/>
              <a:t>The first stage leverages EVT as a base theory and fit the known classes’ post recognition activations to a Weibull distribution</a:t>
            </a:r>
            <a:endParaRPr lang="zh-CN" altLang="en-US" dirty="0"/>
          </a:p>
          <a:p>
            <a:r>
              <a:rPr lang="zh-CN" altLang="en-US" dirty="0"/>
              <a:t>利用来自预训练的深度神经网络的倒数第二层的激活矢量。使用</a:t>
            </a:r>
            <a:r>
              <a:rPr lang="en-US" altLang="zh-CN" dirty="0"/>
              <a:t>EVT</a:t>
            </a:r>
            <a:r>
              <a:rPr lang="zh-CN" altLang="en-US" dirty="0"/>
              <a:t>从每个类的平均值建模这些激活矢量的距离，生成更新的倒数第二矢量（称为</a:t>
            </a:r>
            <a:r>
              <a:rPr lang="en-US" altLang="zh-CN" dirty="0" err="1"/>
              <a:t>OpenMax</a:t>
            </a:r>
            <a:r>
              <a:rPr lang="zh-CN" altLang="en-US" dirty="0"/>
              <a:t>）</a:t>
            </a:r>
            <a:r>
              <a:rPr lang="en-US" altLang="zh-CN" dirty="0"/>
              <a:t>,</a:t>
            </a:r>
            <a:r>
              <a:rPr lang="zh-CN" altLang="en-US" dirty="0"/>
              <a:t>这个更新的矢量产生了更好的模型，用于识别未知的类测试样本。即以前的</a:t>
            </a:r>
            <a:r>
              <a:rPr lang="en-US" altLang="zh-CN" dirty="0"/>
              <a:t>CNN</a:t>
            </a:r>
            <a:r>
              <a:rPr lang="zh-CN" altLang="en-US" dirty="0"/>
              <a:t>中倒数第二层使用</a:t>
            </a:r>
            <a:r>
              <a:rPr lang="en-US" altLang="zh-CN" dirty="0"/>
              <a:t>SoftMax</a:t>
            </a:r>
            <a:r>
              <a:rPr lang="zh-CN" altLang="en-US" dirty="0"/>
              <a:t>概率描述，但是并没有产生开集识别的良好模型，为适应开放式环境，更新倒数第二层矢量。</a:t>
            </a:r>
          </a:p>
          <a:p>
            <a:r>
              <a:rPr lang="zh-CN" altLang="en-US" dirty="0"/>
              <a:t>（</a:t>
            </a:r>
            <a:r>
              <a:rPr lang="en-US" altLang="zh-CN" dirty="0"/>
              <a:t>EVT</a:t>
            </a:r>
            <a:r>
              <a:rPr lang="zh-CN" altLang="en-US" dirty="0"/>
              <a:t>：极值理论，能够处理小概率事件，预测极端事件的概率。使用</a:t>
            </a:r>
            <a:r>
              <a:rPr lang="en-US" altLang="zh-CN" dirty="0"/>
              <a:t>EVT</a:t>
            </a:r>
            <a:r>
              <a:rPr lang="zh-CN" altLang="en-US" dirty="0"/>
              <a:t>的原因：使用</a:t>
            </a:r>
            <a:r>
              <a:rPr lang="en-US" altLang="zh-CN" dirty="0"/>
              <a:t>EVT</a:t>
            </a:r>
            <a:r>
              <a:rPr lang="zh-CN" altLang="en-US" dirty="0"/>
              <a:t>建模技术对来自网络的重构误差分布进行建模，从而进一步提高性能。）</a:t>
            </a:r>
          </a:p>
          <a:p>
            <a:r>
              <a:rPr lang="en-US" altLang="zh-CN" dirty="0"/>
              <a:t>https://blog.csdn.net/herr_kun/article/details/107361104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3EC7A0-32EA-4C30-BD41-D86AD00981E3}" type="slidenum">
              <a:rPr lang="zh-CN" altLang="en-US" smtClean="0"/>
              <a:pPr/>
              <a:t>61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21283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同时得到分类结果和信心分数</a:t>
            </a:r>
            <a:endParaRPr lang="en-US" altLang="zh-CN" dirty="0"/>
          </a:p>
          <a:p>
            <a:r>
              <a:rPr lang="zh-CN" altLang="en-US" dirty="0"/>
              <a:t>在原来的神经网络上加了一个输出</a:t>
            </a:r>
            <a:r>
              <a:rPr lang="en-US" altLang="zh-CN" dirty="0"/>
              <a:t>c</a:t>
            </a:r>
            <a:r>
              <a:rPr lang="zh-CN" altLang="en-US" dirty="0"/>
              <a:t>作为原来的输出</a:t>
            </a:r>
            <a:r>
              <a:rPr lang="en-US" altLang="zh-CN" dirty="0"/>
              <a:t>p</a:t>
            </a:r>
            <a:r>
              <a:rPr lang="zh-CN" altLang="en-US" dirty="0"/>
              <a:t>（预测结果）的信心得分。</a:t>
            </a:r>
            <a:endParaRPr lang="en-US" altLang="zh-CN" dirty="0"/>
          </a:p>
          <a:p>
            <a:r>
              <a:rPr lang="zh-CN" altLang="en-US" dirty="0"/>
              <a:t>为了在训练时，给网络一些提示</a:t>
            </a:r>
            <a:r>
              <a:rPr lang="en-US" altLang="zh-CN" dirty="0"/>
              <a:t>(hints)</a:t>
            </a:r>
            <a:r>
              <a:rPr lang="zh-CN" altLang="en-US" dirty="0"/>
              <a:t>，使用置信度</a:t>
            </a:r>
            <a:r>
              <a:rPr lang="en-US" altLang="zh-CN" dirty="0"/>
              <a:t>c</a:t>
            </a:r>
            <a:r>
              <a:rPr lang="zh-CN" altLang="en-US" dirty="0"/>
              <a:t>来调整 </a:t>
            </a:r>
            <a:r>
              <a:rPr lang="en-US" altLang="zh-CN" dirty="0" err="1"/>
              <a:t>softmax</a:t>
            </a:r>
            <a:r>
              <a:rPr lang="en-US" altLang="zh-CN" dirty="0"/>
              <a:t> </a:t>
            </a:r>
            <a:r>
              <a:rPr lang="zh-CN" altLang="en-US" dirty="0"/>
              <a:t>预测概率</a:t>
            </a:r>
            <a:r>
              <a:rPr lang="en-US" altLang="zh-CN" dirty="0"/>
              <a:t>(</a:t>
            </a:r>
            <a:r>
              <a:rPr lang="zh-CN" altLang="en-US" dirty="0"/>
              <a:t>如上图右边部分所示</a:t>
            </a:r>
            <a:r>
              <a:rPr lang="en-US" altLang="zh-CN" dirty="0"/>
              <a:t>)</a:t>
            </a:r>
          </a:p>
          <a:p>
            <a:r>
              <a:rPr lang="zh-CN" altLang="en-US" dirty="0"/>
              <a:t>为了阻止网络最小化分类 </a:t>
            </a:r>
            <a:r>
              <a:rPr lang="en-US" altLang="zh-CN" dirty="0"/>
              <a:t>loss </a:t>
            </a:r>
            <a:r>
              <a:rPr lang="zh-CN" altLang="en-US" dirty="0"/>
              <a:t>时总是选择 </a:t>
            </a:r>
            <a:r>
              <a:rPr lang="en-US" altLang="zh-CN" dirty="0"/>
              <a:t>c=0</a:t>
            </a:r>
            <a:r>
              <a:rPr lang="zh-CN" altLang="en-US" dirty="0"/>
              <a:t>，添加一个对数惩罚项，即置信度</a:t>
            </a:r>
            <a:r>
              <a:rPr lang="en-US" altLang="zh-CN" dirty="0"/>
              <a:t>loss</a:t>
            </a:r>
            <a:r>
              <a:rPr lang="zh-CN" altLang="en-US" dirty="0"/>
              <a:t>，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使用二分类的交叉上熵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loss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，希望置信度总设为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，表示网络总是非常自信的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dirty="0"/>
              <a:t>通过训练，模型会不断提升分类性能，同时可以根据置信度</a:t>
            </a:r>
            <a:r>
              <a:rPr lang="en-US" altLang="zh-CN" dirty="0"/>
              <a:t>c</a:t>
            </a:r>
            <a:r>
              <a:rPr lang="zh-CN" altLang="en-US" dirty="0"/>
              <a:t>来衡量输入的数据是否为 </a:t>
            </a:r>
            <a:r>
              <a:rPr lang="en-US" altLang="zh-CN" dirty="0"/>
              <a:t>ID </a:t>
            </a:r>
            <a:r>
              <a:rPr lang="zh-CN" altLang="en-US" dirty="0"/>
              <a:t>样本。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3EC7A0-32EA-4C30-BD41-D86AD00981E3}" type="slidenum">
              <a:rPr lang="zh-CN" altLang="en-US" smtClean="0"/>
              <a:pPr/>
              <a:t>62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63825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3EC7A0-32EA-4C30-BD41-D86AD00981E3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491053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3EC7A0-32EA-4C30-BD41-D86AD00981E3}" type="slidenum">
              <a:rPr lang="zh-CN" altLang="en-US" smtClean="0"/>
              <a:pPr/>
              <a:t>63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088707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Catastrophic Forgetting</a:t>
            </a:r>
            <a:r>
              <a:rPr lang="zh-CN" altLang="en-US" dirty="0"/>
              <a:t>（灾难性遗忘）</a:t>
            </a:r>
            <a:r>
              <a:rPr lang="en-US" altLang="zh-CN" dirty="0"/>
              <a:t>:</a:t>
            </a:r>
            <a:r>
              <a:rPr lang="zh-CN" altLang="en-US" dirty="0"/>
              <a:t>即学习了新的知识之后，几乎彻底遗忘掉之前训练的内容。</a:t>
            </a:r>
            <a:endParaRPr lang="en-US" altLang="zh-CN" dirty="0"/>
          </a:p>
          <a:p>
            <a:r>
              <a:rPr lang="zh-CN" altLang="en-US" dirty="0"/>
              <a:t>简言之，关注的是在</a:t>
            </a:r>
            <a:r>
              <a:rPr lang="en-US" altLang="zh-CN" dirty="0"/>
              <a:t>Sequential Learning</a:t>
            </a:r>
            <a:r>
              <a:rPr lang="zh-CN" altLang="en-US" dirty="0"/>
              <a:t>过程中，在每个</a:t>
            </a:r>
            <a:r>
              <a:rPr lang="en-US" altLang="zh-CN" dirty="0"/>
              <a:t>stage</a:t>
            </a:r>
            <a:r>
              <a:rPr lang="zh-CN" altLang="en-US" dirty="0"/>
              <a:t>的学习中，算法都会使用不同的数据或任务，学习了新的任务或数据会使旧的任务性能大幅下降的问题。更具体来说，例如在分类任务中，我们首先使用一些预定的类别的样本训练一个模型，之后再使用一些新类别的样本来</a:t>
            </a:r>
            <a:r>
              <a:rPr lang="en-US" altLang="zh-CN" dirty="0"/>
              <a:t>finetune</a:t>
            </a:r>
            <a:r>
              <a:rPr lang="zh-CN" altLang="en-US" dirty="0"/>
              <a:t>这样一个网络，这会使网络识别初始类别的性能大幅度下降；再比如，在增强学习任务中，单独训练后续的任务，会使</a:t>
            </a:r>
            <a:r>
              <a:rPr lang="en-US" altLang="zh-CN" dirty="0"/>
              <a:t>agent</a:t>
            </a:r>
            <a:r>
              <a:rPr lang="zh-CN" altLang="en-US" dirty="0"/>
              <a:t>在前序任务的性能下降严重。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3EC7A0-32EA-4C30-BD41-D86AD00981E3}" type="slidenum">
              <a:rPr lang="zh-CN" altLang="en-US" smtClean="0"/>
              <a:pPr/>
              <a:t>65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214274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弹性权重巩固</a:t>
            </a:r>
            <a:endParaRPr lang="en-US" altLang="zh-CN" dirty="0"/>
          </a:p>
          <a:p>
            <a:r>
              <a:rPr lang="zh-CN" altLang="en-US" dirty="0"/>
              <a:t>固定重要的权重，改变对原任务影响不大的权重</a:t>
            </a:r>
            <a:endParaRPr lang="en-US" altLang="zh-CN" dirty="0"/>
          </a:p>
          <a:p>
            <a:r>
              <a:rPr lang="zh-CN" altLang="en-US" dirty="0"/>
              <a:t>多加一项正则项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3EC7A0-32EA-4C30-BD41-D86AD00981E3}" type="slidenum">
              <a:rPr lang="zh-CN" altLang="en-US" smtClean="0"/>
              <a:pPr/>
              <a:t>66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137239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弹性权重巩固</a:t>
            </a:r>
            <a:endParaRPr lang="en-US" altLang="zh-CN" dirty="0"/>
          </a:p>
          <a:p>
            <a:r>
              <a:rPr lang="zh-CN" altLang="en-US" dirty="0"/>
              <a:t>固定重要的权重，改变对原任务影响不大的权重</a:t>
            </a:r>
            <a:endParaRPr lang="en-US" altLang="zh-CN" dirty="0"/>
          </a:p>
          <a:p>
            <a:r>
              <a:rPr lang="zh-CN" altLang="en-US" dirty="0"/>
              <a:t>多加一项正则项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3EC7A0-32EA-4C30-BD41-D86AD00981E3}" type="slidenum">
              <a:rPr lang="zh-CN" altLang="en-US" smtClean="0"/>
              <a:pPr/>
              <a:t>67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8872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两个任务 网络简单 两个参数 </a:t>
            </a:r>
            <a:r>
              <a:rPr lang="en-US" altLang="zh-CN" dirty="0"/>
              <a:t>error surface</a:t>
            </a:r>
          </a:p>
          <a:p>
            <a:r>
              <a:rPr lang="zh-CN" altLang="en-US" dirty="0"/>
              <a:t>先学</a:t>
            </a:r>
            <a:r>
              <a:rPr lang="en-US" altLang="zh-CN" dirty="0"/>
              <a:t>task1 </a:t>
            </a:r>
            <a:r>
              <a:rPr lang="zh-CN" altLang="en-US" dirty="0"/>
              <a:t>初始化</a:t>
            </a:r>
            <a:r>
              <a:rPr lang="en-US" altLang="zh-CN" dirty="0"/>
              <a:t>theta_0 </a:t>
            </a:r>
            <a:r>
              <a:rPr lang="zh-CN" altLang="en-US" dirty="0"/>
              <a:t>学习到 </a:t>
            </a:r>
            <a:r>
              <a:rPr lang="en-US" altLang="zh-CN" dirty="0" err="1"/>
              <a:t>theta_b</a:t>
            </a:r>
            <a:endParaRPr lang="en-US" altLang="zh-CN" dirty="0"/>
          </a:p>
          <a:p>
            <a:r>
              <a:rPr lang="zh-CN" altLang="en-US" dirty="0"/>
              <a:t>继续学任务</a:t>
            </a:r>
            <a:r>
              <a:rPr lang="en-US" altLang="zh-CN" dirty="0"/>
              <a:t>2 </a:t>
            </a:r>
            <a:r>
              <a:rPr lang="zh-CN" altLang="en-US" dirty="0"/>
              <a:t>直接用</a:t>
            </a:r>
            <a:r>
              <a:rPr lang="en-US" altLang="zh-CN" dirty="0" err="1"/>
              <a:t>theta_b</a:t>
            </a:r>
            <a:r>
              <a:rPr lang="en-US" altLang="zh-CN" dirty="0"/>
              <a:t> finetune </a:t>
            </a:r>
            <a:r>
              <a:rPr lang="zh-CN" altLang="en-US" dirty="0"/>
              <a:t>参数到了</a:t>
            </a:r>
            <a:r>
              <a:rPr lang="en-US" altLang="zh-CN" dirty="0"/>
              <a:t>task2 error surface</a:t>
            </a:r>
            <a:r>
              <a:rPr lang="zh-CN" altLang="en-US" dirty="0"/>
              <a:t>的中心</a:t>
            </a:r>
            <a:endParaRPr lang="en-US" altLang="zh-CN" dirty="0"/>
          </a:p>
          <a:p>
            <a:r>
              <a:rPr lang="zh-CN" altLang="en-US" dirty="0"/>
              <a:t>这样反过来对任务</a:t>
            </a:r>
            <a:r>
              <a:rPr lang="en-US" altLang="zh-CN" dirty="0"/>
              <a:t>1 loss</a:t>
            </a:r>
            <a:r>
              <a:rPr lang="zh-CN" altLang="en-US" dirty="0"/>
              <a:t>变大了 这就是灾难性遗忘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3EC7A0-32EA-4C30-BD41-D86AD00981E3}" type="slidenum">
              <a:rPr lang="zh-CN" altLang="en-US" smtClean="0"/>
              <a:pPr/>
              <a:t>68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020702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每个参数计算二次微分</a:t>
            </a:r>
            <a:endParaRPr lang="en-US" altLang="zh-CN" dirty="0"/>
          </a:p>
          <a:p>
            <a:r>
              <a:rPr lang="zh-CN" altLang="en-US" dirty="0"/>
              <a:t>改变</a:t>
            </a:r>
            <a:r>
              <a:rPr lang="en-US" altLang="zh-CN" dirty="0"/>
              <a:t>Theta1 </a:t>
            </a:r>
            <a:r>
              <a:rPr lang="zh-CN" altLang="en-US" dirty="0"/>
              <a:t>对结果影响不大 </a:t>
            </a:r>
            <a:endParaRPr lang="en-US" altLang="zh-CN" dirty="0"/>
          </a:p>
          <a:p>
            <a:r>
              <a:rPr lang="en-US" altLang="zh-CN" dirty="0"/>
              <a:t>Theta 2 </a:t>
            </a:r>
            <a:r>
              <a:rPr lang="zh-CN" altLang="en-US" dirty="0"/>
              <a:t>二次微分大 改变参数对</a:t>
            </a:r>
            <a:r>
              <a:rPr lang="en-US" altLang="zh-CN" dirty="0"/>
              <a:t>loss</a:t>
            </a:r>
            <a:r>
              <a:rPr lang="zh-CN" altLang="en-US" dirty="0"/>
              <a:t>影响大，更新时固定</a:t>
            </a:r>
            <a:endParaRPr lang="en-US" altLang="zh-CN" dirty="0"/>
          </a:p>
          <a:p>
            <a:r>
              <a:rPr lang="zh-CN" altLang="en-US" dirty="0"/>
              <a:t>这个二次微分只是其中一种限制方式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D29A34-8D9A-49B0-86D8-8BBB6980986A}" type="slidenum">
              <a:rPr lang="zh-CN" altLang="en-US" smtClean="0"/>
              <a:t>69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882988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通过</a:t>
            </a:r>
            <a:r>
              <a:rPr lang="en-US" altLang="zh-CN" dirty="0"/>
              <a:t>EWC</a:t>
            </a:r>
            <a:r>
              <a:rPr lang="zh-CN" altLang="en-US" dirty="0"/>
              <a:t>约束收敛到</a:t>
            </a:r>
            <a:r>
              <a:rPr lang="en-US" altLang="zh-CN" dirty="0"/>
              <a:t>theta</a:t>
            </a:r>
            <a:r>
              <a:rPr lang="zh-CN" altLang="en-US" dirty="0"/>
              <a:t>*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D29A34-8D9A-49B0-86D8-8BBB6980986A}" type="slidenum">
              <a:rPr lang="zh-CN" altLang="en-US" smtClean="0"/>
              <a:t>70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858708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如上图所示，如果我们只是简单地进行</a:t>
            </a:r>
            <a:r>
              <a:rPr lang="en-US" altLang="zh-CN" dirty="0"/>
              <a:t>sequential learning</a:t>
            </a:r>
            <a:r>
              <a:rPr lang="zh-CN" altLang="en-US" dirty="0"/>
              <a:t>，也就是</a:t>
            </a:r>
            <a:r>
              <a:rPr lang="en-US" altLang="zh-CN" dirty="0"/>
              <a:t>fine-tuning on task B</a:t>
            </a:r>
            <a:r>
              <a:rPr lang="zh-CN" altLang="en-US" dirty="0"/>
              <a:t>，那么参数的移动方向将会是中间那条</a:t>
            </a:r>
            <a:r>
              <a:rPr lang="en-US" altLang="zh-CN" dirty="0"/>
              <a:t>no penalty</a:t>
            </a:r>
            <a:r>
              <a:rPr lang="zh-CN" altLang="en-US" dirty="0"/>
              <a:t>的蓝色路线，然后我们就完全忘记了</a:t>
            </a:r>
            <a:r>
              <a:rPr lang="en-US" altLang="zh-CN" dirty="0"/>
              <a:t>task A</a:t>
            </a:r>
            <a:r>
              <a:rPr lang="zh-CN" altLang="en-US" dirty="0"/>
              <a:t>，</a:t>
            </a:r>
            <a:r>
              <a:rPr lang="en-US" altLang="zh-CN" dirty="0"/>
              <a:t>sad</a:t>
            </a:r>
            <a:r>
              <a:rPr lang="zh-CN" altLang="en-US" dirty="0"/>
              <a:t>！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因而，我们就需要进行评估到底哪个参数对结果的影响更大，即需要找到一些参数，对它们的改变不会对我们对任务</a:t>
            </a:r>
            <a:r>
              <a:rPr lang="en-US" altLang="zh-CN" dirty="0"/>
              <a:t>A</a:t>
            </a:r>
            <a:r>
              <a:rPr lang="zh-CN" altLang="en-US" dirty="0"/>
              <a:t>的表现有影响，但是却可以显著提升</a:t>
            </a:r>
            <a:r>
              <a:rPr lang="en-US" altLang="zh-CN" dirty="0"/>
              <a:t>task B</a:t>
            </a:r>
            <a:r>
              <a:rPr lang="zh-CN" altLang="en-US" dirty="0"/>
              <a:t>的效果。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如果我们把所有的参数设置为相同的权重，那么参数的移动方向将会是下面那条绿色的线，这样我们只会记住任务</a:t>
            </a:r>
            <a:r>
              <a:rPr lang="en-US" altLang="zh-CN" dirty="0"/>
              <a:t>A</a:t>
            </a:r>
            <a:r>
              <a:rPr lang="zh-CN" altLang="en-US" dirty="0"/>
              <a:t>而完全无法学习任务</a:t>
            </a:r>
            <a:r>
              <a:rPr lang="en-US" altLang="zh-CN" dirty="0"/>
              <a:t>B</a:t>
            </a:r>
            <a:r>
              <a:rPr lang="zh-CN" altLang="en-US" dirty="0"/>
              <a:t>，而理想的移动策略应该是上方红色的那条线。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这样，当我们手里有</a:t>
            </a:r>
            <a:r>
              <a:rPr lang="en-US" altLang="zh-CN" dirty="0"/>
              <a:t>training</a:t>
            </a:r>
            <a:r>
              <a:rPr lang="zh-CN" altLang="en-US" dirty="0"/>
              <a:t>，</a:t>
            </a:r>
            <a:r>
              <a:rPr lang="en-US" altLang="zh-CN" dirty="0"/>
              <a:t>validation</a:t>
            </a:r>
            <a:r>
              <a:rPr lang="zh-CN" altLang="en-US" dirty="0"/>
              <a:t>，</a:t>
            </a:r>
            <a:r>
              <a:rPr lang="en-US" altLang="zh-CN" dirty="0"/>
              <a:t>test</a:t>
            </a:r>
            <a:r>
              <a:rPr lang="zh-CN" altLang="en-US" dirty="0"/>
              <a:t>三个集合的时候，我们用</a:t>
            </a:r>
            <a:r>
              <a:rPr lang="en-US" altLang="zh-CN" dirty="0"/>
              <a:t>validation</a:t>
            </a:r>
            <a:r>
              <a:rPr lang="zh-CN" altLang="en-US" dirty="0"/>
              <a:t>集合计算</a:t>
            </a:r>
            <a:r>
              <a:rPr lang="en-US" altLang="zh-CN" dirty="0"/>
              <a:t>task A</a:t>
            </a:r>
            <a:r>
              <a:rPr lang="zh-CN" altLang="en-US" dirty="0"/>
              <a:t>的</a:t>
            </a:r>
            <a:r>
              <a:rPr lang="en-US" altLang="zh-CN" dirty="0"/>
              <a:t>loss</a:t>
            </a:r>
            <a:r>
              <a:rPr lang="zh-CN" altLang="en-US" dirty="0"/>
              <a:t>然后</a:t>
            </a:r>
            <a:r>
              <a:rPr lang="en-US" altLang="zh-CN" dirty="0"/>
              <a:t>backward</a:t>
            </a:r>
            <a:r>
              <a:rPr lang="zh-CN" altLang="en-US" dirty="0"/>
              <a:t>就可以取得每个参数的相关梯度，然后保存他们的绝对值或者平方，这个数值越大我们就认为他们对</a:t>
            </a:r>
            <a:r>
              <a:rPr lang="en-US" altLang="zh-CN" dirty="0"/>
              <a:t>A</a:t>
            </a:r>
            <a:r>
              <a:rPr lang="zh-CN" altLang="en-US" dirty="0"/>
              <a:t>任务更重要，我们就会在任务</a:t>
            </a:r>
            <a:r>
              <a:rPr lang="en-US" altLang="zh-CN" dirty="0"/>
              <a:t>B</a:t>
            </a:r>
            <a:r>
              <a:rPr lang="zh-CN" altLang="en-US" dirty="0"/>
              <a:t>的学习中较少的改动他们，参数就会沿着</a:t>
            </a:r>
            <a:r>
              <a:rPr lang="en-US" altLang="zh-CN" dirty="0"/>
              <a:t>red line</a:t>
            </a:r>
            <a:r>
              <a:rPr lang="zh-CN" altLang="en-US" dirty="0"/>
              <a:t>走了，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D29A34-8D9A-49B0-86D8-8BBB6980986A}" type="slidenum">
              <a:rPr lang="zh-CN" altLang="en-US" smtClean="0"/>
              <a:t>71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398710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ctr"/>
            <a:r>
              <a:rPr lang="zh-CN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</a:t>
            </a:r>
            <a:r>
              <a:rPr lang="zh-CN" altLang="zh-CN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importance scores of each weight is computer online along the learning trajectory</a:t>
            </a: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 fontAlgn="ctr"/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EWC: 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利用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loss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二次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导数</a:t>
            </a:r>
          </a:p>
          <a:p>
            <a:pPr rtl="0" fontAlgn="ctr"/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MAS: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用输出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二阶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导数，中间位置偏导数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不需要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label 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只需要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</a:t>
            </a:r>
          </a:p>
          <a:p>
            <a:pPr marL="0" marR="0" lvl="0" indent="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IMM: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就是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KL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散度，拉普拉斯估计</a:t>
            </a:r>
          </a:p>
          <a:p>
            <a:pPr rtl="0" fontAlgn="ctr"/>
            <a:r>
              <a:rPr lang="en-US" altLang="zh-CN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OnlineEWC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把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EWC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progressnet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结合到一起，提出了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onlineEWC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，解决随着任务变多，正则化数量变多的问题</a:t>
            </a:r>
          </a:p>
          <a:p>
            <a:pPr rtl="0" fontAlgn="ctr"/>
            <a:r>
              <a:rPr lang="en-US" altLang="zh-CN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RotatedEWC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EWC has the drawback that it assumes the Fisher Information Matrix to be diagonal 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–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condition that is almost never true</a:t>
            </a: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rotating the parameter space  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矩阵理论</a:t>
            </a:r>
          </a:p>
          <a:p>
            <a:pPr rtl="0" fontAlgn="ctr"/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Quadratic Penalties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Elastic Weight Consolidation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EWC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对于两个以上的任务，可能重复计算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D29A34-8D9A-49B0-86D8-8BBB6980986A}" type="slidenum">
              <a:rPr lang="zh-CN" altLang="en-US" smtClean="0"/>
              <a:t>72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906270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学习当前任务时，可以访问之前所有任务的部分数据，它们被收集在一个称为“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episodic memory”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的地方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dirty="0"/>
              <a:t>可以理解成用之前训练的任务对当前训练任务进行正则化，继而修正当前模型更新的梯度方向 </a:t>
            </a:r>
            <a:r>
              <a:rPr lang="en-US" altLang="zh-CN" dirty="0"/>
              <a:t>(</a:t>
            </a:r>
            <a:r>
              <a:rPr lang="zh-CN" altLang="en-US" dirty="0"/>
              <a:t>即获得投影结果</a:t>
            </a:r>
            <a:r>
              <a:rPr lang="en-US" altLang="zh-CN" dirty="0"/>
              <a:t>g </a:t>
            </a:r>
            <a:r>
              <a:rPr lang="zh-CN" altLang="en-US" dirty="0"/>
              <a:t>‘</a:t>
            </a:r>
            <a:r>
              <a:rPr lang="en-US" altLang="zh-CN" dirty="0"/>
              <a:t> )</a:t>
            </a:r>
            <a:r>
              <a:rPr lang="zh-CN" altLang="en-US" dirty="0"/>
              <a:t>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3EC7A0-32EA-4C30-BD41-D86AD00981E3}" type="slidenum">
              <a:rPr lang="zh-CN" altLang="en-US" smtClean="0"/>
              <a:pPr/>
              <a:t>73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90747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3EC7A0-32EA-4C30-BD41-D86AD00981E3}" type="slidenum">
              <a:rPr lang="zh-CN" altLang="en-US" smtClean="0"/>
              <a:pPr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445219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D29A34-8D9A-49B0-86D8-8BBB6980986A}" type="slidenum">
              <a:rPr lang="zh-CN" altLang="en-US" smtClean="0"/>
              <a:t>74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080634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D29A34-8D9A-49B0-86D8-8BBB6980986A}" type="slidenum">
              <a:rPr lang="zh-CN" altLang="en-US" smtClean="0"/>
              <a:t>75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873809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imbalanced old/new class training data, where the out- put layer is biased towards new classes</a:t>
            </a:r>
          </a:p>
          <a:p>
            <a:r>
              <a:rPr lang="en-US" altLang="zh-CN" dirty="0"/>
              <a:t>Overfit new</a:t>
            </a:r>
          </a:p>
          <a:p>
            <a:r>
              <a:rPr lang="en-US" altLang="zh-CN" dirty="0"/>
              <a:t>Pc(x) is the output probability for the c </a:t>
            </a:r>
            <a:r>
              <a:rPr lang="en-US" altLang="zh-CN" dirty="0" err="1"/>
              <a:t>th</a:t>
            </a:r>
            <a:r>
              <a:rPr lang="en-US" altLang="zh-CN" dirty="0"/>
              <a:t> class.</a:t>
            </a:r>
          </a:p>
          <a:p>
            <a:r>
              <a:rPr lang="en-US" altLang="zh-CN" dirty="0"/>
              <a:t>Qc(x) represents the output logits of the old model obtained in the previous incremental step</a:t>
            </a:r>
          </a:p>
          <a:p>
            <a:r>
              <a:rPr lang="en-US" altLang="zh-CN" dirty="0"/>
              <a:t>The distilling loss is computed for all samples from the new classes and exemplars from the old classes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D29A34-8D9A-49B0-86D8-8BBB6980986A}" type="slidenum">
              <a:rPr lang="zh-CN" altLang="en-US" smtClean="0"/>
              <a:t>76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674292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imbalanced old/new class training data, where the out- put layer is biased towards new classes</a:t>
            </a:r>
          </a:p>
          <a:p>
            <a:r>
              <a:rPr lang="en-US" altLang="zh-CN" dirty="0"/>
              <a:t>Overfit new</a:t>
            </a:r>
          </a:p>
          <a:p>
            <a:pPr>
              <a:lnSpc>
                <a:spcPct val="150000"/>
              </a:lnSpc>
            </a:pPr>
            <a:r>
              <a:rPr lang="en-US" altLang="zh-CN" sz="1200" dirty="0"/>
              <a:t>Another issue is the dilemma to balance the contribution between </a:t>
            </a:r>
            <a:r>
              <a:rPr lang="en-US" altLang="zh-CN" sz="1200" dirty="0" err="1"/>
              <a:t>Lce</a:t>
            </a:r>
            <a:r>
              <a:rPr lang="en-US" altLang="zh-CN" sz="1200" dirty="0"/>
              <a:t> and </a:t>
            </a:r>
            <a:r>
              <a:rPr lang="en-US" altLang="zh-CN" sz="1200" dirty="0" err="1"/>
              <a:t>Lkd</a:t>
            </a:r>
            <a:r>
              <a:rPr lang="en-US" altLang="zh-CN" sz="1200" dirty="0"/>
              <a:t>,</a:t>
            </a:r>
            <a:endParaRPr lang="zh-CN" altLang="en-US" sz="1200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D29A34-8D9A-49B0-86D8-8BBB6980986A}" type="slidenum">
              <a:rPr lang="zh-CN" altLang="en-US" smtClean="0"/>
              <a:t>77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518082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权重对齐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D29A34-8D9A-49B0-86D8-8BBB6980986A}" type="slidenum">
              <a:rPr lang="zh-CN" altLang="en-US" smtClean="0"/>
              <a:t>78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133206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BA2BEC3-72EC-4E2B-8CAD-3FD4EC74F664}" type="slidenum">
              <a:rPr lang="en-US" altLang="zh-CN"/>
              <a:pPr/>
              <a:t>83</a:t>
            </a:fld>
            <a:endParaRPr lang="en-US" altLang="zh-CN"/>
          </a:p>
        </p:txBody>
      </p:sp>
      <p:sp>
        <p:nvSpPr>
          <p:cNvPr id="368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93191222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502C1FCE-E74E-4185-A38C-7E5B94E73BD5}" type="slidenum">
              <a:rPr lang="en-US" altLang="zh-CN" sz="1200"/>
              <a:pPr eaLnBrk="1" hangingPunct="1"/>
              <a:t>86</a:t>
            </a:fld>
            <a:endParaRPr lang="en-US" altLang="zh-CN" sz="1200"/>
          </a:p>
        </p:txBody>
      </p:sp>
      <p:sp>
        <p:nvSpPr>
          <p:cNvPr id="156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66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141185416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FD6CC2B5-F903-47BA-AE14-FFC664111057}" type="slidenum">
              <a:rPr lang="en-US" altLang="zh-CN" sz="1200"/>
              <a:pPr eaLnBrk="1" hangingPunct="1"/>
              <a:t>87</a:t>
            </a:fld>
            <a:endParaRPr lang="en-US" altLang="zh-CN" sz="1200"/>
          </a:p>
        </p:txBody>
      </p:sp>
      <p:sp>
        <p:nvSpPr>
          <p:cNvPr id="157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77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343345277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2811EF13-A12A-4FF3-88B2-A7511D47A853}" type="slidenum">
              <a:rPr lang="en-US" altLang="zh-CN" sz="1200"/>
              <a:pPr eaLnBrk="1" hangingPunct="1"/>
              <a:t>89</a:t>
            </a:fld>
            <a:endParaRPr lang="en-US" altLang="zh-CN" sz="1200"/>
          </a:p>
        </p:txBody>
      </p:sp>
      <p:sp>
        <p:nvSpPr>
          <p:cNvPr id="158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87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258867658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DE620202-F37D-4673-B28E-626043C024C6}" type="slidenum">
              <a:rPr lang="en-US" altLang="zh-CN" sz="1200"/>
              <a:pPr eaLnBrk="1" hangingPunct="1"/>
              <a:t>91</a:t>
            </a:fld>
            <a:endParaRPr lang="en-US" altLang="zh-CN" sz="1200"/>
          </a:p>
        </p:txBody>
      </p:sp>
      <p:sp>
        <p:nvSpPr>
          <p:cNvPr id="1648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48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7639551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3EC7A0-32EA-4C30-BD41-D86AD00981E3}" type="slidenum">
              <a:rPr lang="zh-CN" altLang="en-US" smtClean="0"/>
              <a:pPr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80702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3EC7A0-32EA-4C30-BD41-D86AD00981E3}" type="slidenum">
              <a:rPr lang="zh-CN" altLang="en-US" smtClean="0"/>
              <a:pPr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93678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BBC4E396-F815-49C3-9F03-4B9D4FD67E83}" type="slidenum">
              <a:rPr lang="en-US" altLang="en-US">
                <a:latin typeface="Tahoma" panose="020B0604030504040204" pitchFamily="34" charset="0"/>
              </a:rPr>
              <a:pPr eaLnBrk="1" hangingPunct="1">
                <a:spcBef>
                  <a:spcPct val="0"/>
                </a:spcBef>
              </a:pPr>
              <a:t>25</a:t>
            </a:fld>
            <a:endParaRPr lang="en-US" altLang="en-US">
              <a:latin typeface="Tahoma" panose="020B0604030504040204" pitchFamily="34" charset="0"/>
            </a:endParaRPr>
          </a:p>
        </p:txBody>
      </p:sp>
      <p:sp>
        <p:nvSpPr>
          <p:cNvPr id="1300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00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9360387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E0E7F378-F065-4D2B-958B-77288023687A}" type="slidenum">
              <a:rPr lang="en-US" altLang="en-US">
                <a:latin typeface="Tahoma" panose="020B0604030504040204" pitchFamily="34" charset="0"/>
              </a:rPr>
              <a:pPr eaLnBrk="1" hangingPunct="1">
                <a:spcBef>
                  <a:spcPct val="0"/>
                </a:spcBef>
              </a:pPr>
              <a:t>28</a:t>
            </a:fld>
            <a:endParaRPr lang="en-US" altLang="en-US">
              <a:latin typeface="Tahoma" panose="020B0604030504040204" pitchFamily="34" charset="0"/>
            </a:endParaRPr>
          </a:p>
        </p:txBody>
      </p:sp>
      <p:sp>
        <p:nvSpPr>
          <p:cNvPr id="1320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21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7992653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A01872D-0C12-465E-809B-8068680D7F3A}" type="slidenum">
              <a:rPr lang="zh-CN" altLang="en-US"/>
              <a:pPr/>
              <a:t>30</a:t>
            </a:fld>
            <a:endParaRPr lang="en-US" altLang="zh-CN"/>
          </a:p>
        </p:txBody>
      </p:sp>
      <p:sp>
        <p:nvSpPr>
          <p:cNvPr id="1024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400"/>
              <a:t>Source producing examples may significantly change behavior</a:t>
            </a:r>
          </a:p>
          <a:p>
            <a:r>
              <a:rPr lang="en-US" altLang="zh-CN"/>
              <a:t>Some splits that previously passed the Hoeffding test will no longer do so, because an alternative attribute now has higher gain.</a:t>
            </a:r>
          </a:p>
          <a:p>
            <a:r>
              <a:rPr lang="en-US" altLang="zh-CN"/>
              <a:t>Stay current wile make the most of the old data. </a:t>
            </a:r>
          </a:p>
          <a:p>
            <a:r>
              <a:rPr lang="en-US" altLang="zh-CN"/>
              <a:t>to enable smooth, fine-grained adjustments when concept drift occurs</a:t>
            </a:r>
          </a:p>
          <a:p>
            <a:endParaRPr lang="en-US" altLang="zh-CN" sz="1400"/>
          </a:p>
        </p:txBody>
      </p:sp>
    </p:spTree>
    <p:extLst>
      <p:ext uri="{BB962C8B-B14F-4D97-AF65-F5344CB8AC3E}">
        <p14:creationId xmlns:p14="http://schemas.microsoft.com/office/powerpoint/2010/main" val="15135707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3EC7A0-32EA-4C30-BD41-D86AD00981E3}" type="slidenum">
              <a:rPr lang="zh-CN" altLang="en-US" smtClean="0"/>
              <a:pPr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60952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4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1928802"/>
            <a:ext cx="9144000" cy="2928958"/>
          </a:xfrm>
          <a:prstGeom prst="rect">
            <a:avLst/>
          </a:prstGeom>
          <a:solidFill>
            <a:srgbClr val="3054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</a:endParaRPr>
          </a:p>
        </p:txBody>
      </p:sp>
      <p:pic>
        <p:nvPicPr>
          <p:cNvPr id="9" name="图片 8" descr="TEST.gif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285720" y="357168"/>
            <a:ext cx="4286280" cy="1034515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2500299" y="5429265"/>
            <a:ext cx="5072098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50" dirty="0">
                <a:solidFill>
                  <a:srgbClr val="4F81BD">
                    <a:lumMod val="75000"/>
                  </a:srgbClr>
                </a:solidFill>
              </a:rPr>
              <a:t>Data Mining Lab, Big Data Research Center, UESTC</a:t>
            </a:r>
          </a:p>
          <a:p>
            <a:r>
              <a:rPr lang="en-US" altLang="zh-CN" sz="1350" dirty="0">
                <a:solidFill>
                  <a:srgbClr val="4F81BD">
                    <a:lumMod val="75000"/>
                  </a:srgbClr>
                </a:solidFill>
              </a:rPr>
              <a:t>Email</a:t>
            </a:r>
            <a:r>
              <a:rPr lang="zh-CN" altLang="en-US" sz="1350" dirty="0">
                <a:solidFill>
                  <a:srgbClr val="4F81BD">
                    <a:lumMod val="75000"/>
                  </a:srgbClr>
                </a:solidFill>
              </a:rPr>
              <a:t>：</a:t>
            </a:r>
            <a:r>
              <a:rPr lang="en-US" altLang="zh-CN" sz="1350" dirty="0">
                <a:solidFill>
                  <a:srgbClr val="4F81BD">
                    <a:lumMod val="75000"/>
                  </a:srgbClr>
                </a:solidFill>
              </a:rPr>
              <a:t>junmshao@uestc.edu.cn</a:t>
            </a:r>
          </a:p>
          <a:p>
            <a:r>
              <a:rPr lang="en-US" altLang="zh-CN" sz="1350" dirty="0">
                <a:solidFill>
                  <a:srgbClr val="4F81BD">
                    <a:lumMod val="75000"/>
                  </a:srgbClr>
                </a:solidFill>
              </a:rPr>
              <a:t>http://staff.uestc.edu.cn/shaojunming</a:t>
            </a:r>
            <a:endParaRPr lang="zh-CN" altLang="en-US" sz="1350" dirty="0">
              <a:solidFill>
                <a:srgbClr val="4F81BD">
                  <a:lumMod val="75000"/>
                </a:srgbClr>
              </a:solidFill>
            </a:endParaRPr>
          </a:p>
        </p:txBody>
      </p:sp>
      <p:pic>
        <p:nvPicPr>
          <p:cNvPr id="11" name="Picture 2" descr="http://portal.uestc.edu.cn/login/images/login_11.jpg"/>
          <p:cNvPicPr>
            <a:picLocks noChangeAspect="1" noChangeArrowheads="1"/>
          </p:cNvPicPr>
          <p:nvPr userDrawn="1"/>
        </p:nvPicPr>
        <p:blipFill>
          <a:blip r:embed="rId3" cstate="print">
            <a:lum bright="18000" contrast="2000"/>
          </a:blip>
          <a:srcRect/>
          <a:stretch>
            <a:fillRect/>
          </a:stretch>
        </p:blipFill>
        <p:spPr bwMode="auto">
          <a:xfrm>
            <a:off x="5572132" y="357166"/>
            <a:ext cx="3286148" cy="1258126"/>
          </a:xfrm>
          <a:prstGeom prst="rect">
            <a:avLst/>
          </a:prstGeom>
          <a:noFill/>
        </p:spPr>
      </p:pic>
      <p:grpSp>
        <p:nvGrpSpPr>
          <p:cNvPr id="12" name="组合 11"/>
          <p:cNvGrpSpPr/>
          <p:nvPr userDrawn="1"/>
        </p:nvGrpSpPr>
        <p:grpSpPr>
          <a:xfrm>
            <a:off x="1285853" y="5357826"/>
            <a:ext cx="1214446" cy="1105262"/>
            <a:chOff x="4929190" y="1428736"/>
            <a:chExt cx="3296794" cy="3000396"/>
          </a:xfrm>
        </p:grpSpPr>
        <p:sp>
          <p:nvSpPr>
            <p:cNvPr id="13" name="椭圆 12"/>
            <p:cNvSpPr/>
            <p:nvPr/>
          </p:nvSpPr>
          <p:spPr>
            <a:xfrm>
              <a:off x="4929190" y="1428736"/>
              <a:ext cx="3000396" cy="3000396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793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4" name="椭圆 13"/>
            <p:cNvSpPr/>
            <p:nvPr/>
          </p:nvSpPr>
          <p:spPr>
            <a:xfrm>
              <a:off x="5347990" y="1841598"/>
              <a:ext cx="2158906" cy="2158906"/>
            </a:xfrm>
            <a:prstGeom prst="ellipse">
              <a:avLst/>
            </a:prstGeom>
            <a:noFill/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399998" y="2000240"/>
              <a:ext cx="2825986" cy="13785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700" b="1" dirty="0">
                  <a:solidFill>
                    <a:prstClr val="white"/>
                  </a:solidFill>
                  <a:latin typeface="Aparajita" pitchFamily="34" charset="0"/>
                  <a:ea typeface="MS UI Gothic" pitchFamily="34" charset="-128"/>
                  <a:cs typeface="Aparajita" pitchFamily="34" charset="0"/>
                </a:rPr>
                <a:t>DM</a:t>
              </a:r>
              <a:endParaRPr lang="zh-CN" altLang="en-US" sz="2700" b="1" dirty="0">
                <a:solidFill>
                  <a:prstClr val="white"/>
                </a:solidFill>
                <a:latin typeface="Aparajita" pitchFamily="34" charset="0"/>
                <a:ea typeface="MS UI Gothic" pitchFamily="34" charset="-128"/>
                <a:cs typeface="Aparajita" pitchFamily="34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292457" y="3010813"/>
              <a:ext cx="2586369" cy="5326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675" b="1" dirty="0">
                  <a:solidFill>
                    <a:prstClr val="white"/>
                  </a:solidFill>
                </a:rPr>
                <a:t>LESS IS MORE</a:t>
              </a:r>
              <a:endParaRPr lang="zh-CN" altLang="en-US" sz="675" b="1" dirty="0">
                <a:solidFill>
                  <a:prstClr val="white"/>
                </a:solidFill>
              </a:endParaRPr>
            </a:p>
          </p:txBody>
        </p:sp>
        <p:cxnSp>
          <p:nvCxnSpPr>
            <p:cNvPr id="17" name="直接连接符 16"/>
            <p:cNvCxnSpPr>
              <a:stCxn id="14" idx="6"/>
              <a:endCxn id="13" idx="6"/>
            </p:cNvCxnSpPr>
            <p:nvPr/>
          </p:nvCxnSpPr>
          <p:spPr>
            <a:xfrm>
              <a:off x="7506896" y="2921051"/>
              <a:ext cx="422690" cy="7883"/>
            </a:xfrm>
            <a:prstGeom prst="line">
              <a:avLst/>
            </a:prstGeom>
            <a:ln w="603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 rot="5400000" flipH="1" flipV="1">
              <a:off x="6295367" y="1634194"/>
              <a:ext cx="412862" cy="1945"/>
            </a:xfrm>
            <a:prstGeom prst="line">
              <a:avLst/>
            </a:prstGeom>
            <a:ln w="444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>
              <a:stCxn id="13" idx="2"/>
              <a:endCxn id="14" idx="2"/>
            </p:cNvCxnSpPr>
            <p:nvPr/>
          </p:nvCxnSpPr>
          <p:spPr>
            <a:xfrm rot="10800000" flipH="1">
              <a:off x="4929190" y="2921052"/>
              <a:ext cx="418800" cy="7883"/>
            </a:xfrm>
            <a:prstGeom prst="line">
              <a:avLst/>
            </a:prstGeom>
            <a:ln w="603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473730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500034" y="688989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7815A-162B-4AE0-A79F-FEF9A245BB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2021/4/12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69107-FF35-42A6-8630-C988F7FE1BF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55024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6377"/>
            <a:ext cx="2057400" cy="4387851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6377"/>
            <a:ext cx="6019800" cy="4387851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7815A-162B-4AE0-A79F-FEF9A245BB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2021/4/12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69107-FF35-42A6-8630-C988F7FE1BF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52106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直接连接符 27"/>
          <p:cNvCxnSpPr/>
          <p:nvPr userDrawn="1"/>
        </p:nvCxnSpPr>
        <p:spPr>
          <a:xfrm flipV="1">
            <a:off x="0" y="548680"/>
            <a:ext cx="9144000" cy="7414"/>
          </a:xfrm>
          <a:prstGeom prst="line">
            <a:avLst/>
          </a:prstGeom>
          <a:ln w="28575">
            <a:gradFill flip="none" rotWithShape="1">
              <a:gsLst>
                <a:gs pos="0">
                  <a:schemeClr val="accent1">
                    <a:lumMod val="60000"/>
                    <a:lumOff val="40000"/>
                  </a:schemeClr>
                </a:gs>
                <a:gs pos="17000">
                  <a:schemeClr val="accent1">
                    <a:lumMod val="95000"/>
                    <a:lumOff val="5000"/>
                  </a:schemeClr>
                </a:gs>
                <a:gs pos="100000">
                  <a:schemeClr val="accent1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107505" y="647248"/>
            <a:ext cx="8286808" cy="506169"/>
          </a:xfrm>
          <a:prstGeom prst="rect">
            <a:avLst/>
          </a:prstGeom>
        </p:spPr>
        <p:txBody>
          <a:bodyPr/>
          <a:lstStyle>
            <a:lvl1pPr marL="203597" indent="-203597">
              <a:buFont typeface="Wingdings" panose="05000000000000000000" pitchFamily="2" charset="2"/>
              <a:buChar char="Ø"/>
              <a:tabLst>
                <a:tab pos="133350" algn="l"/>
              </a:tabLst>
              <a:defRPr lang="zh-CN" altLang="en-US" sz="1950" kern="1200" dirty="0" smtClean="0">
                <a:solidFill>
                  <a:schemeClr val="tx1"/>
                </a:solidFill>
                <a:latin typeface="Palatino Linotype" panose="02040502050505030304" pitchFamily="18" charset="0"/>
                <a:ea typeface="+mj-ea"/>
                <a:cs typeface="+mn-cs"/>
              </a:defRPr>
            </a:lvl1pPr>
            <a:lvl2pPr marL="336947" indent="-265510">
              <a:buFont typeface="Arial" panose="020B0604020202020204" pitchFamily="34" charset="0"/>
              <a:buChar char="•"/>
              <a:defRPr lang="zh-CN" altLang="en-US" sz="1800" smtClean="0">
                <a:latin typeface="Palatino Linotype" panose="02040502050505030304" pitchFamily="18" charset="0"/>
              </a:defRPr>
            </a:lvl2pPr>
            <a:lvl3pPr marL="336947" indent="-265510">
              <a:defRPr lang="zh-CN" altLang="en-US" sz="1500" smtClean="0">
                <a:latin typeface="Palatino Linotype" panose="02040502050505030304" pitchFamily="18" charset="0"/>
              </a:defRPr>
            </a:lvl3pPr>
            <a:lvl4pPr marL="336947" indent="-265510">
              <a:defRPr lang="zh-CN" altLang="en-US" sz="1350" smtClean="0">
                <a:latin typeface="Palatino Linotype" panose="02040502050505030304" pitchFamily="18" charset="0"/>
              </a:defRPr>
            </a:lvl4pPr>
            <a:lvl5pPr marL="336947" indent="-265510">
              <a:defRPr lang="zh-CN" altLang="en-US" dirty="0">
                <a:latin typeface="Palatino Linotype" panose="02040502050505030304" pitchFamily="18" charset="0"/>
              </a:defRPr>
            </a:lvl5pPr>
          </a:lstStyle>
          <a:p>
            <a:pPr lvl="0"/>
            <a:r>
              <a:rPr lang="en-US" altLang="zh-CN" dirty="0"/>
              <a:t>Big data is big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7815A-162B-4AE0-A79F-FEF9A245BB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2021/4/12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69107-FF35-42A6-8630-C988F7FE1BF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16" name="组合 15"/>
          <p:cNvGrpSpPr/>
          <p:nvPr userDrawn="1"/>
        </p:nvGrpSpPr>
        <p:grpSpPr>
          <a:xfrm>
            <a:off x="6634110" y="5497"/>
            <a:ext cx="1178250" cy="1072320"/>
            <a:chOff x="4929190" y="1428736"/>
            <a:chExt cx="3296794" cy="3000396"/>
          </a:xfrm>
        </p:grpSpPr>
        <p:sp>
          <p:nvSpPr>
            <p:cNvPr id="17" name="椭圆 16"/>
            <p:cNvSpPr/>
            <p:nvPr/>
          </p:nvSpPr>
          <p:spPr>
            <a:xfrm>
              <a:off x="4929190" y="1428736"/>
              <a:ext cx="3000396" cy="3000396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793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>
              <a:off x="5347990" y="1841598"/>
              <a:ext cx="2158906" cy="2158906"/>
            </a:xfrm>
            <a:prstGeom prst="ellipse">
              <a:avLst/>
            </a:prstGeom>
            <a:noFill/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399998" y="2000239"/>
              <a:ext cx="2825986" cy="12917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prstClr val="white"/>
                  </a:solidFill>
                  <a:latin typeface="Aparajita" pitchFamily="34" charset="0"/>
                  <a:ea typeface="MS UI Gothic" pitchFamily="34" charset="-128"/>
                  <a:cs typeface="Aparajita" pitchFamily="34" charset="0"/>
                </a:rPr>
                <a:t>DM</a:t>
              </a:r>
              <a:endParaRPr lang="zh-CN" altLang="en-US" sz="2400" b="1" dirty="0">
                <a:solidFill>
                  <a:prstClr val="white"/>
                </a:solidFill>
                <a:latin typeface="Aparajita" pitchFamily="34" charset="0"/>
                <a:ea typeface="MS UI Gothic" pitchFamily="34" charset="-128"/>
                <a:cs typeface="Aparajita" pitchFamily="34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419827" y="3010813"/>
              <a:ext cx="2586372" cy="4844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525" b="1" dirty="0">
                  <a:solidFill>
                    <a:prstClr val="white"/>
                  </a:solidFill>
                </a:rPr>
                <a:t>LESS IS MORE</a:t>
              </a:r>
              <a:endParaRPr lang="zh-CN" altLang="en-US" sz="525" b="1" dirty="0">
                <a:solidFill>
                  <a:prstClr val="white"/>
                </a:solidFill>
              </a:endParaRPr>
            </a:p>
          </p:txBody>
        </p:sp>
        <p:cxnSp>
          <p:nvCxnSpPr>
            <p:cNvPr id="21" name="直接连接符 20"/>
            <p:cNvCxnSpPr>
              <a:stCxn id="18" idx="6"/>
              <a:endCxn id="17" idx="6"/>
            </p:cNvCxnSpPr>
            <p:nvPr/>
          </p:nvCxnSpPr>
          <p:spPr>
            <a:xfrm>
              <a:off x="7506896" y="2921051"/>
              <a:ext cx="422690" cy="7883"/>
            </a:xfrm>
            <a:prstGeom prst="line">
              <a:avLst/>
            </a:prstGeom>
            <a:ln w="603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 rot="5400000" flipH="1" flipV="1">
              <a:off x="6295367" y="1634194"/>
              <a:ext cx="412862" cy="1945"/>
            </a:xfrm>
            <a:prstGeom prst="line">
              <a:avLst/>
            </a:prstGeom>
            <a:ln w="444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>
              <a:stCxn id="17" idx="2"/>
              <a:endCxn id="18" idx="2"/>
            </p:cNvCxnSpPr>
            <p:nvPr/>
          </p:nvCxnSpPr>
          <p:spPr>
            <a:xfrm rot="10800000" flipH="1">
              <a:off x="4929190" y="2921052"/>
              <a:ext cx="418800" cy="7883"/>
            </a:xfrm>
            <a:prstGeom prst="line">
              <a:avLst/>
            </a:prstGeom>
            <a:ln w="603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/>
          <p:cNvSpPr txBox="1"/>
          <p:nvPr userDrawn="1"/>
        </p:nvSpPr>
        <p:spPr>
          <a:xfrm>
            <a:off x="7655358" y="548681"/>
            <a:ext cx="188519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b="1" dirty="0">
                <a:solidFill>
                  <a:srgbClr val="305480"/>
                </a:solidFill>
                <a:latin typeface="Times New Roman" pitchFamily="18" charset="0"/>
                <a:cs typeface="Times New Roman" pitchFamily="18" charset="0"/>
              </a:rPr>
              <a:t>Data Mining Lab</a:t>
            </a:r>
            <a:endParaRPr lang="zh-CN" altLang="en-US" sz="1050" b="1" dirty="0">
              <a:solidFill>
                <a:srgbClr val="30548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5" name="TextBox 24"/>
          <p:cNvSpPr txBox="1"/>
          <p:nvPr userDrawn="1"/>
        </p:nvSpPr>
        <p:spPr>
          <a:xfrm>
            <a:off x="7668345" y="240904"/>
            <a:ext cx="163778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 b="1" dirty="0">
                <a:solidFill>
                  <a:srgbClr val="305480"/>
                </a:solidFill>
                <a:latin typeface="微软雅黑" pitchFamily="34" charset="-122"/>
                <a:ea typeface="微软雅黑" pitchFamily="34" charset="-122"/>
              </a:rPr>
              <a:t>数据挖掘实验室</a:t>
            </a:r>
          </a:p>
        </p:txBody>
      </p:sp>
      <p:sp>
        <p:nvSpPr>
          <p:cNvPr id="26" name="内容占位符 2"/>
          <p:cNvSpPr>
            <a:spLocks noGrp="1"/>
          </p:cNvSpPr>
          <p:nvPr>
            <p:ph idx="13" hasCustomPrompt="1"/>
          </p:nvPr>
        </p:nvSpPr>
        <p:spPr>
          <a:xfrm>
            <a:off x="23252" y="-87"/>
            <a:ext cx="8286808" cy="476759"/>
          </a:xfrm>
          <a:prstGeom prst="rect">
            <a:avLst/>
          </a:prstGeom>
        </p:spPr>
        <p:txBody>
          <a:bodyPr/>
          <a:lstStyle>
            <a:lvl1pPr marL="0" indent="0">
              <a:buFont typeface="Wingdings" panose="05000000000000000000" pitchFamily="2" charset="2"/>
              <a:buNone/>
              <a:defRPr lang="zh-CN" altLang="en-US" sz="2100" b="0" kern="1200" baseline="0" dirty="0" smtClean="0">
                <a:solidFill>
                  <a:srgbClr val="C00000"/>
                </a:solidFill>
                <a:latin typeface="Palatino Linotype" panose="02040502050505030304" pitchFamily="18" charset="0"/>
                <a:ea typeface="+mj-ea"/>
                <a:cs typeface="+mn-cs"/>
              </a:defRPr>
            </a:lvl1pPr>
            <a:lvl2pPr marL="336947" indent="-265510">
              <a:buFont typeface="Arial" panose="020B0604020202020204" pitchFamily="34" charset="0"/>
              <a:buChar char="•"/>
              <a:defRPr lang="zh-CN" altLang="en-US" sz="1800" smtClean="0">
                <a:latin typeface="Palatino Linotype" panose="02040502050505030304" pitchFamily="18" charset="0"/>
              </a:defRPr>
            </a:lvl2pPr>
            <a:lvl3pPr marL="336947" indent="-265510">
              <a:defRPr lang="zh-CN" altLang="en-US" sz="1500" smtClean="0">
                <a:latin typeface="Palatino Linotype" panose="02040502050505030304" pitchFamily="18" charset="0"/>
              </a:defRPr>
            </a:lvl3pPr>
            <a:lvl4pPr marL="336947" indent="-265510">
              <a:defRPr lang="zh-CN" altLang="en-US" sz="1350" smtClean="0">
                <a:latin typeface="Palatino Linotype" panose="02040502050505030304" pitchFamily="18" charset="0"/>
              </a:defRPr>
            </a:lvl4pPr>
            <a:lvl5pPr marL="336947" indent="-265510">
              <a:defRPr lang="zh-CN" altLang="en-US" dirty="0">
                <a:latin typeface="Palatino Linotype" panose="02040502050505030304" pitchFamily="18" charset="0"/>
              </a:defRPr>
            </a:lvl5pPr>
          </a:lstStyle>
          <a:p>
            <a:pPr lvl="0"/>
            <a:r>
              <a:rPr lang="en-US" altLang="zh-CN" dirty="0"/>
              <a:t>1.1 Big data</a:t>
            </a:r>
            <a:endParaRPr lang="zh-CN" altLang="en-US" dirty="0"/>
          </a:p>
        </p:txBody>
      </p:sp>
      <p:sp>
        <p:nvSpPr>
          <p:cNvPr id="27" name="内容占位符 2"/>
          <p:cNvSpPr>
            <a:spLocks noGrp="1"/>
          </p:cNvSpPr>
          <p:nvPr>
            <p:ph idx="14" hasCustomPrompt="1"/>
          </p:nvPr>
        </p:nvSpPr>
        <p:spPr>
          <a:xfrm>
            <a:off x="485304" y="1101787"/>
            <a:ext cx="4446736" cy="3479343"/>
          </a:xfrm>
          <a:prstGeom prst="rect">
            <a:avLst/>
          </a:prstGeom>
        </p:spPr>
        <p:txBody>
          <a:bodyPr/>
          <a:lstStyle>
            <a:lvl1pPr marL="0" indent="0">
              <a:buFont typeface="Wingdings" panose="05000000000000000000" pitchFamily="2" charset="2"/>
              <a:buNone/>
              <a:defRPr lang="zh-CN" altLang="en-US" sz="1650" kern="1200" baseline="0" dirty="0" smtClean="0">
                <a:solidFill>
                  <a:schemeClr val="tx1"/>
                </a:solidFill>
                <a:latin typeface="Palatino Linotype" panose="02040502050505030304" pitchFamily="18" charset="0"/>
                <a:ea typeface="+mj-ea"/>
                <a:cs typeface="+mn-cs"/>
              </a:defRPr>
            </a:lvl1pPr>
            <a:lvl2pPr marL="336947" indent="-265510">
              <a:buFont typeface="Arial" panose="020B0604020202020204" pitchFamily="34" charset="0"/>
              <a:buChar char="•"/>
              <a:defRPr lang="zh-CN" altLang="en-US" sz="1800" smtClean="0">
                <a:latin typeface="Palatino Linotype" panose="02040502050505030304" pitchFamily="18" charset="0"/>
              </a:defRPr>
            </a:lvl2pPr>
            <a:lvl3pPr marL="336947" indent="-265510">
              <a:defRPr lang="zh-CN" altLang="en-US" sz="1500" smtClean="0">
                <a:latin typeface="Palatino Linotype" panose="02040502050505030304" pitchFamily="18" charset="0"/>
              </a:defRPr>
            </a:lvl3pPr>
            <a:lvl4pPr marL="336947" indent="-265510">
              <a:defRPr lang="zh-CN" altLang="en-US" sz="1350" smtClean="0">
                <a:latin typeface="Palatino Linotype" panose="02040502050505030304" pitchFamily="18" charset="0"/>
              </a:defRPr>
            </a:lvl4pPr>
            <a:lvl5pPr marL="336947" indent="-265510">
              <a:defRPr lang="zh-CN" altLang="en-US" dirty="0">
                <a:latin typeface="Palatino Linotype" panose="02040502050505030304" pitchFamily="18" charset="0"/>
              </a:defRPr>
            </a:lvl5pPr>
          </a:lstStyle>
          <a:p>
            <a:pPr lvl="0"/>
            <a:r>
              <a:rPr lang="en-US" altLang="zh-CN" dirty="0"/>
              <a:t>The data that is big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406503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996791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3528" y="0"/>
            <a:ext cx="7776864" cy="90872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0825" y="1052513"/>
            <a:ext cx="8642350" cy="43211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7524750" y="2924175"/>
            <a:ext cx="957263" cy="457200"/>
          </a:xfrm>
          <a:prstGeom prst="rect">
            <a:avLst/>
          </a:prstGeom>
        </p:spPr>
        <p:txBody>
          <a:bodyPr/>
          <a:lstStyle>
            <a:lvl1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D37FB0F1-7714-44F4-A608-20DC5C5DF7F5}" type="datetime1">
              <a:rPr lang="zh-CN" altLang="en-US"/>
              <a:pPr>
                <a:defRPr/>
              </a:pPr>
              <a:t>2021/4/12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6156325" y="2924175"/>
            <a:ext cx="1325563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Aft>
                <a:spcPct val="0"/>
              </a:spcAft>
              <a:defRPr smtClean="0">
                <a:latin typeface="Georgia" pitchFamily="18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矩形 8"/>
          <p:cNvSpPr/>
          <p:nvPr userDrawn="1"/>
        </p:nvSpPr>
        <p:spPr>
          <a:xfrm>
            <a:off x="-32" y="0"/>
            <a:ext cx="9144000" cy="1000108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160204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直接连接符 27"/>
          <p:cNvCxnSpPr/>
          <p:nvPr userDrawn="1"/>
        </p:nvCxnSpPr>
        <p:spPr>
          <a:xfrm flipV="1">
            <a:off x="0" y="548680"/>
            <a:ext cx="9144000" cy="7414"/>
          </a:xfrm>
          <a:prstGeom prst="line">
            <a:avLst/>
          </a:prstGeom>
          <a:ln w="28575">
            <a:gradFill flip="none" rotWithShape="1">
              <a:gsLst>
                <a:gs pos="0">
                  <a:schemeClr val="accent1">
                    <a:lumMod val="60000"/>
                    <a:lumOff val="40000"/>
                  </a:schemeClr>
                </a:gs>
                <a:gs pos="17000">
                  <a:schemeClr val="accent1">
                    <a:lumMod val="95000"/>
                    <a:lumOff val="5000"/>
                  </a:schemeClr>
                </a:gs>
                <a:gs pos="100000">
                  <a:schemeClr val="accent1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107505" y="647248"/>
            <a:ext cx="8286808" cy="506169"/>
          </a:xfrm>
          <a:prstGeom prst="rect">
            <a:avLst/>
          </a:prstGeom>
        </p:spPr>
        <p:txBody>
          <a:bodyPr/>
          <a:lstStyle>
            <a:lvl1pPr marL="203597" indent="-203597">
              <a:buFont typeface="Wingdings" panose="05000000000000000000" pitchFamily="2" charset="2"/>
              <a:buChar char="Ø"/>
              <a:tabLst>
                <a:tab pos="133350" algn="l"/>
              </a:tabLst>
              <a:defRPr lang="zh-CN" altLang="en-US" sz="1950" kern="1200" dirty="0" smtClean="0">
                <a:solidFill>
                  <a:schemeClr val="tx1"/>
                </a:solidFill>
                <a:latin typeface="Palatino Linotype" panose="02040502050505030304" pitchFamily="18" charset="0"/>
                <a:ea typeface="+mj-ea"/>
                <a:cs typeface="+mn-cs"/>
              </a:defRPr>
            </a:lvl1pPr>
            <a:lvl2pPr marL="336947" indent="-265510">
              <a:buFont typeface="Arial" panose="020B0604020202020204" pitchFamily="34" charset="0"/>
              <a:buChar char="•"/>
              <a:defRPr lang="zh-CN" altLang="en-US" sz="1800" smtClean="0">
                <a:latin typeface="Palatino Linotype" panose="02040502050505030304" pitchFamily="18" charset="0"/>
              </a:defRPr>
            </a:lvl2pPr>
            <a:lvl3pPr marL="336947" indent="-265510">
              <a:defRPr lang="zh-CN" altLang="en-US" sz="1500" smtClean="0">
                <a:latin typeface="Palatino Linotype" panose="02040502050505030304" pitchFamily="18" charset="0"/>
              </a:defRPr>
            </a:lvl3pPr>
            <a:lvl4pPr marL="336947" indent="-265510">
              <a:defRPr lang="zh-CN" altLang="en-US" sz="1350" smtClean="0">
                <a:latin typeface="Palatino Linotype" panose="02040502050505030304" pitchFamily="18" charset="0"/>
              </a:defRPr>
            </a:lvl4pPr>
            <a:lvl5pPr marL="336947" indent="-265510">
              <a:defRPr lang="zh-CN" altLang="en-US" dirty="0">
                <a:latin typeface="Palatino Linotype" panose="02040502050505030304" pitchFamily="18" charset="0"/>
              </a:defRPr>
            </a:lvl5pPr>
          </a:lstStyle>
          <a:p>
            <a:pPr lvl="0"/>
            <a:r>
              <a:rPr lang="en-US" altLang="zh-CN" dirty="0"/>
              <a:t>Big data is big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7815A-162B-4AE0-A79F-FEF9A245BB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2021/4/12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69107-FF35-42A6-8630-C988F7FE1BF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16" name="组合 15"/>
          <p:cNvGrpSpPr/>
          <p:nvPr userDrawn="1"/>
        </p:nvGrpSpPr>
        <p:grpSpPr>
          <a:xfrm>
            <a:off x="6634110" y="5497"/>
            <a:ext cx="1178250" cy="1072320"/>
            <a:chOff x="4929190" y="1428736"/>
            <a:chExt cx="3296794" cy="3000396"/>
          </a:xfrm>
        </p:grpSpPr>
        <p:sp>
          <p:nvSpPr>
            <p:cNvPr id="17" name="椭圆 16"/>
            <p:cNvSpPr/>
            <p:nvPr/>
          </p:nvSpPr>
          <p:spPr>
            <a:xfrm>
              <a:off x="4929190" y="1428736"/>
              <a:ext cx="3000396" cy="3000396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793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>
              <a:off x="5347990" y="1841598"/>
              <a:ext cx="2158906" cy="2158906"/>
            </a:xfrm>
            <a:prstGeom prst="ellipse">
              <a:avLst/>
            </a:prstGeom>
            <a:noFill/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399998" y="2000239"/>
              <a:ext cx="2825986" cy="12917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prstClr val="white"/>
                  </a:solidFill>
                  <a:latin typeface="Aparajita" pitchFamily="34" charset="0"/>
                  <a:ea typeface="MS UI Gothic" pitchFamily="34" charset="-128"/>
                  <a:cs typeface="Aparajita" pitchFamily="34" charset="0"/>
                </a:rPr>
                <a:t>DM</a:t>
              </a:r>
              <a:endParaRPr lang="zh-CN" altLang="en-US" sz="2400" b="1" dirty="0">
                <a:solidFill>
                  <a:prstClr val="white"/>
                </a:solidFill>
                <a:latin typeface="Aparajita" pitchFamily="34" charset="0"/>
                <a:ea typeface="MS UI Gothic" pitchFamily="34" charset="-128"/>
                <a:cs typeface="Aparajita" pitchFamily="34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419827" y="3010813"/>
              <a:ext cx="2586372" cy="4844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525" b="1" dirty="0">
                  <a:solidFill>
                    <a:prstClr val="white"/>
                  </a:solidFill>
                </a:rPr>
                <a:t>LESS IS MORE</a:t>
              </a:r>
              <a:endParaRPr lang="zh-CN" altLang="en-US" sz="525" b="1" dirty="0">
                <a:solidFill>
                  <a:prstClr val="white"/>
                </a:solidFill>
              </a:endParaRPr>
            </a:p>
          </p:txBody>
        </p:sp>
        <p:cxnSp>
          <p:nvCxnSpPr>
            <p:cNvPr id="21" name="直接连接符 20"/>
            <p:cNvCxnSpPr>
              <a:stCxn id="18" idx="6"/>
              <a:endCxn id="17" idx="6"/>
            </p:cNvCxnSpPr>
            <p:nvPr/>
          </p:nvCxnSpPr>
          <p:spPr>
            <a:xfrm>
              <a:off x="7506896" y="2921051"/>
              <a:ext cx="422690" cy="7883"/>
            </a:xfrm>
            <a:prstGeom prst="line">
              <a:avLst/>
            </a:prstGeom>
            <a:ln w="603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 rot="5400000" flipH="1" flipV="1">
              <a:off x="6295367" y="1634194"/>
              <a:ext cx="412862" cy="1945"/>
            </a:xfrm>
            <a:prstGeom prst="line">
              <a:avLst/>
            </a:prstGeom>
            <a:ln w="444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>
              <a:stCxn id="17" idx="2"/>
              <a:endCxn id="18" idx="2"/>
            </p:cNvCxnSpPr>
            <p:nvPr/>
          </p:nvCxnSpPr>
          <p:spPr>
            <a:xfrm rot="10800000" flipH="1">
              <a:off x="4929190" y="2921052"/>
              <a:ext cx="418800" cy="7883"/>
            </a:xfrm>
            <a:prstGeom prst="line">
              <a:avLst/>
            </a:prstGeom>
            <a:ln w="603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/>
          <p:cNvSpPr txBox="1"/>
          <p:nvPr userDrawn="1"/>
        </p:nvSpPr>
        <p:spPr>
          <a:xfrm>
            <a:off x="7655358" y="548681"/>
            <a:ext cx="188519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b="1" dirty="0">
                <a:solidFill>
                  <a:srgbClr val="305480"/>
                </a:solidFill>
                <a:latin typeface="Times New Roman" pitchFamily="18" charset="0"/>
                <a:cs typeface="Times New Roman" pitchFamily="18" charset="0"/>
              </a:rPr>
              <a:t>Data Mining Lab</a:t>
            </a:r>
            <a:endParaRPr lang="zh-CN" altLang="en-US" sz="1050" b="1" dirty="0">
              <a:solidFill>
                <a:srgbClr val="30548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5" name="TextBox 24"/>
          <p:cNvSpPr txBox="1"/>
          <p:nvPr userDrawn="1"/>
        </p:nvSpPr>
        <p:spPr>
          <a:xfrm>
            <a:off x="7668345" y="240904"/>
            <a:ext cx="163778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 b="1" dirty="0">
                <a:solidFill>
                  <a:srgbClr val="305480"/>
                </a:solidFill>
                <a:latin typeface="微软雅黑" pitchFamily="34" charset="-122"/>
                <a:ea typeface="微软雅黑" pitchFamily="34" charset="-122"/>
              </a:rPr>
              <a:t>数据挖掘实验室</a:t>
            </a:r>
          </a:p>
        </p:txBody>
      </p:sp>
      <p:sp>
        <p:nvSpPr>
          <p:cNvPr id="26" name="内容占位符 2"/>
          <p:cNvSpPr>
            <a:spLocks noGrp="1"/>
          </p:cNvSpPr>
          <p:nvPr>
            <p:ph idx="13" hasCustomPrompt="1"/>
          </p:nvPr>
        </p:nvSpPr>
        <p:spPr>
          <a:xfrm>
            <a:off x="23252" y="-87"/>
            <a:ext cx="8286808" cy="476759"/>
          </a:xfrm>
          <a:prstGeom prst="rect">
            <a:avLst/>
          </a:prstGeom>
        </p:spPr>
        <p:txBody>
          <a:bodyPr/>
          <a:lstStyle>
            <a:lvl1pPr marL="0" indent="0">
              <a:buFont typeface="Wingdings" panose="05000000000000000000" pitchFamily="2" charset="2"/>
              <a:buNone/>
              <a:defRPr lang="zh-CN" altLang="en-US" sz="2100" b="0" kern="1200" baseline="0" dirty="0" smtClean="0">
                <a:solidFill>
                  <a:srgbClr val="C00000"/>
                </a:solidFill>
                <a:latin typeface="Palatino Linotype" panose="02040502050505030304" pitchFamily="18" charset="0"/>
                <a:ea typeface="+mj-ea"/>
                <a:cs typeface="+mn-cs"/>
              </a:defRPr>
            </a:lvl1pPr>
            <a:lvl2pPr marL="336947" indent="-265510">
              <a:buFont typeface="Arial" panose="020B0604020202020204" pitchFamily="34" charset="0"/>
              <a:buChar char="•"/>
              <a:defRPr lang="zh-CN" altLang="en-US" sz="1800" smtClean="0">
                <a:latin typeface="Palatino Linotype" panose="02040502050505030304" pitchFamily="18" charset="0"/>
              </a:defRPr>
            </a:lvl2pPr>
            <a:lvl3pPr marL="336947" indent="-265510">
              <a:defRPr lang="zh-CN" altLang="en-US" sz="1500" smtClean="0">
                <a:latin typeface="Palatino Linotype" panose="02040502050505030304" pitchFamily="18" charset="0"/>
              </a:defRPr>
            </a:lvl3pPr>
            <a:lvl4pPr marL="336947" indent="-265510">
              <a:defRPr lang="zh-CN" altLang="en-US" sz="1350" smtClean="0">
                <a:latin typeface="Palatino Linotype" panose="02040502050505030304" pitchFamily="18" charset="0"/>
              </a:defRPr>
            </a:lvl4pPr>
            <a:lvl5pPr marL="336947" indent="-265510">
              <a:defRPr lang="zh-CN" altLang="en-US" dirty="0">
                <a:latin typeface="Palatino Linotype" panose="02040502050505030304" pitchFamily="18" charset="0"/>
              </a:defRPr>
            </a:lvl5pPr>
          </a:lstStyle>
          <a:p>
            <a:pPr lvl="0"/>
            <a:r>
              <a:rPr lang="en-US" altLang="zh-CN" dirty="0"/>
              <a:t>1.1 Big data</a:t>
            </a:r>
            <a:endParaRPr lang="zh-CN" altLang="en-US" dirty="0"/>
          </a:p>
        </p:txBody>
      </p:sp>
      <p:sp>
        <p:nvSpPr>
          <p:cNvPr id="27" name="内容占位符 2"/>
          <p:cNvSpPr>
            <a:spLocks noGrp="1"/>
          </p:cNvSpPr>
          <p:nvPr>
            <p:ph idx="14" hasCustomPrompt="1"/>
          </p:nvPr>
        </p:nvSpPr>
        <p:spPr>
          <a:xfrm>
            <a:off x="485304" y="1101787"/>
            <a:ext cx="4446736" cy="3479343"/>
          </a:xfrm>
          <a:prstGeom prst="rect">
            <a:avLst/>
          </a:prstGeom>
        </p:spPr>
        <p:txBody>
          <a:bodyPr/>
          <a:lstStyle>
            <a:lvl1pPr marL="0" indent="0">
              <a:buFont typeface="Wingdings" panose="05000000000000000000" pitchFamily="2" charset="2"/>
              <a:buNone/>
              <a:defRPr lang="zh-CN" altLang="en-US" sz="1650" kern="1200" baseline="0" dirty="0" smtClean="0">
                <a:solidFill>
                  <a:schemeClr val="tx1"/>
                </a:solidFill>
                <a:latin typeface="Palatino Linotype" panose="02040502050505030304" pitchFamily="18" charset="0"/>
                <a:ea typeface="+mj-ea"/>
                <a:cs typeface="+mn-cs"/>
              </a:defRPr>
            </a:lvl1pPr>
            <a:lvl2pPr marL="336947" indent="-265510">
              <a:buFont typeface="Arial" panose="020B0604020202020204" pitchFamily="34" charset="0"/>
              <a:buChar char="•"/>
              <a:defRPr lang="zh-CN" altLang="en-US" sz="1800" smtClean="0">
                <a:latin typeface="Palatino Linotype" panose="02040502050505030304" pitchFamily="18" charset="0"/>
              </a:defRPr>
            </a:lvl2pPr>
            <a:lvl3pPr marL="336947" indent="-265510">
              <a:defRPr lang="zh-CN" altLang="en-US" sz="1500" smtClean="0">
                <a:latin typeface="Palatino Linotype" panose="02040502050505030304" pitchFamily="18" charset="0"/>
              </a:defRPr>
            </a:lvl3pPr>
            <a:lvl4pPr marL="336947" indent="-265510">
              <a:defRPr lang="zh-CN" altLang="en-US" sz="1350" smtClean="0">
                <a:latin typeface="Palatino Linotype" panose="02040502050505030304" pitchFamily="18" charset="0"/>
              </a:defRPr>
            </a:lvl4pPr>
            <a:lvl5pPr marL="336947" indent="-265510">
              <a:defRPr lang="zh-CN" altLang="en-US" dirty="0">
                <a:latin typeface="Palatino Linotype" panose="02040502050505030304" pitchFamily="18" charset="0"/>
              </a:defRPr>
            </a:lvl5pPr>
          </a:lstStyle>
          <a:p>
            <a:pPr lvl="0"/>
            <a:r>
              <a:rPr lang="en-US" altLang="zh-CN" dirty="0"/>
              <a:t>The data that is big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419206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Only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8515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507365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直接连接符 27"/>
          <p:cNvCxnSpPr/>
          <p:nvPr userDrawn="1"/>
        </p:nvCxnSpPr>
        <p:spPr>
          <a:xfrm flipV="1">
            <a:off x="0" y="548680"/>
            <a:ext cx="9144000" cy="7414"/>
          </a:xfrm>
          <a:prstGeom prst="line">
            <a:avLst/>
          </a:prstGeom>
          <a:ln w="28575">
            <a:gradFill flip="none" rotWithShape="1">
              <a:gsLst>
                <a:gs pos="0">
                  <a:schemeClr val="accent1">
                    <a:lumMod val="60000"/>
                    <a:lumOff val="40000"/>
                  </a:schemeClr>
                </a:gs>
                <a:gs pos="17000">
                  <a:schemeClr val="accent1">
                    <a:lumMod val="95000"/>
                    <a:lumOff val="5000"/>
                  </a:schemeClr>
                </a:gs>
                <a:gs pos="100000">
                  <a:schemeClr val="accent1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107505" y="647248"/>
            <a:ext cx="8286808" cy="506169"/>
          </a:xfrm>
          <a:prstGeom prst="rect">
            <a:avLst/>
          </a:prstGeom>
        </p:spPr>
        <p:txBody>
          <a:bodyPr/>
          <a:lstStyle>
            <a:lvl1pPr marL="203597" indent="-203597">
              <a:buFont typeface="Wingdings" panose="05000000000000000000" pitchFamily="2" charset="2"/>
              <a:buChar char="Ø"/>
              <a:tabLst>
                <a:tab pos="133350" algn="l"/>
              </a:tabLst>
              <a:defRPr lang="zh-CN" altLang="en-US" sz="1950" kern="1200" dirty="0" smtClean="0">
                <a:solidFill>
                  <a:schemeClr val="tx1"/>
                </a:solidFill>
                <a:latin typeface="Palatino Linotype" panose="02040502050505030304" pitchFamily="18" charset="0"/>
                <a:ea typeface="+mj-ea"/>
                <a:cs typeface="+mn-cs"/>
              </a:defRPr>
            </a:lvl1pPr>
            <a:lvl2pPr marL="336947" indent="-265510">
              <a:buFont typeface="Arial" panose="020B0604020202020204" pitchFamily="34" charset="0"/>
              <a:buChar char="•"/>
              <a:defRPr lang="zh-CN" altLang="en-US" sz="1800" smtClean="0">
                <a:latin typeface="Palatino Linotype" panose="02040502050505030304" pitchFamily="18" charset="0"/>
              </a:defRPr>
            </a:lvl2pPr>
            <a:lvl3pPr marL="336947" indent="-265510">
              <a:defRPr lang="zh-CN" altLang="en-US" sz="1500" smtClean="0">
                <a:latin typeface="Palatino Linotype" panose="02040502050505030304" pitchFamily="18" charset="0"/>
              </a:defRPr>
            </a:lvl3pPr>
            <a:lvl4pPr marL="336947" indent="-265510">
              <a:defRPr lang="zh-CN" altLang="en-US" sz="1350" smtClean="0">
                <a:latin typeface="Palatino Linotype" panose="02040502050505030304" pitchFamily="18" charset="0"/>
              </a:defRPr>
            </a:lvl4pPr>
            <a:lvl5pPr marL="336947" indent="-265510">
              <a:defRPr lang="zh-CN" altLang="en-US" dirty="0">
                <a:latin typeface="Palatino Linotype" panose="02040502050505030304" pitchFamily="18" charset="0"/>
              </a:defRPr>
            </a:lvl5pPr>
          </a:lstStyle>
          <a:p>
            <a:pPr lvl="0"/>
            <a:r>
              <a:rPr lang="en-US" altLang="zh-CN" dirty="0"/>
              <a:t>Big data is big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7815A-162B-4AE0-A79F-FEF9A245BB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2021/4/12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69107-FF35-42A6-8630-C988F7FE1BF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16" name="组合 15"/>
          <p:cNvGrpSpPr/>
          <p:nvPr userDrawn="1"/>
        </p:nvGrpSpPr>
        <p:grpSpPr>
          <a:xfrm>
            <a:off x="6634110" y="5497"/>
            <a:ext cx="1178250" cy="1072320"/>
            <a:chOff x="4929190" y="1428736"/>
            <a:chExt cx="3296794" cy="3000396"/>
          </a:xfrm>
        </p:grpSpPr>
        <p:sp>
          <p:nvSpPr>
            <p:cNvPr id="17" name="椭圆 16"/>
            <p:cNvSpPr/>
            <p:nvPr/>
          </p:nvSpPr>
          <p:spPr>
            <a:xfrm>
              <a:off x="4929190" y="1428736"/>
              <a:ext cx="3000396" cy="3000396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793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>
              <a:off x="5347990" y="1841598"/>
              <a:ext cx="2158906" cy="2158906"/>
            </a:xfrm>
            <a:prstGeom prst="ellipse">
              <a:avLst/>
            </a:prstGeom>
            <a:noFill/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399998" y="2000239"/>
              <a:ext cx="2825986" cy="12917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prstClr val="white"/>
                  </a:solidFill>
                  <a:latin typeface="Aparajita" pitchFamily="34" charset="0"/>
                  <a:ea typeface="MS UI Gothic" pitchFamily="34" charset="-128"/>
                  <a:cs typeface="Aparajita" pitchFamily="34" charset="0"/>
                </a:rPr>
                <a:t>DM</a:t>
              </a:r>
              <a:endParaRPr lang="zh-CN" altLang="en-US" sz="2400" b="1" dirty="0">
                <a:solidFill>
                  <a:prstClr val="white"/>
                </a:solidFill>
                <a:latin typeface="Aparajita" pitchFamily="34" charset="0"/>
                <a:ea typeface="MS UI Gothic" pitchFamily="34" charset="-128"/>
                <a:cs typeface="Aparajita" pitchFamily="34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419827" y="3010813"/>
              <a:ext cx="2586372" cy="4844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525" b="1" dirty="0">
                  <a:solidFill>
                    <a:prstClr val="white"/>
                  </a:solidFill>
                </a:rPr>
                <a:t>LESS IS MORE</a:t>
              </a:r>
              <a:endParaRPr lang="zh-CN" altLang="en-US" sz="525" b="1" dirty="0">
                <a:solidFill>
                  <a:prstClr val="white"/>
                </a:solidFill>
              </a:endParaRPr>
            </a:p>
          </p:txBody>
        </p:sp>
        <p:cxnSp>
          <p:nvCxnSpPr>
            <p:cNvPr id="21" name="直接连接符 20"/>
            <p:cNvCxnSpPr>
              <a:stCxn id="18" idx="6"/>
              <a:endCxn id="17" idx="6"/>
            </p:cNvCxnSpPr>
            <p:nvPr/>
          </p:nvCxnSpPr>
          <p:spPr>
            <a:xfrm>
              <a:off x="7506896" y="2921051"/>
              <a:ext cx="422690" cy="7883"/>
            </a:xfrm>
            <a:prstGeom prst="line">
              <a:avLst/>
            </a:prstGeom>
            <a:ln w="603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 rot="5400000" flipH="1" flipV="1">
              <a:off x="6295367" y="1634194"/>
              <a:ext cx="412862" cy="1945"/>
            </a:xfrm>
            <a:prstGeom prst="line">
              <a:avLst/>
            </a:prstGeom>
            <a:ln w="444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>
              <a:stCxn id="17" idx="2"/>
              <a:endCxn id="18" idx="2"/>
            </p:cNvCxnSpPr>
            <p:nvPr/>
          </p:nvCxnSpPr>
          <p:spPr>
            <a:xfrm rot="10800000" flipH="1">
              <a:off x="4929190" y="2921052"/>
              <a:ext cx="418800" cy="7883"/>
            </a:xfrm>
            <a:prstGeom prst="line">
              <a:avLst/>
            </a:prstGeom>
            <a:ln w="603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/>
          <p:cNvSpPr txBox="1"/>
          <p:nvPr userDrawn="1"/>
        </p:nvSpPr>
        <p:spPr>
          <a:xfrm>
            <a:off x="7655358" y="548681"/>
            <a:ext cx="188519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b="1" dirty="0">
                <a:solidFill>
                  <a:srgbClr val="305480"/>
                </a:solidFill>
                <a:latin typeface="Times New Roman" pitchFamily="18" charset="0"/>
                <a:cs typeface="Times New Roman" pitchFamily="18" charset="0"/>
              </a:rPr>
              <a:t>Data Mining Lab</a:t>
            </a:r>
            <a:endParaRPr lang="zh-CN" altLang="en-US" sz="1050" b="1" dirty="0">
              <a:solidFill>
                <a:srgbClr val="30548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5" name="TextBox 24"/>
          <p:cNvSpPr txBox="1"/>
          <p:nvPr userDrawn="1"/>
        </p:nvSpPr>
        <p:spPr>
          <a:xfrm>
            <a:off x="7668345" y="240904"/>
            <a:ext cx="163778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 b="1" dirty="0">
                <a:solidFill>
                  <a:srgbClr val="305480"/>
                </a:solidFill>
                <a:latin typeface="微软雅黑" pitchFamily="34" charset="-122"/>
                <a:ea typeface="微软雅黑" pitchFamily="34" charset="-122"/>
              </a:rPr>
              <a:t>数据挖掘实验室</a:t>
            </a:r>
          </a:p>
        </p:txBody>
      </p:sp>
      <p:sp>
        <p:nvSpPr>
          <p:cNvPr id="26" name="内容占位符 2"/>
          <p:cNvSpPr>
            <a:spLocks noGrp="1"/>
          </p:cNvSpPr>
          <p:nvPr>
            <p:ph idx="13" hasCustomPrompt="1"/>
          </p:nvPr>
        </p:nvSpPr>
        <p:spPr>
          <a:xfrm>
            <a:off x="23252" y="-87"/>
            <a:ext cx="8286808" cy="476759"/>
          </a:xfrm>
          <a:prstGeom prst="rect">
            <a:avLst/>
          </a:prstGeom>
        </p:spPr>
        <p:txBody>
          <a:bodyPr/>
          <a:lstStyle>
            <a:lvl1pPr marL="0" indent="0">
              <a:buFont typeface="Wingdings" panose="05000000000000000000" pitchFamily="2" charset="2"/>
              <a:buNone/>
              <a:defRPr lang="zh-CN" altLang="en-US" sz="2100" b="0" kern="1200" baseline="0" dirty="0" smtClean="0">
                <a:solidFill>
                  <a:srgbClr val="C00000"/>
                </a:solidFill>
                <a:latin typeface="Palatino Linotype" panose="02040502050505030304" pitchFamily="18" charset="0"/>
                <a:ea typeface="+mj-ea"/>
                <a:cs typeface="+mn-cs"/>
              </a:defRPr>
            </a:lvl1pPr>
            <a:lvl2pPr marL="336947" indent="-265510">
              <a:buFont typeface="Arial" panose="020B0604020202020204" pitchFamily="34" charset="0"/>
              <a:buChar char="•"/>
              <a:defRPr lang="zh-CN" altLang="en-US" sz="1800" smtClean="0">
                <a:latin typeface="Palatino Linotype" panose="02040502050505030304" pitchFamily="18" charset="0"/>
              </a:defRPr>
            </a:lvl2pPr>
            <a:lvl3pPr marL="336947" indent="-265510">
              <a:defRPr lang="zh-CN" altLang="en-US" sz="1500" smtClean="0">
                <a:latin typeface="Palatino Linotype" panose="02040502050505030304" pitchFamily="18" charset="0"/>
              </a:defRPr>
            </a:lvl3pPr>
            <a:lvl4pPr marL="336947" indent="-265510">
              <a:defRPr lang="zh-CN" altLang="en-US" sz="1350" smtClean="0">
                <a:latin typeface="Palatino Linotype" panose="02040502050505030304" pitchFamily="18" charset="0"/>
              </a:defRPr>
            </a:lvl4pPr>
            <a:lvl5pPr marL="336947" indent="-265510">
              <a:defRPr lang="zh-CN" altLang="en-US" dirty="0">
                <a:latin typeface="Palatino Linotype" panose="02040502050505030304" pitchFamily="18" charset="0"/>
              </a:defRPr>
            </a:lvl5pPr>
          </a:lstStyle>
          <a:p>
            <a:pPr lvl="0"/>
            <a:r>
              <a:rPr lang="en-US" altLang="zh-CN" dirty="0"/>
              <a:t>1.1 Big data</a:t>
            </a:r>
            <a:endParaRPr lang="zh-CN" altLang="en-US" dirty="0"/>
          </a:p>
        </p:txBody>
      </p:sp>
      <p:sp>
        <p:nvSpPr>
          <p:cNvPr id="27" name="内容占位符 2"/>
          <p:cNvSpPr>
            <a:spLocks noGrp="1"/>
          </p:cNvSpPr>
          <p:nvPr>
            <p:ph idx="14" hasCustomPrompt="1"/>
          </p:nvPr>
        </p:nvSpPr>
        <p:spPr>
          <a:xfrm>
            <a:off x="485304" y="1101787"/>
            <a:ext cx="4446736" cy="3479343"/>
          </a:xfrm>
          <a:prstGeom prst="rect">
            <a:avLst/>
          </a:prstGeom>
        </p:spPr>
        <p:txBody>
          <a:bodyPr/>
          <a:lstStyle>
            <a:lvl1pPr marL="0" indent="0">
              <a:buFont typeface="Wingdings" panose="05000000000000000000" pitchFamily="2" charset="2"/>
              <a:buNone/>
              <a:defRPr lang="zh-CN" altLang="en-US" sz="1650" kern="1200" baseline="0" dirty="0" smtClean="0">
                <a:solidFill>
                  <a:schemeClr val="tx1"/>
                </a:solidFill>
                <a:latin typeface="Palatino Linotype" panose="02040502050505030304" pitchFamily="18" charset="0"/>
                <a:ea typeface="+mj-ea"/>
                <a:cs typeface="+mn-cs"/>
              </a:defRPr>
            </a:lvl1pPr>
            <a:lvl2pPr marL="336947" indent="-265510">
              <a:buFont typeface="Arial" panose="020B0604020202020204" pitchFamily="34" charset="0"/>
              <a:buChar char="•"/>
              <a:defRPr lang="zh-CN" altLang="en-US" sz="1800" smtClean="0">
                <a:latin typeface="Palatino Linotype" panose="02040502050505030304" pitchFamily="18" charset="0"/>
              </a:defRPr>
            </a:lvl2pPr>
            <a:lvl3pPr marL="336947" indent="-265510">
              <a:defRPr lang="zh-CN" altLang="en-US" sz="1500" smtClean="0">
                <a:latin typeface="Palatino Linotype" panose="02040502050505030304" pitchFamily="18" charset="0"/>
              </a:defRPr>
            </a:lvl3pPr>
            <a:lvl4pPr marL="336947" indent="-265510">
              <a:defRPr lang="zh-CN" altLang="en-US" sz="1350" smtClean="0">
                <a:latin typeface="Palatino Linotype" panose="02040502050505030304" pitchFamily="18" charset="0"/>
              </a:defRPr>
            </a:lvl4pPr>
            <a:lvl5pPr marL="336947" indent="-265510">
              <a:defRPr lang="zh-CN" altLang="en-US" dirty="0">
                <a:latin typeface="Palatino Linotype" panose="02040502050505030304" pitchFamily="18" charset="0"/>
              </a:defRPr>
            </a:lvl5pPr>
          </a:lstStyle>
          <a:p>
            <a:pPr lvl="0"/>
            <a:r>
              <a:rPr lang="en-US" altLang="zh-CN" dirty="0"/>
              <a:t>The data that is big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4770976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直接连接符 27"/>
          <p:cNvCxnSpPr/>
          <p:nvPr userDrawn="1"/>
        </p:nvCxnSpPr>
        <p:spPr>
          <a:xfrm flipV="1">
            <a:off x="0" y="548680"/>
            <a:ext cx="9144000" cy="7414"/>
          </a:xfrm>
          <a:prstGeom prst="line">
            <a:avLst/>
          </a:prstGeom>
          <a:ln w="28575">
            <a:gradFill flip="none" rotWithShape="1">
              <a:gsLst>
                <a:gs pos="0">
                  <a:schemeClr val="accent1">
                    <a:lumMod val="60000"/>
                    <a:lumOff val="40000"/>
                  </a:schemeClr>
                </a:gs>
                <a:gs pos="17000">
                  <a:schemeClr val="accent1">
                    <a:lumMod val="95000"/>
                    <a:lumOff val="5000"/>
                  </a:schemeClr>
                </a:gs>
                <a:gs pos="100000">
                  <a:schemeClr val="accent1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107505" y="647248"/>
            <a:ext cx="8286808" cy="506169"/>
          </a:xfrm>
          <a:prstGeom prst="rect">
            <a:avLst/>
          </a:prstGeom>
        </p:spPr>
        <p:txBody>
          <a:bodyPr/>
          <a:lstStyle>
            <a:lvl1pPr marL="203597" indent="-203597">
              <a:buFont typeface="Wingdings" panose="05000000000000000000" pitchFamily="2" charset="2"/>
              <a:buChar char="Ø"/>
              <a:tabLst>
                <a:tab pos="133350" algn="l"/>
              </a:tabLst>
              <a:defRPr lang="zh-CN" altLang="en-US" sz="1950" kern="1200" dirty="0" smtClean="0">
                <a:solidFill>
                  <a:schemeClr val="tx1"/>
                </a:solidFill>
                <a:latin typeface="Palatino Linotype" panose="02040502050505030304" pitchFamily="18" charset="0"/>
                <a:ea typeface="+mj-ea"/>
                <a:cs typeface="+mn-cs"/>
              </a:defRPr>
            </a:lvl1pPr>
            <a:lvl2pPr marL="336947" indent="-265510">
              <a:buFont typeface="Arial" panose="020B0604020202020204" pitchFamily="34" charset="0"/>
              <a:buChar char="•"/>
              <a:defRPr lang="zh-CN" altLang="en-US" sz="1800" smtClean="0">
                <a:latin typeface="Palatino Linotype" panose="02040502050505030304" pitchFamily="18" charset="0"/>
              </a:defRPr>
            </a:lvl2pPr>
            <a:lvl3pPr marL="336947" indent="-265510">
              <a:defRPr lang="zh-CN" altLang="en-US" sz="1500" smtClean="0">
                <a:latin typeface="Palatino Linotype" panose="02040502050505030304" pitchFamily="18" charset="0"/>
              </a:defRPr>
            </a:lvl3pPr>
            <a:lvl4pPr marL="336947" indent="-265510">
              <a:defRPr lang="zh-CN" altLang="en-US" sz="1350" smtClean="0">
                <a:latin typeface="Palatino Linotype" panose="02040502050505030304" pitchFamily="18" charset="0"/>
              </a:defRPr>
            </a:lvl4pPr>
            <a:lvl5pPr marL="336947" indent="-265510">
              <a:defRPr lang="zh-CN" altLang="en-US" dirty="0">
                <a:latin typeface="Palatino Linotype" panose="02040502050505030304" pitchFamily="18" charset="0"/>
              </a:defRPr>
            </a:lvl5pPr>
          </a:lstStyle>
          <a:p>
            <a:pPr lvl="0"/>
            <a:r>
              <a:rPr lang="en-US" altLang="zh-CN" dirty="0"/>
              <a:t>Big data is big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7815A-162B-4AE0-A79F-FEF9A245BB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2021/4/12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69107-FF35-42A6-8630-C988F7FE1BF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16" name="组合 15"/>
          <p:cNvGrpSpPr/>
          <p:nvPr userDrawn="1"/>
        </p:nvGrpSpPr>
        <p:grpSpPr>
          <a:xfrm>
            <a:off x="6634110" y="5497"/>
            <a:ext cx="1178250" cy="1072320"/>
            <a:chOff x="4929190" y="1428736"/>
            <a:chExt cx="3296794" cy="3000396"/>
          </a:xfrm>
        </p:grpSpPr>
        <p:sp>
          <p:nvSpPr>
            <p:cNvPr id="17" name="椭圆 16"/>
            <p:cNvSpPr/>
            <p:nvPr/>
          </p:nvSpPr>
          <p:spPr>
            <a:xfrm>
              <a:off x="4929190" y="1428736"/>
              <a:ext cx="3000396" cy="3000396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793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>
              <a:off x="5347990" y="1841598"/>
              <a:ext cx="2158906" cy="2158906"/>
            </a:xfrm>
            <a:prstGeom prst="ellipse">
              <a:avLst/>
            </a:prstGeom>
            <a:noFill/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399998" y="2000239"/>
              <a:ext cx="2825986" cy="12917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prstClr val="white"/>
                  </a:solidFill>
                  <a:latin typeface="Aparajita" pitchFamily="34" charset="0"/>
                  <a:ea typeface="MS UI Gothic" pitchFamily="34" charset="-128"/>
                  <a:cs typeface="Aparajita" pitchFamily="34" charset="0"/>
                </a:rPr>
                <a:t>DM</a:t>
              </a:r>
              <a:endParaRPr lang="zh-CN" altLang="en-US" sz="2400" b="1" dirty="0">
                <a:solidFill>
                  <a:prstClr val="white"/>
                </a:solidFill>
                <a:latin typeface="Aparajita" pitchFamily="34" charset="0"/>
                <a:ea typeface="MS UI Gothic" pitchFamily="34" charset="-128"/>
                <a:cs typeface="Aparajita" pitchFamily="34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419827" y="3010813"/>
              <a:ext cx="2586372" cy="4844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525" b="1" dirty="0">
                  <a:solidFill>
                    <a:prstClr val="white"/>
                  </a:solidFill>
                </a:rPr>
                <a:t>LESS IS MORE</a:t>
              </a:r>
              <a:endParaRPr lang="zh-CN" altLang="en-US" sz="525" b="1" dirty="0">
                <a:solidFill>
                  <a:prstClr val="white"/>
                </a:solidFill>
              </a:endParaRPr>
            </a:p>
          </p:txBody>
        </p:sp>
        <p:cxnSp>
          <p:nvCxnSpPr>
            <p:cNvPr id="21" name="直接连接符 20"/>
            <p:cNvCxnSpPr>
              <a:stCxn id="18" idx="6"/>
              <a:endCxn id="17" idx="6"/>
            </p:cNvCxnSpPr>
            <p:nvPr/>
          </p:nvCxnSpPr>
          <p:spPr>
            <a:xfrm>
              <a:off x="7506896" y="2921051"/>
              <a:ext cx="422690" cy="7883"/>
            </a:xfrm>
            <a:prstGeom prst="line">
              <a:avLst/>
            </a:prstGeom>
            <a:ln w="603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 rot="5400000" flipH="1" flipV="1">
              <a:off x="6295367" y="1634194"/>
              <a:ext cx="412862" cy="1945"/>
            </a:xfrm>
            <a:prstGeom prst="line">
              <a:avLst/>
            </a:prstGeom>
            <a:ln w="444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>
              <a:stCxn id="17" idx="2"/>
              <a:endCxn id="18" idx="2"/>
            </p:cNvCxnSpPr>
            <p:nvPr/>
          </p:nvCxnSpPr>
          <p:spPr>
            <a:xfrm rot="10800000" flipH="1">
              <a:off x="4929190" y="2921052"/>
              <a:ext cx="418800" cy="7883"/>
            </a:xfrm>
            <a:prstGeom prst="line">
              <a:avLst/>
            </a:prstGeom>
            <a:ln w="603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/>
          <p:cNvSpPr txBox="1"/>
          <p:nvPr userDrawn="1"/>
        </p:nvSpPr>
        <p:spPr>
          <a:xfrm>
            <a:off x="7655358" y="548681"/>
            <a:ext cx="188519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b="1" dirty="0">
                <a:solidFill>
                  <a:srgbClr val="305480"/>
                </a:solidFill>
                <a:latin typeface="Times New Roman" pitchFamily="18" charset="0"/>
                <a:cs typeface="Times New Roman" pitchFamily="18" charset="0"/>
              </a:rPr>
              <a:t>Data Mining Lab</a:t>
            </a:r>
            <a:endParaRPr lang="zh-CN" altLang="en-US" sz="1050" b="1" dirty="0">
              <a:solidFill>
                <a:srgbClr val="30548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5" name="TextBox 24"/>
          <p:cNvSpPr txBox="1"/>
          <p:nvPr userDrawn="1"/>
        </p:nvSpPr>
        <p:spPr>
          <a:xfrm>
            <a:off x="7668345" y="240904"/>
            <a:ext cx="163778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 b="1" dirty="0">
                <a:solidFill>
                  <a:srgbClr val="305480"/>
                </a:solidFill>
                <a:latin typeface="微软雅黑" pitchFamily="34" charset="-122"/>
                <a:ea typeface="微软雅黑" pitchFamily="34" charset="-122"/>
              </a:rPr>
              <a:t>数据挖掘实验室</a:t>
            </a:r>
          </a:p>
        </p:txBody>
      </p:sp>
      <p:sp>
        <p:nvSpPr>
          <p:cNvPr id="26" name="内容占位符 2"/>
          <p:cNvSpPr>
            <a:spLocks noGrp="1"/>
          </p:cNvSpPr>
          <p:nvPr>
            <p:ph idx="13" hasCustomPrompt="1"/>
          </p:nvPr>
        </p:nvSpPr>
        <p:spPr>
          <a:xfrm>
            <a:off x="23252" y="-87"/>
            <a:ext cx="8286808" cy="476759"/>
          </a:xfrm>
          <a:prstGeom prst="rect">
            <a:avLst/>
          </a:prstGeom>
        </p:spPr>
        <p:txBody>
          <a:bodyPr/>
          <a:lstStyle>
            <a:lvl1pPr marL="0" indent="0">
              <a:buFont typeface="Wingdings" panose="05000000000000000000" pitchFamily="2" charset="2"/>
              <a:buNone/>
              <a:defRPr lang="zh-CN" altLang="en-US" sz="2100" b="0" kern="1200" baseline="0" dirty="0" smtClean="0">
                <a:solidFill>
                  <a:srgbClr val="C00000"/>
                </a:solidFill>
                <a:latin typeface="Palatino Linotype" panose="02040502050505030304" pitchFamily="18" charset="0"/>
                <a:ea typeface="+mj-ea"/>
                <a:cs typeface="+mn-cs"/>
              </a:defRPr>
            </a:lvl1pPr>
            <a:lvl2pPr marL="336947" indent="-265510">
              <a:buFont typeface="Arial" panose="020B0604020202020204" pitchFamily="34" charset="0"/>
              <a:buChar char="•"/>
              <a:defRPr lang="zh-CN" altLang="en-US" sz="1800" smtClean="0">
                <a:latin typeface="Palatino Linotype" panose="02040502050505030304" pitchFamily="18" charset="0"/>
              </a:defRPr>
            </a:lvl2pPr>
            <a:lvl3pPr marL="336947" indent="-265510">
              <a:defRPr lang="zh-CN" altLang="en-US" sz="1500" smtClean="0">
                <a:latin typeface="Palatino Linotype" panose="02040502050505030304" pitchFamily="18" charset="0"/>
              </a:defRPr>
            </a:lvl3pPr>
            <a:lvl4pPr marL="336947" indent="-265510">
              <a:defRPr lang="zh-CN" altLang="en-US" sz="1350" smtClean="0">
                <a:latin typeface="Palatino Linotype" panose="02040502050505030304" pitchFamily="18" charset="0"/>
              </a:defRPr>
            </a:lvl4pPr>
            <a:lvl5pPr marL="336947" indent="-265510">
              <a:defRPr lang="zh-CN" altLang="en-US" dirty="0">
                <a:latin typeface="Palatino Linotype" panose="02040502050505030304" pitchFamily="18" charset="0"/>
              </a:defRPr>
            </a:lvl5pPr>
          </a:lstStyle>
          <a:p>
            <a:pPr lvl="0"/>
            <a:r>
              <a:rPr lang="en-US" altLang="zh-CN" dirty="0"/>
              <a:t>1.1 Big data</a:t>
            </a:r>
            <a:endParaRPr lang="zh-CN" altLang="en-US" dirty="0"/>
          </a:p>
        </p:txBody>
      </p:sp>
      <p:sp>
        <p:nvSpPr>
          <p:cNvPr id="27" name="内容占位符 2"/>
          <p:cNvSpPr>
            <a:spLocks noGrp="1"/>
          </p:cNvSpPr>
          <p:nvPr>
            <p:ph idx="14" hasCustomPrompt="1"/>
          </p:nvPr>
        </p:nvSpPr>
        <p:spPr>
          <a:xfrm>
            <a:off x="485304" y="1101787"/>
            <a:ext cx="4446736" cy="3479343"/>
          </a:xfrm>
          <a:prstGeom prst="rect">
            <a:avLst/>
          </a:prstGeom>
        </p:spPr>
        <p:txBody>
          <a:bodyPr/>
          <a:lstStyle>
            <a:lvl1pPr marL="0" indent="0">
              <a:buFont typeface="Wingdings" panose="05000000000000000000" pitchFamily="2" charset="2"/>
              <a:buNone/>
              <a:defRPr lang="zh-CN" altLang="en-US" sz="1650" kern="1200" baseline="0" dirty="0" smtClean="0">
                <a:solidFill>
                  <a:schemeClr val="tx1"/>
                </a:solidFill>
                <a:latin typeface="Palatino Linotype" panose="02040502050505030304" pitchFamily="18" charset="0"/>
                <a:ea typeface="+mj-ea"/>
                <a:cs typeface="+mn-cs"/>
              </a:defRPr>
            </a:lvl1pPr>
            <a:lvl2pPr marL="336947" indent="-265510">
              <a:buFont typeface="Arial" panose="020B0604020202020204" pitchFamily="34" charset="0"/>
              <a:buChar char="•"/>
              <a:defRPr lang="zh-CN" altLang="en-US" sz="1800" smtClean="0">
                <a:latin typeface="Palatino Linotype" panose="02040502050505030304" pitchFamily="18" charset="0"/>
              </a:defRPr>
            </a:lvl2pPr>
            <a:lvl3pPr marL="336947" indent="-265510">
              <a:defRPr lang="zh-CN" altLang="en-US" sz="1500" smtClean="0">
                <a:latin typeface="Palatino Linotype" panose="02040502050505030304" pitchFamily="18" charset="0"/>
              </a:defRPr>
            </a:lvl3pPr>
            <a:lvl4pPr marL="336947" indent="-265510">
              <a:defRPr lang="zh-CN" altLang="en-US" sz="1350" smtClean="0">
                <a:latin typeface="Palatino Linotype" panose="02040502050505030304" pitchFamily="18" charset="0"/>
              </a:defRPr>
            </a:lvl4pPr>
            <a:lvl5pPr marL="336947" indent="-265510">
              <a:defRPr lang="zh-CN" altLang="en-US" dirty="0">
                <a:latin typeface="Palatino Linotype" panose="02040502050505030304" pitchFamily="18" charset="0"/>
              </a:defRPr>
            </a:lvl5pPr>
          </a:lstStyle>
          <a:p>
            <a:pPr lvl="0"/>
            <a:r>
              <a:rPr lang="en-US" altLang="zh-CN" dirty="0"/>
              <a:t>The data that is big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8423561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直接连接符 27"/>
          <p:cNvCxnSpPr/>
          <p:nvPr userDrawn="1"/>
        </p:nvCxnSpPr>
        <p:spPr>
          <a:xfrm flipV="1">
            <a:off x="0" y="548680"/>
            <a:ext cx="9144000" cy="7414"/>
          </a:xfrm>
          <a:prstGeom prst="line">
            <a:avLst/>
          </a:prstGeom>
          <a:ln w="28575">
            <a:gradFill flip="none" rotWithShape="1">
              <a:gsLst>
                <a:gs pos="0">
                  <a:schemeClr val="accent1">
                    <a:lumMod val="60000"/>
                    <a:lumOff val="40000"/>
                  </a:schemeClr>
                </a:gs>
                <a:gs pos="17000">
                  <a:schemeClr val="accent1">
                    <a:lumMod val="95000"/>
                    <a:lumOff val="5000"/>
                  </a:schemeClr>
                </a:gs>
                <a:gs pos="100000">
                  <a:schemeClr val="accent1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107505" y="647248"/>
            <a:ext cx="8286808" cy="506169"/>
          </a:xfrm>
          <a:prstGeom prst="rect">
            <a:avLst/>
          </a:prstGeom>
        </p:spPr>
        <p:txBody>
          <a:bodyPr/>
          <a:lstStyle>
            <a:lvl1pPr marL="203597" indent="-203597">
              <a:buFont typeface="Wingdings" panose="05000000000000000000" pitchFamily="2" charset="2"/>
              <a:buChar char="Ø"/>
              <a:tabLst>
                <a:tab pos="133350" algn="l"/>
              </a:tabLst>
              <a:defRPr lang="zh-CN" altLang="en-US" sz="1950" kern="1200" dirty="0" smtClean="0">
                <a:solidFill>
                  <a:schemeClr val="tx1"/>
                </a:solidFill>
                <a:latin typeface="Palatino Linotype" panose="02040502050505030304" pitchFamily="18" charset="0"/>
                <a:ea typeface="+mj-ea"/>
                <a:cs typeface="+mn-cs"/>
              </a:defRPr>
            </a:lvl1pPr>
            <a:lvl2pPr marL="336947" indent="-265510">
              <a:buFont typeface="Arial" panose="020B0604020202020204" pitchFamily="34" charset="0"/>
              <a:buChar char="•"/>
              <a:defRPr lang="zh-CN" altLang="en-US" sz="1800" smtClean="0">
                <a:latin typeface="Palatino Linotype" panose="02040502050505030304" pitchFamily="18" charset="0"/>
              </a:defRPr>
            </a:lvl2pPr>
            <a:lvl3pPr marL="336947" indent="-265510">
              <a:defRPr lang="zh-CN" altLang="en-US" sz="1500" smtClean="0">
                <a:latin typeface="Palatino Linotype" panose="02040502050505030304" pitchFamily="18" charset="0"/>
              </a:defRPr>
            </a:lvl3pPr>
            <a:lvl4pPr marL="336947" indent="-265510">
              <a:defRPr lang="zh-CN" altLang="en-US" sz="1350" smtClean="0">
                <a:latin typeface="Palatino Linotype" panose="02040502050505030304" pitchFamily="18" charset="0"/>
              </a:defRPr>
            </a:lvl4pPr>
            <a:lvl5pPr marL="336947" indent="-265510">
              <a:defRPr lang="zh-CN" altLang="en-US" dirty="0">
                <a:latin typeface="Palatino Linotype" panose="02040502050505030304" pitchFamily="18" charset="0"/>
              </a:defRPr>
            </a:lvl5pPr>
          </a:lstStyle>
          <a:p>
            <a:pPr lvl="0"/>
            <a:r>
              <a:rPr lang="en-US" altLang="zh-CN" dirty="0"/>
              <a:t>Big data is big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7815A-162B-4AE0-A79F-FEF9A245BB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2021/4/12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69107-FF35-42A6-8630-C988F7FE1BF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16" name="组合 15"/>
          <p:cNvGrpSpPr/>
          <p:nvPr userDrawn="1"/>
        </p:nvGrpSpPr>
        <p:grpSpPr>
          <a:xfrm>
            <a:off x="6634110" y="5497"/>
            <a:ext cx="1178250" cy="1072320"/>
            <a:chOff x="4929190" y="1428736"/>
            <a:chExt cx="3296794" cy="3000396"/>
          </a:xfrm>
        </p:grpSpPr>
        <p:sp>
          <p:nvSpPr>
            <p:cNvPr id="17" name="椭圆 16"/>
            <p:cNvSpPr/>
            <p:nvPr/>
          </p:nvSpPr>
          <p:spPr>
            <a:xfrm>
              <a:off x="4929190" y="1428736"/>
              <a:ext cx="3000396" cy="3000396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793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>
              <a:off x="5347990" y="1841598"/>
              <a:ext cx="2158906" cy="2158906"/>
            </a:xfrm>
            <a:prstGeom prst="ellipse">
              <a:avLst/>
            </a:prstGeom>
            <a:noFill/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399998" y="2000239"/>
              <a:ext cx="2825986" cy="12917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prstClr val="white"/>
                  </a:solidFill>
                  <a:latin typeface="Aparajita" pitchFamily="34" charset="0"/>
                  <a:ea typeface="MS UI Gothic" pitchFamily="34" charset="-128"/>
                  <a:cs typeface="Aparajita" pitchFamily="34" charset="0"/>
                </a:rPr>
                <a:t>DM</a:t>
              </a:r>
              <a:endParaRPr lang="zh-CN" altLang="en-US" sz="2400" b="1" dirty="0">
                <a:solidFill>
                  <a:prstClr val="white"/>
                </a:solidFill>
                <a:latin typeface="Aparajita" pitchFamily="34" charset="0"/>
                <a:ea typeface="MS UI Gothic" pitchFamily="34" charset="-128"/>
                <a:cs typeface="Aparajita" pitchFamily="34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419827" y="3010813"/>
              <a:ext cx="2586372" cy="4844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525" b="1" dirty="0">
                  <a:solidFill>
                    <a:prstClr val="white"/>
                  </a:solidFill>
                </a:rPr>
                <a:t>LESS IS MORE</a:t>
              </a:r>
              <a:endParaRPr lang="zh-CN" altLang="en-US" sz="525" b="1" dirty="0">
                <a:solidFill>
                  <a:prstClr val="white"/>
                </a:solidFill>
              </a:endParaRPr>
            </a:p>
          </p:txBody>
        </p:sp>
        <p:cxnSp>
          <p:nvCxnSpPr>
            <p:cNvPr id="21" name="直接连接符 20"/>
            <p:cNvCxnSpPr>
              <a:stCxn id="18" idx="6"/>
              <a:endCxn id="17" idx="6"/>
            </p:cNvCxnSpPr>
            <p:nvPr/>
          </p:nvCxnSpPr>
          <p:spPr>
            <a:xfrm>
              <a:off x="7506896" y="2921051"/>
              <a:ext cx="422690" cy="7883"/>
            </a:xfrm>
            <a:prstGeom prst="line">
              <a:avLst/>
            </a:prstGeom>
            <a:ln w="603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 rot="5400000" flipH="1" flipV="1">
              <a:off x="6295367" y="1634194"/>
              <a:ext cx="412862" cy="1945"/>
            </a:xfrm>
            <a:prstGeom prst="line">
              <a:avLst/>
            </a:prstGeom>
            <a:ln w="444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>
              <a:stCxn id="17" idx="2"/>
              <a:endCxn id="18" idx="2"/>
            </p:cNvCxnSpPr>
            <p:nvPr/>
          </p:nvCxnSpPr>
          <p:spPr>
            <a:xfrm rot="10800000" flipH="1">
              <a:off x="4929190" y="2921052"/>
              <a:ext cx="418800" cy="7883"/>
            </a:xfrm>
            <a:prstGeom prst="line">
              <a:avLst/>
            </a:prstGeom>
            <a:ln w="603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/>
          <p:cNvSpPr txBox="1"/>
          <p:nvPr userDrawn="1"/>
        </p:nvSpPr>
        <p:spPr>
          <a:xfrm>
            <a:off x="7655358" y="548681"/>
            <a:ext cx="188519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b="1" dirty="0">
                <a:solidFill>
                  <a:srgbClr val="305480"/>
                </a:solidFill>
                <a:latin typeface="Times New Roman" pitchFamily="18" charset="0"/>
                <a:cs typeface="Times New Roman" pitchFamily="18" charset="0"/>
              </a:rPr>
              <a:t>Data Mining Lab</a:t>
            </a:r>
            <a:endParaRPr lang="zh-CN" altLang="en-US" sz="1050" b="1" dirty="0">
              <a:solidFill>
                <a:srgbClr val="30548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5" name="TextBox 24"/>
          <p:cNvSpPr txBox="1"/>
          <p:nvPr userDrawn="1"/>
        </p:nvSpPr>
        <p:spPr>
          <a:xfrm>
            <a:off x="7668345" y="240904"/>
            <a:ext cx="163778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 b="1" dirty="0">
                <a:solidFill>
                  <a:srgbClr val="305480"/>
                </a:solidFill>
                <a:latin typeface="微软雅黑" pitchFamily="34" charset="-122"/>
                <a:ea typeface="微软雅黑" pitchFamily="34" charset="-122"/>
              </a:rPr>
              <a:t>数据挖掘实验室</a:t>
            </a:r>
          </a:p>
        </p:txBody>
      </p:sp>
      <p:sp>
        <p:nvSpPr>
          <p:cNvPr id="26" name="内容占位符 2"/>
          <p:cNvSpPr>
            <a:spLocks noGrp="1"/>
          </p:cNvSpPr>
          <p:nvPr>
            <p:ph idx="13" hasCustomPrompt="1"/>
          </p:nvPr>
        </p:nvSpPr>
        <p:spPr>
          <a:xfrm>
            <a:off x="23252" y="-87"/>
            <a:ext cx="8286808" cy="476759"/>
          </a:xfrm>
          <a:prstGeom prst="rect">
            <a:avLst/>
          </a:prstGeom>
        </p:spPr>
        <p:txBody>
          <a:bodyPr/>
          <a:lstStyle>
            <a:lvl1pPr marL="0" indent="0">
              <a:buFont typeface="Wingdings" panose="05000000000000000000" pitchFamily="2" charset="2"/>
              <a:buNone/>
              <a:defRPr lang="zh-CN" altLang="en-US" sz="2100" b="0" kern="1200" baseline="0" dirty="0" smtClean="0">
                <a:solidFill>
                  <a:srgbClr val="C00000"/>
                </a:solidFill>
                <a:latin typeface="Palatino Linotype" panose="02040502050505030304" pitchFamily="18" charset="0"/>
                <a:ea typeface="+mj-ea"/>
                <a:cs typeface="+mn-cs"/>
              </a:defRPr>
            </a:lvl1pPr>
            <a:lvl2pPr marL="336947" indent="-265510">
              <a:buFont typeface="Arial" panose="020B0604020202020204" pitchFamily="34" charset="0"/>
              <a:buChar char="•"/>
              <a:defRPr lang="zh-CN" altLang="en-US" sz="1800" smtClean="0">
                <a:latin typeface="Palatino Linotype" panose="02040502050505030304" pitchFamily="18" charset="0"/>
              </a:defRPr>
            </a:lvl2pPr>
            <a:lvl3pPr marL="336947" indent="-265510">
              <a:defRPr lang="zh-CN" altLang="en-US" sz="1500" smtClean="0">
                <a:latin typeface="Palatino Linotype" panose="02040502050505030304" pitchFamily="18" charset="0"/>
              </a:defRPr>
            </a:lvl3pPr>
            <a:lvl4pPr marL="336947" indent="-265510">
              <a:defRPr lang="zh-CN" altLang="en-US" sz="1350" smtClean="0">
                <a:latin typeface="Palatino Linotype" panose="02040502050505030304" pitchFamily="18" charset="0"/>
              </a:defRPr>
            </a:lvl4pPr>
            <a:lvl5pPr marL="336947" indent="-265510">
              <a:defRPr lang="zh-CN" altLang="en-US" dirty="0">
                <a:latin typeface="Palatino Linotype" panose="02040502050505030304" pitchFamily="18" charset="0"/>
              </a:defRPr>
            </a:lvl5pPr>
          </a:lstStyle>
          <a:p>
            <a:pPr lvl="0"/>
            <a:r>
              <a:rPr lang="en-US" altLang="zh-CN" dirty="0"/>
              <a:t>1.1 Big data</a:t>
            </a:r>
            <a:endParaRPr lang="zh-CN" altLang="en-US" dirty="0"/>
          </a:p>
        </p:txBody>
      </p:sp>
      <p:sp>
        <p:nvSpPr>
          <p:cNvPr id="27" name="内容占位符 2"/>
          <p:cNvSpPr>
            <a:spLocks noGrp="1"/>
          </p:cNvSpPr>
          <p:nvPr>
            <p:ph idx="14" hasCustomPrompt="1"/>
          </p:nvPr>
        </p:nvSpPr>
        <p:spPr>
          <a:xfrm>
            <a:off x="485304" y="1101787"/>
            <a:ext cx="4446736" cy="3479343"/>
          </a:xfrm>
          <a:prstGeom prst="rect">
            <a:avLst/>
          </a:prstGeom>
        </p:spPr>
        <p:txBody>
          <a:bodyPr/>
          <a:lstStyle>
            <a:lvl1pPr marL="0" indent="0">
              <a:buFont typeface="Wingdings" panose="05000000000000000000" pitchFamily="2" charset="2"/>
              <a:buNone/>
              <a:defRPr lang="zh-CN" altLang="en-US" sz="1650" kern="1200" baseline="0" dirty="0" smtClean="0">
                <a:solidFill>
                  <a:schemeClr val="tx1"/>
                </a:solidFill>
                <a:latin typeface="Palatino Linotype" panose="02040502050505030304" pitchFamily="18" charset="0"/>
                <a:ea typeface="+mj-ea"/>
                <a:cs typeface="+mn-cs"/>
              </a:defRPr>
            </a:lvl1pPr>
            <a:lvl2pPr marL="336947" indent="-265510">
              <a:buFont typeface="Arial" panose="020B0604020202020204" pitchFamily="34" charset="0"/>
              <a:buChar char="•"/>
              <a:defRPr lang="zh-CN" altLang="en-US" sz="1800" smtClean="0">
                <a:latin typeface="Palatino Linotype" panose="02040502050505030304" pitchFamily="18" charset="0"/>
              </a:defRPr>
            </a:lvl2pPr>
            <a:lvl3pPr marL="336947" indent="-265510">
              <a:defRPr lang="zh-CN" altLang="en-US" sz="1500" smtClean="0">
                <a:latin typeface="Palatino Linotype" panose="02040502050505030304" pitchFamily="18" charset="0"/>
              </a:defRPr>
            </a:lvl3pPr>
            <a:lvl4pPr marL="336947" indent="-265510">
              <a:defRPr lang="zh-CN" altLang="en-US" sz="1350" smtClean="0">
                <a:latin typeface="Palatino Linotype" panose="02040502050505030304" pitchFamily="18" charset="0"/>
              </a:defRPr>
            </a:lvl4pPr>
            <a:lvl5pPr marL="336947" indent="-265510">
              <a:defRPr lang="zh-CN" altLang="en-US" dirty="0">
                <a:latin typeface="Palatino Linotype" panose="02040502050505030304" pitchFamily="18" charset="0"/>
              </a:defRPr>
            </a:lvl5pPr>
          </a:lstStyle>
          <a:p>
            <a:pPr lvl="0"/>
            <a:r>
              <a:rPr lang="en-US" altLang="zh-CN" dirty="0"/>
              <a:t>The data that is big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973811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直接连接符 27"/>
          <p:cNvCxnSpPr/>
          <p:nvPr userDrawn="1"/>
        </p:nvCxnSpPr>
        <p:spPr>
          <a:xfrm flipV="1">
            <a:off x="0" y="836712"/>
            <a:ext cx="9144000" cy="7414"/>
          </a:xfrm>
          <a:prstGeom prst="line">
            <a:avLst/>
          </a:prstGeom>
          <a:ln w="28575">
            <a:gradFill flip="none" rotWithShape="1">
              <a:gsLst>
                <a:gs pos="0">
                  <a:schemeClr val="accent1">
                    <a:lumMod val="60000"/>
                    <a:lumOff val="40000"/>
                  </a:schemeClr>
                </a:gs>
                <a:gs pos="17000">
                  <a:schemeClr val="accent1">
                    <a:lumMod val="95000"/>
                    <a:lumOff val="5000"/>
                  </a:schemeClr>
                </a:gs>
                <a:gs pos="100000">
                  <a:schemeClr val="accent1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6" name="组合 15"/>
          <p:cNvGrpSpPr/>
          <p:nvPr userDrawn="1"/>
        </p:nvGrpSpPr>
        <p:grpSpPr>
          <a:xfrm>
            <a:off x="6634110" y="5497"/>
            <a:ext cx="1178250" cy="1072320"/>
            <a:chOff x="4929190" y="1428736"/>
            <a:chExt cx="3296794" cy="3000396"/>
          </a:xfrm>
        </p:grpSpPr>
        <p:sp>
          <p:nvSpPr>
            <p:cNvPr id="17" name="椭圆 16"/>
            <p:cNvSpPr/>
            <p:nvPr/>
          </p:nvSpPr>
          <p:spPr>
            <a:xfrm>
              <a:off x="4929190" y="1428736"/>
              <a:ext cx="3000396" cy="3000396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793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>
              <a:off x="5347990" y="1841598"/>
              <a:ext cx="2158906" cy="2158906"/>
            </a:xfrm>
            <a:prstGeom prst="ellipse">
              <a:avLst/>
            </a:prstGeom>
            <a:noFill/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399998" y="2000239"/>
              <a:ext cx="2825986" cy="12917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prstClr val="white"/>
                  </a:solidFill>
                  <a:latin typeface="Aparajita" pitchFamily="34" charset="0"/>
                  <a:ea typeface="MS UI Gothic" pitchFamily="34" charset="-128"/>
                  <a:cs typeface="Aparajita" pitchFamily="34" charset="0"/>
                </a:rPr>
                <a:t>DM</a:t>
              </a:r>
              <a:endParaRPr lang="zh-CN" altLang="en-US" sz="2400" b="1" dirty="0">
                <a:solidFill>
                  <a:prstClr val="white"/>
                </a:solidFill>
                <a:latin typeface="Aparajita" pitchFamily="34" charset="0"/>
                <a:ea typeface="MS UI Gothic" pitchFamily="34" charset="-128"/>
                <a:cs typeface="Aparajita" pitchFamily="34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419827" y="3010813"/>
              <a:ext cx="2586372" cy="4844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525" b="1" dirty="0">
                  <a:solidFill>
                    <a:prstClr val="white"/>
                  </a:solidFill>
                </a:rPr>
                <a:t>LESS IS MORE</a:t>
              </a:r>
              <a:endParaRPr lang="zh-CN" altLang="en-US" sz="525" b="1" dirty="0">
                <a:solidFill>
                  <a:prstClr val="white"/>
                </a:solidFill>
              </a:endParaRPr>
            </a:p>
          </p:txBody>
        </p:sp>
        <p:cxnSp>
          <p:nvCxnSpPr>
            <p:cNvPr id="21" name="直接连接符 20"/>
            <p:cNvCxnSpPr>
              <a:stCxn id="18" idx="6"/>
              <a:endCxn id="17" idx="6"/>
            </p:cNvCxnSpPr>
            <p:nvPr/>
          </p:nvCxnSpPr>
          <p:spPr>
            <a:xfrm>
              <a:off x="7506896" y="2921051"/>
              <a:ext cx="422690" cy="7883"/>
            </a:xfrm>
            <a:prstGeom prst="line">
              <a:avLst/>
            </a:prstGeom>
            <a:ln w="603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 rot="5400000" flipH="1" flipV="1">
              <a:off x="6295367" y="1634194"/>
              <a:ext cx="412862" cy="1945"/>
            </a:xfrm>
            <a:prstGeom prst="line">
              <a:avLst/>
            </a:prstGeom>
            <a:ln w="444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>
              <a:stCxn id="17" idx="2"/>
              <a:endCxn id="18" idx="2"/>
            </p:cNvCxnSpPr>
            <p:nvPr/>
          </p:nvCxnSpPr>
          <p:spPr>
            <a:xfrm rot="10800000" flipH="1">
              <a:off x="4929190" y="2921052"/>
              <a:ext cx="418800" cy="7883"/>
            </a:xfrm>
            <a:prstGeom prst="line">
              <a:avLst/>
            </a:prstGeom>
            <a:ln w="603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/>
          <p:cNvSpPr txBox="1"/>
          <p:nvPr userDrawn="1"/>
        </p:nvSpPr>
        <p:spPr>
          <a:xfrm>
            <a:off x="7668345" y="476673"/>
            <a:ext cx="188519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b="1" dirty="0">
                <a:solidFill>
                  <a:srgbClr val="305480"/>
                </a:solidFill>
                <a:latin typeface="Times New Roman" pitchFamily="18" charset="0"/>
                <a:cs typeface="Times New Roman" pitchFamily="18" charset="0"/>
              </a:rPr>
              <a:t>Data Mining Lab</a:t>
            </a:r>
            <a:endParaRPr lang="zh-CN" altLang="en-US" sz="1050" b="1" dirty="0">
              <a:solidFill>
                <a:srgbClr val="30548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5" name="TextBox 24"/>
          <p:cNvSpPr txBox="1"/>
          <p:nvPr userDrawn="1"/>
        </p:nvSpPr>
        <p:spPr>
          <a:xfrm>
            <a:off x="7668345" y="240904"/>
            <a:ext cx="163778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 b="1" dirty="0">
                <a:solidFill>
                  <a:srgbClr val="305480"/>
                </a:solidFill>
                <a:latin typeface="微软雅黑" pitchFamily="34" charset="-122"/>
                <a:ea typeface="微软雅黑" pitchFamily="34" charset="-122"/>
              </a:rPr>
              <a:t>数据挖掘实验室</a:t>
            </a:r>
          </a:p>
        </p:txBody>
      </p:sp>
      <p:sp>
        <p:nvSpPr>
          <p:cNvPr id="29" name="矩形 28"/>
          <p:cNvSpPr/>
          <p:nvPr userDrawn="1"/>
        </p:nvSpPr>
        <p:spPr>
          <a:xfrm>
            <a:off x="0" y="6381328"/>
            <a:ext cx="9144000" cy="4766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27" name="内容占位符 26"/>
          <p:cNvSpPr>
            <a:spLocks noGrp="1"/>
          </p:cNvSpPr>
          <p:nvPr>
            <p:ph sz="quarter" idx="10"/>
          </p:nvPr>
        </p:nvSpPr>
        <p:spPr>
          <a:xfrm>
            <a:off x="179388" y="115890"/>
            <a:ext cx="4248150" cy="649287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5" name="内容占位符 26"/>
          <p:cNvSpPr>
            <a:spLocks noGrp="1"/>
          </p:cNvSpPr>
          <p:nvPr>
            <p:ph sz="quarter" idx="11"/>
          </p:nvPr>
        </p:nvSpPr>
        <p:spPr>
          <a:xfrm>
            <a:off x="139381" y="1168623"/>
            <a:ext cx="7394255" cy="3410717"/>
          </a:xfrm>
          <a:prstGeom prst="rect">
            <a:avLst/>
          </a:prstGeom>
        </p:spPr>
        <p:txBody>
          <a:bodyPr/>
          <a:lstStyle>
            <a:lvl1pPr>
              <a:buNone/>
              <a:defRPr sz="1800" baseline="0">
                <a:latin typeface="Times New Roman" panose="02020603050405020304" pitchFamily="18" charset="0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60334859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5369532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0476339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6129631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7421891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9202000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8623258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8489970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3556133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5393317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594769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3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7815A-162B-4AE0-A79F-FEF9A245BB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2021/4/12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69107-FF35-42A6-8630-C988F7FE1BF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734251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4670376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302990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815738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0774192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0784590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4418905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149315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936362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7632895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61253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3"/>
            <a:ext cx="4038600" cy="3394075"/>
          </a:xfrm>
          <a:prstGeom prst="rect">
            <a:avLst/>
          </a:prstGeo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3"/>
            <a:ext cx="4038600" cy="3394075"/>
          </a:xfrm>
          <a:prstGeom prst="rect">
            <a:avLst/>
          </a:prstGeo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7815A-162B-4AE0-A79F-FEF9A245BB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2021/4/12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69107-FF35-42A6-8630-C988F7FE1BF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98622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2948591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7319725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0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0011388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5731958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7983762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1928802"/>
            <a:ext cx="9144000" cy="2928958"/>
          </a:xfrm>
          <a:prstGeom prst="rect">
            <a:avLst/>
          </a:prstGeom>
          <a:solidFill>
            <a:srgbClr val="2846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pic>
        <p:nvPicPr>
          <p:cNvPr id="9" name="图片 8" descr="TEST.gi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85720" y="357166"/>
            <a:ext cx="4286280" cy="1034515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3347864" y="5352178"/>
            <a:ext cx="507209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>
                <a:solidFill>
                  <a:srgbClr val="28466A"/>
                </a:solidFill>
              </a:rPr>
              <a:t>Data Mining Lab, </a:t>
            </a:r>
          </a:p>
          <a:p>
            <a:r>
              <a:rPr lang="en-US" altLang="zh-CN" sz="1600" dirty="0" smtClean="0">
                <a:solidFill>
                  <a:srgbClr val="28466A"/>
                </a:solidFill>
              </a:rPr>
              <a:t>Big Data Research Center, UESTC</a:t>
            </a:r>
          </a:p>
          <a:p>
            <a:r>
              <a:rPr lang="en-US" altLang="zh-CN" sz="1600" dirty="0" smtClean="0">
                <a:solidFill>
                  <a:srgbClr val="28466A"/>
                </a:solidFill>
              </a:rPr>
              <a:t>Email</a:t>
            </a:r>
            <a:r>
              <a:rPr lang="zh-CN" altLang="en-US" sz="1600" dirty="0" smtClean="0">
                <a:solidFill>
                  <a:srgbClr val="28466A"/>
                </a:solidFill>
              </a:rPr>
              <a:t>：</a:t>
            </a:r>
            <a:r>
              <a:rPr lang="en-US" altLang="zh-CN" sz="1600" dirty="0" smtClean="0">
                <a:solidFill>
                  <a:srgbClr val="28466A"/>
                </a:solidFill>
              </a:rPr>
              <a:t>junming.shao@gmail.com</a:t>
            </a:r>
          </a:p>
          <a:p>
            <a:r>
              <a:rPr lang="en-US" altLang="zh-CN" sz="1600" dirty="0" smtClean="0">
                <a:solidFill>
                  <a:srgbClr val="28466A"/>
                </a:solidFill>
              </a:rPr>
              <a:t>Http://dm.uestc.edu.cn</a:t>
            </a:r>
          </a:p>
        </p:txBody>
      </p:sp>
      <p:pic>
        <p:nvPicPr>
          <p:cNvPr id="11" name="Picture 2" descr="http://portal.uestc.edu.cn/login/images/login_11.jpg"/>
          <p:cNvPicPr>
            <a:picLocks noChangeAspect="1" noChangeArrowheads="1"/>
          </p:cNvPicPr>
          <p:nvPr userDrawn="1"/>
        </p:nvPicPr>
        <p:blipFill>
          <a:blip r:embed="rId3">
            <a:lum bright="18000" contrast="2000"/>
          </a:blip>
          <a:srcRect/>
          <a:stretch>
            <a:fillRect/>
          </a:stretch>
        </p:blipFill>
        <p:spPr bwMode="auto">
          <a:xfrm>
            <a:off x="5572132" y="357166"/>
            <a:ext cx="3286148" cy="1258126"/>
          </a:xfrm>
          <a:prstGeom prst="rect">
            <a:avLst/>
          </a:prstGeom>
          <a:noFill/>
        </p:spPr>
      </p:pic>
      <p:pic>
        <p:nvPicPr>
          <p:cNvPr id="21" name="Picture 1"/>
          <p:cNvPicPr>
            <a:picLocks noChangeAspect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30816" y="5286388"/>
            <a:ext cx="1143008" cy="11430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" name="图片 21" descr="logo.png"/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>
            <a:off x="2092190" y="5394881"/>
            <a:ext cx="1004735" cy="1000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5971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014797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7815A-162B-4AE0-A79F-FEF9A245BB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2021/4/12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69107-FF35-42A6-8630-C988F7FE1BF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81647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07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07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7815A-162B-4AE0-A79F-FEF9A245BB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2021/4/12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69107-FF35-42A6-8630-C988F7FE1BF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062244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7815A-162B-4AE0-A79F-FEF9A245BB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2021/4/12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69107-FF35-42A6-8630-C988F7FE1BF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82491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5"/>
            <a:ext cx="4040188" cy="63976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8" y="1535115"/>
            <a:ext cx="4041775" cy="63976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8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7815A-162B-4AE0-A79F-FEF9A245BB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2021/4/12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69107-FF35-42A6-8630-C988F7FE1BF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7400700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7815A-162B-4AE0-A79F-FEF9A245BB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2021/4/12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69107-FF35-42A6-8630-C988F7FE1BF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000291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7815A-162B-4AE0-A79F-FEF9A245BB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2021/4/12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69107-FF35-42A6-8630-C988F7FE1BF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矩形 4"/>
          <p:cNvSpPr/>
          <p:nvPr userDrawn="1"/>
        </p:nvSpPr>
        <p:spPr bwMode="auto">
          <a:xfrm>
            <a:off x="4824000" y="3258000"/>
            <a:ext cx="4320000" cy="3600000"/>
          </a:xfrm>
          <a:prstGeom prst="rect">
            <a:avLst/>
          </a:prstGeom>
          <a:blipFill dpi="0" rotWithShape="1">
            <a:blip r:embed="rId2">
              <a:alphaModFix amt="14000"/>
            </a:blip>
            <a:srcRect/>
            <a:tile tx="0" ty="0" sx="100000" sy="100000" flip="y" algn="tl"/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50000"/>
              </a:spcAft>
            </a:pPr>
            <a:endParaRPr lang="zh-CN" altLang="en-US" smtClean="0">
              <a:solidFill>
                <a:prstClr val="black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1392021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7815A-162B-4AE0-A79F-FEF9A245BB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2021/4/12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69107-FF35-42A6-8630-C988F7FE1BF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347051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9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7815A-162B-4AE0-A79F-FEF9A245BB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2021/4/12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69107-FF35-42A6-8630-C988F7FE1BF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958496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500034" y="688987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7815A-162B-4AE0-A79F-FEF9A245BB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2021/4/12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69107-FF35-42A6-8630-C988F7FE1BF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319802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1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7851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7815A-162B-4AE0-A79F-FEF9A245BB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2021/4/12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69107-FF35-42A6-8630-C988F7FE1BF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727022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FC8A0-E5C6-4166-80A3-05C146AAD18C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2021/4/12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CCFBB-F71B-42AB-997E-5C3584E065E0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矩形 6"/>
          <p:cNvSpPr/>
          <p:nvPr userDrawn="1"/>
        </p:nvSpPr>
        <p:spPr bwMode="auto">
          <a:xfrm>
            <a:off x="4824000" y="3258000"/>
            <a:ext cx="4320000" cy="3600000"/>
          </a:xfrm>
          <a:prstGeom prst="rect">
            <a:avLst/>
          </a:prstGeom>
          <a:blipFill dpi="0" rotWithShape="1">
            <a:blip r:embed="rId2">
              <a:alphaModFix amt="14000"/>
            </a:blip>
            <a:srcRect/>
            <a:tile tx="0" ty="0" sx="100000" sy="100000" flip="y" algn="tl"/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50000"/>
              </a:spcAft>
            </a:pPr>
            <a:endParaRPr lang="zh-CN" altLang="en-US" smtClean="0">
              <a:solidFill>
                <a:prstClr val="black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4154030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2302148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直接连接符 27"/>
          <p:cNvCxnSpPr/>
          <p:nvPr userDrawn="1"/>
        </p:nvCxnSpPr>
        <p:spPr>
          <a:xfrm flipV="1">
            <a:off x="0" y="836712"/>
            <a:ext cx="9144000" cy="7414"/>
          </a:xfrm>
          <a:prstGeom prst="line">
            <a:avLst/>
          </a:prstGeom>
          <a:ln w="28575">
            <a:gradFill flip="none" rotWithShape="1">
              <a:gsLst>
                <a:gs pos="0">
                  <a:schemeClr val="accent1">
                    <a:lumMod val="60000"/>
                    <a:lumOff val="40000"/>
                  </a:schemeClr>
                </a:gs>
                <a:gs pos="17000">
                  <a:schemeClr val="accent1">
                    <a:lumMod val="95000"/>
                    <a:lumOff val="5000"/>
                  </a:schemeClr>
                </a:gs>
                <a:gs pos="100000">
                  <a:schemeClr val="accent1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6" name="组合 15"/>
          <p:cNvGrpSpPr/>
          <p:nvPr userDrawn="1"/>
        </p:nvGrpSpPr>
        <p:grpSpPr>
          <a:xfrm>
            <a:off x="6634110" y="5497"/>
            <a:ext cx="1178250" cy="1072320"/>
            <a:chOff x="4929190" y="1428736"/>
            <a:chExt cx="3296794" cy="3000396"/>
          </a:xfrm>
        </p:grpSpPr>
        <p:sp>
          <p:nvSpPr>
            <p:cNvPr id="17" name="椭圆 16"/>
            <p:cNvSpPr/>
            <p:nvPr/>
          </p:nvSpPr>
          <p:spPr>
            <a:xfrm>
              <a:off x="4929190" y="1428736"/>
              <a:ext cx="3000396" cy="3000396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793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>
              <a:off x="5347990" y="1841598"/>
              <a:ext cx="2158906" cy="2158906"/>
            </a:xfrm>
            <a:prstGeom prst="ellipse">
              <a:avLst/>
            </a:prstGeom>
            <a:noFill/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399998" y="2000239"/>
              <a:ext cx="2825986" cy="12917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prstClr val="white"/>
                  </a:solidFill>
                  <a:latin typeface="Aparajita" pitchFamily="34" charset="0"/>
                  <a:ea typeface="MS UI Gothic" pitchFamily="34" charset="-128"/>
                  <a:cs typeface="Aparajita" pitchFamily="34" charset="0"/>
                </a:rPr>
                <a:t>DM</a:t>
              </a:r>
              <a:endParaRPr lang="zh-CN" altLang="en-US" sz="2400" b="1" dirty="0">
                <a:solidFill>
                  <a:prstClr val="white"/>
                </a:solidFill>
                <a:latin typeface="Aparajita" pitchFamily="34" charset="0"/>
                <a:ea typeface="MS UI Gothic" pitchFamily="34" charset="-128"/>
                <a:cs typeface="Aparajita" pitchFamily="34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419827" y="3010813"/>
              <a:ext cx="2586372" cy="4844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525" b="1" dirty="0">
                  <a:solidFill>
                    <a:prstClr val="white"/>
                  </a:solidFill>
                </a:rPr>
                <a:t>LESS IS MORE</a:t>
              </a:r>
              <a:endParaRPr lang="zh-CN" altLang="en-US" sz="525" b="1" dirty="0">
                <a:solidFill>
                  <a:prstClr val="white"/>
                </a:solidFill>
              </a:endParaRPr>
            </a:p>
          </p:txBody>
        </p:sp>
        <p:cxnSp>
          <p:nvCxnSpPr>
            <p:cNvPr id="21" name="直接连接符 20"/>
            <p:cNvCxnSpPr>
              <a:stCxn id="18" idx="6"/>
              <a:endCxn id="17" idx="6"/>
            </p:cNvCxnSpPr>
            <p:nvPr/>
          </p:nvCxnSpPr>
          <p:spPr>
            <a:xfrm>
              <a:off x="7506896" y="2921051"/>
              <a:ext cx="422690" cy="7883"/>
            </a:xfrm>
            <a:prstGeom prst="line">
              <a:avLst/>
            </a:prstGeom>
            <a:ln w="603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 rot="5400000" flipH="1" flipV="1">
              <a:off x="6295367" y="1634194"/>
              <a:ext cx="412862" cy="1945"/>
            </a:xfrm>
            <a:prstGeom prst="line">
              <a:avLst/>
            </a:prstGeom>
            <a:ln w="444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>
              <a:stCxn id="17" idx="2"/>
              <a:endCxn id="18" idx="2"/>
            </p:cNvCxnSpPr>
            <p:nvPr/>
          </p:nvCxnSpPr>
          <p:spPr>
            <a:xfrm rot="10800000" flipH="1">
              <a:off x="4929190" y="2921052"/>
              <a:ext cx="418800" cy="7883"/>
            </a:xfrm>
            <a:prstGeom prst="line">
              <a:avLst/>
            </a:prstGeom>
            <a:ln w="603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/>
          <p:cNvSpPr txBox="1"/>
          <p:nvPr userDrawn="1"/>
        </p:nvSpPr>
        <p:spPr>
          <a:xfrm>
            <a:off x="7668345" y="476673"/>
            <a:ext cx="188519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b="1" dirty="0">
                <a:solidFill>
                  <a:srgbClr val="305480"/>
                </a:solidFill>
                <a:latin typeface="Times New Roman" pitchFamily="18" charset="0"/>
                <a:cs typeface="Times New Roman" pitchFamily="18" charset="0"/>
              </a:rPr>
              <a:t>Data Mining Lab</a:t>
            </a:r>
            <a:endParaRPr lang="zh-CN" altLang="en-US" sz="1050" b="1" dirty="0">
              <a:solidFill>
                <a:srgbClr val="30548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5" name="TextBox 24"/>
          <p:cNvSpPr txBox="1"/>
          <p:nvPr userDrawn="1"/>
        </p:nvSpPr>
        <p:spPr>
          <a:xfrm>
            <a:off x="7668345" y="240904"/>
            <a:ext cx="163778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 b="1" dirty="0">
                <a:solidFill>
                  <a:srgbClr val="305480"/>
                </a:solidFill>
                <a:latin typeface="微软雅黑" pitchFamily="34" charset="-122"/>
                <a:ea typeface="微软雅黑" pitchFamily="34" charset="-122"/>
              </a:rPr>
              <a:t>数据挖掘实验室</a:t>
            </a:r>
          </a:p>
        </p:txBody>
      </p:sp>
      <p:sp>
        <p:nvSpPr>
          <p:cNvPr id="29" name="矩形 28"/>
          <p:cNvSpPr/>
          <p:nvPr userDrawn="1"/>
        </p:nvSpPr>
        <p:spPr>
          <a:xfrm>
            <a:off x="0" y="6381328"/>
            <a:ext cx="9144000" cy="4766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27" name="内容占位符 26"/>
          <p:cNvSpPr>
            <a:spLocks noGrp="1"/>
          </p:cNvSpPr>
          <p:nvPr>
            <p:ph sz="quarter" idx="10"/>
          </p:nvPr>
        </p:nvSpPr>
        <p:spPr>
          <a:xfrm>
            <a:off x="179388" y="115890"/>
            <a:ext cx="4248150" cy="649287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5" name="内容占位符 26"/>
          <p:cNvSpPr>
            <a:spLocks noGrp="1"/>
          </p:cNvSpPr>
          <p:nvPr>
            <p:ph sz="quarter" idx="11"/>
          </p:nvPr>
        </p:nvSpPr>
        <p:spPr>
          <a:xfrm>
            <a:off x="139381" y="1168623"/>
            <a:ext cx="7394255" cy="3410717"/>
          </a:xfrm>
          <a:prstGeom prst="rect">
            <a:avLst/>
          </a:prstGeom>
        </p:spPr>
        <p:txBody>
          <a:bodyPr/>
          <a:lstStyle>
            <a:lvl1pPr>
              <a:buNone/>
              <a:defRPr sz="1800" baseline="0">
                <a:latin typeface="Times New Roman" panose="02020603050405020304" pitchFamily="18" charset="0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112238614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直接连接符 27"/>
          <p:cNvCxnSpPr/>
          <p:nvPr userDrawn="1"/>
        </p:nvCxnSpPr>
        <p:spPr>
          <a:xfrm flipV="1">
            <a:off x="0" y="836712"/>
            <a:ext cx="9144000" cy="7414"/>
          </a:xfrm>
          <a:prstGeom prst="line">
            <a:avLst/>
          </a:prstGeom>
          <a:ln w="28575">
            <a:gradFill flip="none" rotWithShape="1">
              <a:gsLst>
                <a:gs pos="0">
                  <a:schemeClr val="accent1">
                    <a:lumMod val="60000"/>
                    <a:lumOff val="40000"/>
                  </a:schemeClr>
                </a:gs>
                <a:gs pos="17000">
                  <a:schemeClr val="accent1">
                    <a:lumMod val="95000"/>
                    <a:lumOff val="5000"/>
                  </a:schemeClr>
                </a:gs>
                <a:gs pos="100000">
                  <a:schemeClr val="accent1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6" name="组合 15"/>
          <p:cNvGrpSpPr/>
          <p:nvPr userDrawn="1"/>
        </p:nvGrpSpPr>
        <p:grpSpPr>
          <a:xfrm>
            <a:off x="6634110" y="5497"/>
            <a:ext cx="1178250" cy="1072320"/>
            <a:chOff x="4929190" y="1428736"/>
            <a:chExt cx="3296794" cy="3000396"/>
          </a:xfrm>
        </p:grpSpPr>
        <p:sp>
          <p:nvSpPr>
            <p:cNvPr id="17" name="椭圆 16"/>
            <p:cNvSpPr/>
            <p:nvPr/>
          </p:nvSpPr>
          <p:spPr>
            <a:xfrm>
              <a:off x="4929190" y="1428736"/>
              <a:ext cx="3000396" cy="3000396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793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>
              <a:off x="5347990" y="1841598"/>
              <a:ext cx="2158906" cy="2158906"/>
            </a:xfrm>
            <a:prstGeom prst="ellipse">
              <a:avLst/>
            </a:prstGeom>
            <a:noFill/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399998" y="2000239"/>
              <a:ext cx="2825986" cy="12917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prstClr val="white"/>
                  </a:solidFill>
                  <a:latin typeface="Aparajita" pitchFamily="34" charset="0"/>
                  <a:ea typeface="MS UI Gothic" pitchFamily="34" charset="-128"/>
                  <a:cs typeface="Aparajita" pitchFamily="34" charset="0"/>
                </a:rPr>
                <a:t>DM</a:t>
              </a:r>
              <a:endParaRPr lang="zh-CN" altLang="en-US" sz="2400" b="1" dirty="0">
                <a:solidFill>
                  <a:prstClr val="white"/>
                </a:solidFill>
                <a:latin typeface="Aparajita" pitchFamily="34" charset="0"/>
                <a:ea typeface="MS UI Gothic" pitchFamily="34" charset="-128"/>
                <a:cs typeface="Aparajita" pitchFamily="34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419827" y="3010813"/>
              <a:ext cx="2586372" cy="4844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525" b="1" dirty="0">
                  <a:solidFill>
                    <a:prstClr val="white"/>
                  </a:solidFill>
                </a:rPr>
                <a:t>LESS IS MORE</a:t>
              </a:r>
              <a:endParaRPr lang="zh-CN" altLang="en-US" sz="525" b="1" dirty="0">
                <a:solidFill>
                  <a:prstClr val="white"/>
                </a:solidFill>
              </a:endParaRPr>
            </a:p>
          </p:txBody>
        </p:sp>
        <p:cxnSp>
          <p:nvCxnSpPr>
            <p:cNvPr id="21" name="直接连接符 20"/>
            <p:cNvCxnSpPr>
              <a:stCxn id="18" idx="6"/>
              <a:endCxn id="17" idx="6"/>
            </p:cNvCxnSpPr>
            <p:nvPr/>
          </p:nvCxnSpPr>
          <p:spPr>
            <a:xfrm>
              <a:off x="7506896" y="2921051"/>
              <a:ext cx="422690" cy="7883"/>
            </a:xfrm>
            <a:prstGeom prst="line">
              <a:avLst/>
            </a:prstGeom>
            <a:ln w="603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 rot="5400000" flipH="1" flipV="1">
              <a:off x="6295367" y="1634194"/>
              <a:ext cx="412862" cy="1945"/>
            </a:xfrm>
            <a:prstGeom prst="line">
              <a:avLst/>
            </a:prstGeom>
            <a:ln w="444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>
              <a:stCxn id="17" idx="2"/>
              <a:endCxn id="18" idx="2"/>
            </p:cNvCxnSpPr>
            <p:nvPr/>
          </p:nvCxnSpPr>
          <p:spPr>
            <a:xfrm rot="10800000" flipH="1">
              <a:off x="4929190" y="2921052"/>
              <a:ext cx="418800" cy="7883"/>
            </a:xfrm>
            <a:prstGeom prst="line">
              <a:avLst/>
            </a:prstGeom>
            <a:ln w="603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/>
          <p:cNvSpPr txBox="1"/>
          <p:nvPr userDrawn="1"/>
        </p:nvSpPr>
        <p:spPr>
          <a:xfrm>
            <a:off x="7668345" y="476673"/>
            <a:ext cx="188519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b="1" dirty="0">
                <a:solidFill>
                  <a:srgbClr val="305480"/>
                </a:solidFill>
                <a:latin typeface="Times New Roman" pitchFamily="18" charset="0"/>
                <a:cs typeface="Times New Roman" pitchFamily="18" charset="0"/>
              </a:rPr>
              <a:t>Data Mining Lab</a:t>
            </a:r>
            <a:endParaRPr lang="zh-CN" altLang="en-US" sz="1050" b="1" dirty="0">
              <a:solidFill>
                <a:srgbClr val="30548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5" name="TextBox 24"/>
          <p:cNvSpPr txBox="1"/>
          <p:nvPr userDrawn="1"/>
        </p:nvSpPr>
        <p:spPr>
          <a:xfrm>
            <a:off x="7668345" y="240904"/>
            <a:ext cx="163778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 b="1" dirty="0">
                <a:solidFill>
                  <a:srgbClr val="305480"/>
                </a:solidFill>
                <a:latin typeface="微软雅黑" pitchFamily="34" charset="-122"/>
                <a:ea typeface="微软雅黑" pitchFamily="34" charset="-122"/>
              </a:rPr>
              <a:t>数据挖掘实验室</a:t>
            </a:r>
          </a:p>
        </p:txBody>
      </p:sp>
      <p:sp>
        <p:nvSpPr>
          <p:cNvPr id="29" name="矩形 28"/>
          <p:cNvSpPr/>
          <p:nvPr userDrawn="1"/>
        </p:nvSpPr>
        <p:spPr>
          <a:xfrm>
            <a:off x="0" y="6381328"/>
            <a:ext cx="9144000" cy="4766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27" name="内容占位符 26"/>
          <p:cNvSpPr>
            <a:spLocks noGrp="1"/>
          </p:cNvSpPr>
          <p:nvPr>
            <p:ph sz="quarter" idx="10"/>
          </p:nvPr>
        </p:nvSpPr>
        <p:spPr>
          <a:xfrm>
            <a:off x="179388" y="115890"/>
            <a:ext cx="4248150" cy="649287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5" name="内容占位符 26"/>
          <p:cNvSpPr>
            <a:spLocks noGrp="1"/>
          </p:cNvSpPr>
          <p:nvPr>
            <p:ph sz="quarter" idx="11"/>
          </p:nvPr>
        </p:nvSpPr>
        <p:spPr>
          <a:xfrm>
            <a:off x="139381" y="1168623"/>
            <a:ext cx="7394255" cy="3410717"/>
          </a:xfrm>
          <a:prstGeom prst="rect">
            <a:avLst/>
          </a:prstGeom>
        </p:spPr>
        <p:txBody>
          <a:bodyPr/>
          <a:lstStyle>
            <a:lvl1pPr>
              <a:buNone/>
              <a:defRPr sz="1800" baseline="0">
                <a:latin typeface="Times New Roman" panose="02020603050405020304" pitchFamily="18" charset="0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1580277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7815A-162B-4AE0-A79F-FEF9A245BB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2021/4/12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69107-FF35-42A6-8630-C988F7FE1BF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6916868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直接连接符 27"/>
          <p:cNvCxnSpPr/>
          <p:nvPr userDrawn="1"/>
        </p:nvCxnSpPr>
        <p:spPr>
          <a:xfrm flipV="1">
            <a:off x="0" y="836712"/>
            <a:ext cx="9144000" cy="7414"/>
          </a:xfrm>
          <a:prstGeom prst="line">
            <a:avLst/>
          </a:prstGeom>
          <a:ln w="28575">
            <a:gradFill flip="none" rotWithShape="1">
              <a:gsLst>
                <a:gs pos="0">
                  <a:schemeClr val="accent1">
                    <a:lumMod val="60000"/>
                    <a:lumOff val="40000"/>
                  </a:schemeClr>
                </a:gs>
                <a:gs pos="17000">
                  <a:schemeClr val="accent1">
                    <a:lumMod val="95000"/>
                    <a:lumOff val="5000"/>
                  </a:schemeClr>
                </a:gs>
                <a:gs pos="100000">
                  <a:schemeClr val="accent1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6" name="组合 15"/>
          <p:cNvGrpSpPr/>
          <p:nvPr userDrawn="1"/>
        </p:nvGrpSpPr>
        <p:grpSpPr>
          <a:xfrm>
            <a:off x="6634110" y="5497"/>
            <a:ext cx="1178250" cy="1072320"/>
            <a:chOff x="4929190" y="1428736"/>
            <a:chExt cx="3296794" cy="3000396"/>
          </a:xfrm>
        </p:grpSpPr>
        <p:sp>
          <p:nvSpPr>
            <p:cNvPr id="17" name="椭圆 16"/>
            <p:cNvSpPr/>
            <p:nvPr/>
          </p:nvSpPr>
          <p:spPr>
            <a:xfrm>
              <a:off x="4929190" y="1428736"/>
              <a:ext cx="3000396" cy="3000396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793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>
              <a:off x="5347990" y="1841598"/>
              <a:ext cx="2158906" cy="2158906"/>
            </a:xfrm>
            <a:prstGeom prst="ellipse">
              <a:avLst/>
            </a:prstGeom>
            <a:noFill/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399998" y="2000239"/>
              <a:ext cx="2825986" cy="12917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prstClr val="white"/>
                  </a:solidFill>
                  <a:latin typeface="Aparajita" pitchFamily="34" charset="0"/>
                  <a:ea typeface="MS UI Gothic" pitchFamily="34" charset="-128"/>
                  <a:cs typeface="Aparajita" pitchFamily="34" charset="0"/>
                </a:rPr>
                <a:t>DM</a:t>
              </a:r>
              <a:endParaRPr lang="zh-CN" altLang="en-US" sz="2400" b="1" dirty="0">
                <a:solidFill>
                  <a:prstClr val="white"/>
                </a:solidFill>
                <a:latin typeface="Aparajita" pitchFamily="34" charset="0"/>
                <a:ea typeface="MS UI Gothic" pitchFamily="34" charset="-128"/>
                <a:cs typeface="Aparajita" pitchFamily="34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419827" y="3010813"/>
              <a:ext cx="2586372" cy="4844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525" b="1" dirty="0">
                  <a:solidFill>
                    <a:prstClr val="white"/>
                  </a:solidFill>
                </a:rPr>
                <a:t>LESS IS MORE</a:t>
              </a:r>
              <a:endParaRPr lang="zh-CN" altLang="en-US" sz="525" b="1" dirty="0">
                <a:solidFill>
                  <a:prstClr val="white"/>
                </a:solidFill>
              </a:endParaRPr>
            </a:p>
          </p:txBody>
        </p:sp>
        <p:cxnSp>
          <p:nvCxnSpPr>
            <p:cNvPr id="21" name="直接连接符 20"/>
            <p:cNvCxnSpPr>
              <a:stCxn id="18" idx="6"/>
              <a:endCxn id="17" idx="6"/>
            </p:cNvCxnSpPr>
            <p:nvPr/>
          </p:nvCxnSpPr>
          <p:spPr>
            <a:xfrm>
              <a:off x="7506896" y="2921051"/>
              <a:ext cx="422690" cy="7883"/>
            </a:xfrm>
            <a:prstGeom prst="line">
              <a:avLst/>
            </a:prstGeom>
            <a:ln w="603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 rot="5400000" flipH="1" flipV="1">
              <a:off x="6295367" y="1634194"/>
              <a:ext cx="412862" cy="1945"/>
            </a:xfrm>
            <a:prstGeom prst="line">
              <a:avLst/>
            </a:prstGeom>
            <a:ln w="444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>
              <a:stCxn id="17" idx="2"/>
              <a:endCxn id="18" idx="2"/>
            </p:cNvCxnSpPr>
            <p:nvPr/>
          </p:nvCxnSpPr>
          <p:spPr>
            <a:xfrm rot="10800000" flipH="1">
              <a:off x="4929190" y="2921052"/>
              <a:ext cx="418800" cy="7883"/>
            </a:xfrm>
            <a:prstGeom prst="line">
              <a:avLst/>
            </a:prstGeom>
            <a:ln w="603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/>
          <p:cNvSpPr txBox="1"/>
          <p:nvPr userDrawn="1"/>
        </p:nvSpPr>
        <p:spPr>
          <a:xfrm>
            <a:off x="7668345" y="476673"/>
            <a:ext cx="188519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b="1" dirty="0">
                <a:solidFill>
                  <a:srgbClr val="305480"/>
                </a:solidFill>
                <a:latin typeface="Times New Roman" pitchFamily="18" charset="0"/>
                <a:cs typeface="Times New Roman" pitchFamily="18" charset="0"/>
              </a:rPr>
              <a:t>Data Mining Lab</a:t>
            </a:r>
            <a:endParaRPr lang="zh-CN" altLang="en-US" sz="1050" b="1" dirty="0">
              <a:solidFill>
                <a:srgbClr val="30548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5" name="TextBox 24"/>
          <p:cNvSpPr txBox="1"/>
          <p:nvPr userDrawn="1"/>
        </p:nvSpPr>
        <p:spPr>
          <a:xfrm>
            <a:off x="7668345" y="240904"/>
            <a:ext cx="163778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 b="1" dirty="0">
                <a:solidFill>
                  <a:srgbClr val="305480"/>
                </a:solidFill>
                <a:latin typeface="微软雅黑" pitchFamily="34" charset="-122"/>
                <a:ea typeface="微软雅黑" pitchFamily="34" charset="-122"/>
              </a:rPr>
              <a:t>数据挖掘实验室</a:t>
            </a:r>
          </a:p>
        </p:txBody>
      </p:sp>
      <p:sp>
        <p:nvSpPr>
          <p:cNvPr id="29" name="矩形 28"/>
          <p:cNvSpPr/>
          <p:nvPr userDrawn="1"/>
        </p:nvSpPr>
        <p:spPr>
          <a:xfrm>
            <a:off x="0" y="6381328"/>
            <a:ext cx="9144000" cy="4766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27" name="内容占位符 26"/>
          <p:cNvSpPr>
            <a:spLocks noGrp="1"/>
          </p:cNvSpPr>
          <p:nvPr>
            <p:ph sz="quarter" idx="10"/>
          </p:nvPr>
        </p:nvSpPr>
        <p:spPr>
          <a:xfrm>
            <a:off x="179388" y="115890"/>
            <a:ext cx="4248150" cy="649287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5" name="内容占位符 26"/>
          <p:cNvSpPr>
            <a:spLocks noGrp="1"/>
          </p:cNvSpPr>
          <p:nvPr>
            <p:ph sz="quarter" idx="11"/>
          </p:nvPr>
        </p:nvSpPr>
        <p:spPr>
          <a:xfrm>
            <a:off x="139381" y="1168623"/>
            <a:ext cx="7394255" cy="3410717"/>
          </a:xfrm>
          <a:prstGeom prst="rect">
            <a:avLst/>
          </a:prstGeom>
        </p:spPr>
        <p:txBody>
          <a:bodyPr/>
          <a:lstStyle>
            <a:lvl1pPr>
              <a:buNone/>
              <a:defRPr sz="1800" baseline="0">
                <a:latin typeface="Times New Roman" panose="02020603050405020304" pitchFamily="18" charset="0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4285892660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直接连接符 27"/>
          <p:cNvCxnSpPr/>
          <p:nvPr userDrawn="1"/>
        </p:nvCxnSpPr>
        <p:spPr>
          <a:xfrm flipV="1">
            <a:off x="0" y="836712"/>
            <a:ext cx="9144000" cy="7414"/>
          </a:xfrm>
          <a:prstGeom prst="line">
            <a:avLst/>
          </a:prstGeom>
          <a:ln w="28575">
            <a:gradFill flip="none" rotWithShape="1">
              <a:gsLst>
                <a:gs pos="0">
                  <a:schemeClr val="accent1">
                    <a:lumMod val="60000"/>
                    <a:lumOff val="40000"/>
                  </a:schemeClr>
                </a:gs>
                <a:gs pos="17000">
                  <a:schemeClr val="accent1">
                    <a:lumMod val="95000"/>
                    <a:lumOff val="5000"/>
                  </a:schemeClr>
                </a:gs>
                <a:gs pos="100000">
                  <a:schemeClr val="accent1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6" name="组合 15"/>
          <p:cNvGrpSpPr/>
          <p:nvPr userDrawn="1"/>
        </p:nvGrpSpPr>
        <p:grpSpPr>
          <a:xfrm>
            <a:off x="6634110" y="5497"/>
            <a:ext cx="1178250" cy="1072320"/>
            <a:chOff x="4929190" y="1428736"/>
            <a:chExt cx="3296794" cy="3000396"/>
          </a:xfrm>
        </p:grpSpPr>
        <p:sp>
          <p:nvSpPr>
            <p:cNvPr id="17" name="椭圆 16"/>
            <p:cNvSpPr/>
            <p:nvPr/>
          </p:nvSpPr>
          <p:spPr>
            <a:xfrm>
              <a:off x="4929190" y="1428736"/>
              <a:ext cx="3000396" cy="3000396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793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>
              <a:off x="5347990" y="1841598"/>
              <a:ext cx="2158906" cy="2158906"/>
            </a:xfrm>
            <a:prstGeom prst="ellipse">
              <a:avLst/>
            </a:prstGeom>
            <a:noFill/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399998" y="2000239"/>
              <a:ext cx="2825986" cy="12917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prstClr val="white"/>
                  </a:solidFill>
                  <a:latin typeface="Aparajita" pitchFamily="34" charset="0"/>
                  <a:ea typeface="MS UI Gothic" pitchFamily="34" charset="-128"/>
                  <a:cs typeface="Aparajita" pitchFamily="34" charset="0"/>
                </a:rPr>
                <a:t>DM</a:t>
              </a:r>
              <a:endParaRPr lang="zh-CN" altLang="en-US" sz="2400" b="1" dirty="0">
                <a:solidFill>
                  <a:prstClr val="white"/>
                </a:solidFill>
                <a:latin typeface="Aparajita" pitchFamily="34" charset="0"/>
                <a:ea typeface="MS UI Gothic" pitchFamily="34" charset="-128"/>
                <a:cs typeface="Aparajita" pitchFamily="34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419827" y="3010813"/>
              <a:ext cx="2586372" cy="4844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525" b="1" dirty="0">
                  <a:solidFill>
                    <a:prstClr val="white"/>
                  </a:solidFill>
                </a:rPr>
                <a:t>LESS IS MORE</a:t>
              </a:r>
              <a:endParaRPr lang="zh-CN" altLang="en-US" sz="525" b="1" dirty="0">
                <a:solidFill>
                  <a:prstClr val="white"/>
                </a:solidFill>
              </a:endParaRPr>
            </a:p>
          </p:txBody>
        </p:sp>
        <p:cxnSp>
          <p:nvCxnSpPr>
            <p:cNvPr id="21" name="直接连接符 20"/>
            <p:cNvCxnSpPr>
              <a:stCxn id="18" idx="6"/>
              <a:endCxn id="17" idx="6"/>
            </p:cNvCxnSpPr>
            <p:nvPr/>
          </p:nvCxnSpPr>
          <p:spPr>
            <a:xfrm>
              <a:off x="7506896" y="2921051"/>
              <a:ext cx="422690" cy="7883"/>
            </a:xfrm>
            <a:prstGeom prst="line">
              <a:avLst/>
            </a:prstGeom>
            <a:ln w="603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 rot="5400000" flipH="1" flipV="1">
              <a:off x="6295367" y="1634194"/>
              <a:ext cx="412862" cy="1945"/>
            </a:xfrm>
            <a:prstGeom prst="line">
              <a:avLst/>
            </a:prstGeom>
            <a:ln w="444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>
              <a:stCxn id="17" idx="2"/>
              <a:endCxn id="18" idx="2"/>
            </p:cNvCxnSpPr>
            <p:nvPr/>
          </p:nvCxnSpPr>
          <p:spPr>
            <a:xfrm rot="10800000" flipH="1">
              <a:off x="4929190" y="2921052"/>
              <a:ext cx="418800" cy="7883"/>
            </a:xfrm>
            <a:prstGeom prst="line">
              <a:avLst/>
            </a:prstGeom>
            <a:ln w="603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/>
          <p:cNvSpPr txBox="1"/>
          <p:nvPr userDrawn="1"/>
        </p:nvSpPr>
        <p:spPr>
          <a:xfrm>
            <a:off x="7668345" y="476673"/>
            <a:ext cx="188519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b="1" dirty="0">
                <a:solidFill>
                  <a:srgbClr val="305480"/>
                </a:solidFill>
                <a:latin typeface="Times New Roman" pitchFamily="18" charset="0"/>
                <a:cs typeface="Times New Roman" pitchFamily="18" charset="0"/>
              </a:rPr>
              <a:t>Data Mining Lab</a:t>
            </a:r>
            <a:endParaRPr lang="zh-CN" altLang="en-US" sz="1050" b="1" dirty="0">
              <a:solidFill>
                <a:srgbClr val="30548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5" name="TextBox 24"/>
          <p:cNvSpPr txBox="1"/>
          <p:nvPr userDrawn="1"/>
        </p:nvSpPr>
        <p:spPr>
          <a:xfrm>
            <a:off x="7668345" y="240904"/>
            <a:ext cx="163778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 b="1" dirty="0">
                <a:solidFill>
                  <a:srgbClr val="305480"/>
                </a:solidFill>
                <a:latin typeface="微软雅黑" pitchFamily="34" charset="-122"/>
                <a:ea typeface="微软雅黑" pitchFamily="34" charset="-122"/>
              </a:rPr>
              <a:t>数据挖掘实验室</a:t>
            </a:r>
          </a:p>
        </p:txBody>
      </p:sp>
      <p:sp>
        <p:nvSpPr>
          <p:cNvPr id="29" name="矩形 28"/>
          <p:cNvSpPr/>
          <p:nvPr userDrawn="1"/>
        </p:nvSpPr>
        <p:spPr>
          <a:xfrm>
            <a:off x="0" y="6381328"/>
            <a:ext cx="9144000" cy="4766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27" name="内容占位符 26"/>
          <p:cNvSpPr>
            <a:spLocks noGrp="1"/>
          </p:cNvSpPr>
          <p:nvPr>
            <p:ph sz="quarter" idx="10"/>
          </p:nvPr>
        </p:nvSpPr>
        <p:spPr>
          <a:xfrm>
            <a:off x="179388" y="115890"/>
            <a:ext cx="4248150" cy="649287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5" name="内容占位符 26"/>
          <p:cNvSpPr>
            <a:spLocks noGrp="1"/>
          </p:cNvSpPr>
          <p:nvPr>
            <p:ph sz="quarter" idx="11"/>
          </p:nvPr>
        </p:nvSpPr>
        <p:spPr>
          <a:xfrm>
            <a:off x="139381" y="1168623"/>
            <a:ext cx="7394255" cy="3410717"/>
          </a:xfrm>
          <a:prstGeom prst="rect">
            <a:avLst/>
          </a:prstGeom>
        </p:spPr>
        <p:txBody>
          <a:bodyPr/>
          <a:lstStyle>
            <a:lvl1pPr>
              <a:buNone/>
              <a:defRPr sz="1800" baseline="0">
                <a:latin typeface="Times New Roman" panose="02020603050405020304" pitchFamily="18" charset="0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499128056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0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直接连接符 27"/>
          <p:cNvCxnSpPr/>
          <p:nvPr userDrawn="1"/>
        </p:nvCxnSpPr>
        <p:spPr>
          <a:xfrm flipV="1">
            <a:off x="0" y="836712"/>
            <a:ext cx="9144000" cy="7414"/>
          </a:xfrm>
          <a:prstGeom prst="line">
            <a:avLst/>
          </a:prstGeom>
          <a:ln w="28575">
            <a:gradFill flip="none" rotWithShape="1">
              <a:gsLst>
                <a:gs pos="0">
                  <a:schemeClr val="accent1">
                    <a:lumMod val="60000"/>
                    <a:lumOff val="40000"/>
                  </a:schemeClr>
                </a:gs>
                <a:gs pos="17000">
                  <a:schemeClr val="accent1">
                    <a:lumMod val="95000"/>
                    <a:lumOff val="5000"/>
                  </a:schemeClr>
                </a:gs>
                <a:gs pos="100000">
                  <a:schemeClr val="accent1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6" name="组合 15"/>
          <p:cNvGrpSpPr/>
          <p:nvPr userDrawn="1"/>
        </p:nvGrpSpPr>
        <p:grpSpPr>
          <a:xfrm>
            <a:off x="6634110" y="5497"/>
            <a:ext cx="1178250" cy="1072320"/>
            <a:chOff x="4929190" y="1428736"/>
            <a:chExt cx="3296794" cy="3000396"/>
          </a:xfrm>
        </p:grpSpPr>
        <p:sp>
          <p:nvSpPr>
            <p:cNvPr id="17" name="椭圆 16"/>
            <p:cNvSpPr/>
            <p:nvPr/>
          </p:nvSpPr>
          <p:spPr>
            <a:xfrm>
              <a:off x="4929190" y="1428736"/>
              <a:ext cx="3000396" cy="3000396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793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>
              <a:off x="5347990" y="1841598"/>
              <a:ext cx="2158906" cy="2158906"/>
            </a:xfrm>
            <a:prstGeom prst="ellipse">
              <a:avLst/>
            </a:prstGeom>
            <a:noFill/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399998" y="2000239"/>
              <a:ext cx="2825986" cy="12917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prstClr val="white"/>
                  </a:solidFill>
                  <a:latin typeface="Aparajita" pitchFamily="34" charset="0"/>
                  <a:ea typeface="MS UI Gothic" pitchFamily="34" charset="-128"/>
                  <a:cs typeface="Aparajita" pitchFamily="34" charset="0"/>
                </a:rPr>
                <a:t>DM</a:t>
              </a:r>
              <a:endParaRPr lang="zh-CN" altLang="en-US" sz="2400" b="1" dirty="0">
                <a:solidFill>
                  <a:prstClr val="white"/>
                </a:solidFill>
                <a:latin typeface="Aparajita" pitchFamily="34" charset="0"/>
                <a:ea typeface="MS UI Gothic" pitchFamily="34" charset="-128"/>
                <a:cs typeface="Aparajita" pitchFamily="34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419827" y="3010813"/>
              <a:ext cx="2586372" cy="4844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525" b="1" dirty="0">
                  <a:solidFill>
                    <a:prstClr val="white"/>
                  </a:solidFill>
                </a:rPr>
                <a:t>LESS IS MORE</a:t>
              </a:r>
              <a:endParaRPr lang="zh-CN" altLang="en-US" sz="525" b="1" dirty="0">
                <a:solidFill>
                  <a:prstClr val="white"/>
                </a:solidFill>
              </a:endParaRPr>
            </a:p>
          </p:txBody>
        </p:sp>
        <p:cxnSp>
          <p:nvCxnSpPr>
            <p:cNvPr id="21" name="直接连接符 20"/>
            <p:cNvCxnSpPr>
              <a:stCxn id="18" idx="6"/>
              <a:endCxn id="17" idx="6"/>
            </p:cNvCxnSpPr>
            <p:nvPr/>
          </p:nvCxnSpPr>
          <p:spPr>
            <a:xfrm>
              <a:off x="7506896" y="2921051"/>
              <a:ext cx="422690" cy="7883"/>
            </a:xfrm>
            <a:prstGeom prst="line">
              <a:avLst/>
            </a:prstGeom>
            <a:ln w="603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 rot="5400000" flipH="1" flipV="1">
              <a:off x="6295367" y="1634194"/>
              <a:ext cx="412862" cy="1945"/>
            </a:xfrm>
            <a:prstGeom prst="line">
              <a:avLst/>
            </a:prstGeom>
            <a:ln w="444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>
              <a:stCxn id="17" idx="2"/>
              <a:endCxn id="18" idx="2"/>
            </p:cNvCxnSpPr>
            <p:nvPr/>
          </p:nvCxnSpPr>
          <p:spPr>
            <a:xfrm rot="10800000" flipH="1">
              <a:off x="4929190" y="2921052"/>
              <a:ext cx="418800" cy="7883"/>
            </a:xfrm>
            <a:prstGeom prst="line">
              <a:avLst/>
            </a:prstGeom>
            <a:ln w="603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/>
          <p:cNvSpPr txBox="1"/>
          <p:nvPr userDrawn="1"/>
        </p:nvSpPr>
        <p:spPr>
          <a:xfrm>
            <a:off x="7668345" y="476673"/>
            <a:ext cx="188519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b="1" dirty="0">
                <a:solidFill>
                  <a:srgbClr val="305480"/>
                </a:solidFill>
                <a:latin typeface="Times New Roman" pitchFamily="18" charset="0"/>
                <a:cs typeface="Times New Roman" pitchFamily="18" charset="0"/>
              </a:rPr>
              <a:t>Data Mining Lab</a:t>
            </a:r>
            <a:endParaRPr lang="zh-CN" altLang="en-US" sz="1050" b="1" dirty="0">
              <a:solidFill>
                <a:srgbClr val="30548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5" name="TextBox 24"/>
          <p:cNvSpPr txBox="1"/>
          <p:nvPr userDrawn="1"/>
        </p:nvSpPr>
        <p:spPr>
          <a:xfrm>
            <a:off x="7668345" y="240904"/>
            <a:ext cx="163778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 b="1" dirty="0">
                <a:solidFill>
                  <a:srgbClr val="305480"/>
                </a:solidFill>
                <a:latin typeface="微软雅黑" pitchFamily="34" charset="-122"/>
                <a:ea typeface="微软雅黑" pitchFamily="34" charset="-122"/>
              </a:rPr>
              <a:t>数据挖掘实验室</a:t>
            </a:r>
          </a:p>
        </p:txBody>
      </p:sp>
      <p:sp>
        <p:nvSpPr>
          <p:cNvPr id="29" name="矩形 28"/>
          <p:cNvSpPr/>
          <p:nvPr userDrawn="1"/>
        </p:nvSpPr>
        <p:spPr>
          <a:xfrm>
            <a:off x="0" y="6381328"/>
            <a:ext cx="9144000" cy="4766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27" name="内容占位符 26"/>
          <p:cNvSpPr>
            <a:spLocks noGrp="1"/>
          </p:cNvSpPr>
          <p:nvPr>
            <p:ph sz="quarter" idx="10"/>
          </p:nvPr>
        </p:nvSpPr>
        <p:spPr>
          <a:xfrm>
            <a:off x="179388" y="115890"/>
            <a:ext cx="4248150" cy="649287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5" name="内容占位符 26"/>
          <p:cNvSpPr>
            <a:spLocks noGrp="1"/>
          </p:cNvSpPr>
          <p:nvPr>
            <p:ph sz="quarter" idx="11"/>
          </p:nvPr>
        </p:nvSpPr>
        <p:spPr>
          <a:xfrm>
            <a:off x="139381" y="1168623"/>
            <a:ext cx="7394255" cy="3410717"/>
          </a:xfrm>
          <a:prstGeom prst="rect">
            <a:avLst/>
          </a:prstGeom>
        </p:spPr>
        <p:txBody>
          <a:bodyPr/>
          <a:lstStyle>
            <a:lvl1pPr>
              <a:buNone/>
              <a:defRPr sz="1800" baseline="0">
                <a:latin typeface="Times New Roman" panose="02020603050405020304" pitchFamily="18" charset="0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823870436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直接连接符 27"/>
          <p:cNvCxnSpPr/>
          <p:nvPr userDrawn="1"/>
        </p:nvCxnSpPr>
        <p:spPr>
          <a:xfrm flipV="1">
            <a:off x="0" y="836712"/>
            <a:ext cx="9144000" cy="7414"/>
          </a:xfrm>
          <a:prstGeom prst="line">
            <a:avLst/>
          </a:prstGeom>
          <a:ln w="28575">
            <a:gradFill flip="none" rotWithShape="1">
              <a:gsLst>
                <a:gs pos="0">
                  <a:schemeClr val="accent1">
                    <a:lumMod val="60000"/>
                    <a:lumOff val="40000"/>
                  </a:schemeClr>
                </a:gs>
                <a:gs pos="17000">
                  <a:schemeClr val="accent1">
                    <a:lumMod val="95000"/>
                    <a:lumOff val="5000"/>
                  </a:schemeClr>
                </a:gs>
                <a:gs pos="100000">
                  <a:schemeClr val="accent1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6" name="组合 15"/>
          <p:cNvGrpSpPr/>
          <p:nvPr userDrawn="1"/>
        </p:nvGrpSpPr>
        <p:grpSpPr>
          <a:xfrm>
            <a:off x="6634110" y="5497"/>
            <a:ext cx="1178250" cy="1072320"/>
            <a:chOff x="4929190" y="1428736"/>
            <a:chExt cx="3296794" cy="3000396"/>
          </a:xfrm>
        </p:grpSpPr>
        <p:sp>
          <p:nvSpPr>
            <p:cNvPr id="17" name="椭圆 16"/>
            <p:cNvSpPr/>
            <p:nvPr/>
          </p:nvSpPr>
          <p:spPr>
            <a:xfrm>
              <a:off x="4929190" y="1428736"/>
              <a:ext cx="3000396" cy="3000396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793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>
              <a:off x="5347990" y="1841598"/>
              <a:ext cx="2158906" cy="2158906"/>
            </a:xfrm>
            <a:prstGeom prst="ellipse">
              <a:avLst/>
            </a:prstGeom>
            <a:noFill/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399998" y="2000239"/>
              <a:ext cx="2825986" cy="12917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prstClr val="white"/>
                  </a:solidFill>
                  <a:latin typeface="Aparajita" pitchFamily="34" charset="0"/>
                  <a:ea typeface="MS UI Gothic" pitchFamily="34" charset="-128"/>
                  <a:cs typeface="Aparajita" pitchFamily="34" charset="0"/>
                </a:rPr>
                <a:t>DM</a:t>
              </a:r>
              <a:endParaRPr lang="zh-CN" altLang="en-US" sz="2400" b="1" dirty="0">
                <a:solidFill>
                  <a:prstClr val="white"/>
                </a:solidFill>
                <a:latin typeface="Aparajita" pitchFamily="34" charset="0"/>
                <a:ea typeface="MS UI Gothic" pitchFamily="34" charset="-128"/>
                <a:cs typeface="Aparajita" pitchFamily="34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419827" y="3010813"/>
              <a:ext cx="2586372" cy="4844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525" b="1" dirty="0">
                  <a:solidFill>
                    <a:prstClr val="white"/>
                  </a:solidFill>
                </a:rPr>
                <a:t>LESS IS MORE</a:t>
              </a:r>
              <a:endParaRPr lang="zh-CN" altLang="en-US" sz="525" b="1" dirty="0">
                <a:solidFill>
                  <a:prstClr val="white"/>
                </a:solidFill>
              </a:endParaRPr>
            </a:p>
          </p:txBody>
        </p:sp>
        <p:cxnSp>
          <p:nvCxnSpPr>
            <p:cNvPr id="21" name="直接连接符 20"/>
            <p:cNvCxnSpPr>
              <a:stCxn id="18" idx="6"/>
              <a:endCxn id="17" idx="6"/>
            </p:cNvCxnSpPr>
            <p:nvPr/>
          </p:nvCxnSpPr>
          <p:spPr>
            <a:xfrm>
              <a:off x="7506896" y="2921051"/>
              <a:ext cx="422690" cy="7883"/>
            </a:xfrm>
            <a:prstGeom prst="line">
              <a:avLst/>
            </a:prstGeom>
            <a:ln w="603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 rot="5400000" flipH="1" flipV="1">
              <a:off x="6295367" y="1634194"/>
              <a:ext cx="412862" cy="1945"/>
            </a:xfrm>
            <a:prstGeom prst="line">
              <a:avLst/>
            </a:prstGeom>
            <a:ln w="444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>
              <a:stCxn id="17" idx="2"/>
              <a:endCxn id="18" idx="2"/>
            </p:cNvCxnSpPr>
            <p:nvPr/>
          </p:nvCxnSpPr>
          <p:spPr>
            <a:xfrm rot="10800000" flipH="1">
              <a:off x="4929190" y="2921052"/>
              <a:ext cx="418800" cy="7883"/>
            </a:xfrm>
            <a:prstGeom prst="line">
              <a:avLst/>
            </a:prstGeom>
            <a:ln w="603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/>
          <p:cNvSpPr txBox="1"/>
          <p:nvPr userDrawn="1"/>
        </p:nvSpPr>
        <p:spPr>
          <a:xfrm>
            <a:off x="7668345" y="476673"/>
            <a:ext cx="188519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b="1" dirty="0">
                <a:solidFill>
                  <a:srgbClr val="305480"/>
                </a:solidFill>
                <a:latin typeface="Times New Roman" pitchFamily="18" charset="0"/>
                <a:cs typeface="Times New Roman" pitchFamily="18" charset="0"/>
              </a:rPr>
              <a:t>Data Mining Lab</a:t>
            </a:r>
            <a:endParaRPr lang="zh-CN" altLang="en-US" sz="1050" b="1" dirty="0">
              <a:solidFill>
                <a:srgbClr val="30548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5" name="TextBox 24"/>
          <p:cNvSpPr txBox="1"/>
          <p:nvPr userDrawn="1"/>
        </p:nvSpPr>
        <p:spPr>
          <a:xfrm>
            <a:off x="7668345" y="240904"/>
            <a:ext cx="163778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 b="1" dirty="0">
                <a:solidFill>
                  <a:srgbClr val="305480"/>
                </a:solidFill>
                <a:latin typeface="微软雅黑" pitchFamily="34" charset="-122"/>
                <a:ea typeface="微软雅黑" pitchFamily="34" charset="-122"/>
              </a:rPr>
              <a:t>数据挖掘实验室</a:t>
            </a:r>
          </a:p>
        </p:txBody>
      </p:sp>
      <p:sp>
        <p:nvSpPr>
          <p:cNvPr id="29" name="矩形 28"/>
          <p:cNvSpPr/>
          <p:nvPr userDrawn="1"/>
        </p:nvSpPr>
        <p:spPr>
          <a:xfrm>
            <a:off x="0" y="6381328"/>
            <a:ext cx="9144000" cy="4766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27" name="内容占位符 26"/>
          <p:cNvSpPr>
            <a:spLocks noGrp="1"/>
          </p:cNvSpPr>
          <p:nvPr>
            <p:ph sz="quarter" idx="10"/>
          </p:nvPr>
        </p:nvSpPr>
        <p:spPr>
          <a:xfrm>
            <a:off x="179388" y="115890"/>
            <a:ext cx="4248150" cy="649287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5" name="内容占位符 26"/>
          <p:cNvSpPr>
            <a:spLocks noGrp="1"/>
          </p:cNvSpPr>
          <p:nvPr>
            <p:ph sz="quarter" idx="11"/>
          </p:nvPr>
        </p:nvSpPr>
        <p:spPr>
          <a:xfrm>
            <a:off x="139381" y="1168623"/>
            <a:ext cx="7394255" cy="3410717"/>
          </a:xfrm>
          <a:prstGeom prst="rect">
            <a:avLst/>
          </a:prstGeom>
        </p:spPr>
        <p:txBody>
          <a:bodyPr/>
          <a:lstStyle>
            <a:lvl1pPr>
              <a:buNone/>
              <a:defRPr sz="1800" baseline="0">
                <a:latin typeface="Times New Roman" panose="02020603050405020304" pitchFamily="18" charset="0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803698643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直接连接符 27"/>
          <p:cNvCxnSpPr/>
          <p:nvPr userDrawn="1"/>
        </p:nvCxnSpPr>
        <p:spPr>
          <a:xfrm flipV="1">
            <a:off x="0" y="836712"/>
            <a:ext cx="9144000" cy="7414"/>
          </a:xfrm>
          <a:prstGeom prst="line">
            <a:avLst/>
          </a:prstGeom>
          <a:ln w="28575">
            <a:gradFill flip="none" rotWithShape="1">
              <a:gsLst>
                <a:gs pos="0">
                  <a:schemeClr val="accent1">
                    <a:lumMod val="60000"/>
                    <a:lumOff val="40000"/>
                  </a:schemeClr>
                </a:gs>
                <a:gs pos="17000">
                  <a:schemeClr val="accent1">
                    <a:lumMod val="95000"/>
                    <a:lumOff val="5000"/>
                  </a:schemeClr>
                </a:gs>
                <a:gs pos="100000">
                  <a:schemeClr val="accent1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6" name="组合 15"/>
          <p:cNvGrpSpPr/>
          <p:nvPr userDrawn="1"/>
        </p:nvGrpSpPr>
        <p:grpSpPr>
          <a:xfrm>
            <a:off x="6634110" y="5497"/>
            <a:ext cx="1178250" cy="1072320"/>
            <a:chOff x="4929190" y="1428736"/>
            <a:chExt cx="3296794" cy="3000396"/>
          </a:xfrm>
        </p:grpSpPr>
        <p:sp>
          <p:nvSpPr>
            <p:cNvPr id="17" name="椭圆 16"/>
            <p:cNvSpPr/>
            <p:nvPr/>
          </p:nvSpPr>
          <p:spPr>
            <a:xfrm>
              <a:off x="4929190" y="1428736"/>
              <a:ext cx="3000396" cy="3000396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793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>
              <a:off x="5347990" y="1841598"/>
              <a:ext cx="2158906" cy="2158906"/>
            </a:xfrm>
            <a:prstGeom prst="ellipse">
              <a:avLst/>
            </a:prstGeom>
            <a:noFill/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399998" y="2000239"/>
              <a:ext cx="2825986" cy="12917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prstClr val="white"/>
                  </a:solidFill>
                  <a:latin typeface="Aparajita" pitchFamily="34" charset="0"/>
                  <a:ea typeface="MS UI Gothic" pitchFamily="34" charset="-128"/>
                  <a:cs typeface="Aparajita" pitchFamily="34" charset="0"/>
                </a:rPr>
                <a:t>DM</a:t>
              </a:r>
              <a:endParaRPr lang="zh-CN" altLang="en-US" sz="2400" b="1" dirty="0">
                <a:solidFill>
                  <a:prstClr val="white"/>
                </a:solidFill>
                <a:latin typeface="Aparajita" pitchFamily="34" charset="0"/>
                <a:ea typeface="MS UI Gothic" pitchFamily="34" charset="-128"/>
                <a:cs typeface="Aparajita" pitchFamily="34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419827" y="3010813"/>
              <a:ext cx="2586372" cy="4844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525" b="1" dirty="0">
                  <a:solidFill>
                    <a:prstClr val="white"/>
                  </a:solidFill>
                </a:rPr>
                <a:t>LESS IS MORE</a:t>
              </a:r>
              <a:endParaRPr lang="zh-CN" altLang="en-US" sz="525" b="1" dirty="0">
                <a:solidFill>
                  <a:prstClr val="white"/>
                </a:solidFill>
              </a:endParaRPr>
            </a:p>
          </p:txBody>
        </p:sp>
        <p:cxnSp>
          <p:nvCxnSpPr>
            <p:cNvPr id="21" name="直接连接符 20"/>
            <p:cNvCxnSpPr>
              <a:stCxn id="18" idx="6"/>
              <a:endCxn id="17" idx="6"/>
            </p:cNvCxnSpPr>
            <p:nvPr/>
          </p:nvCxnSpPr>
          <p:spPr>
            <a:xfrm>
              <a:off x="7506896" y="2921051"/>
              <a:ext cx="422690" cy="7883"/>
            </a:xfrm>
            <a:prstGeom prst="line">
              <a:avLst/>
            </a:prstGeom>
            <a:ln w="603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 rot="5400000" flipH="1" flipV="1">
              <a:off x="6295367" y="1634194"/>
              <a:ext cx="412862" cy="1945"/>
            </a:xfrm>
            <a:prstGeom prst="line">
              <a:avLst/>
            </a:prstGeom>
            <a:ln w="444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>
              <a:stCxn id="17" idx="2"/>
              <a:endCxn id="18" idx="2"/>
            </p:cNvCxnSpPr>
            <p:nvPr/>
          </p:nvCxnSpPr>
          <p:spPr>
            <a:xfrm rot="10800000" flipH="1">
              <a:off x="4929190" y="2921052"/>
              <a:ext cx="418800" cy="7883"/>
            </a:xfrm>
            <a:prstGeom prst="line">
              <a:avLst/>
            </a:prstGeom>
            <a:ln w="603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/>
          <p:cNvSpPr txBox="1"/>
          <p:nvPr userDrawn="1"/>
        </p:nvSpPr>
        <p:spPr>
          <a:xfrm>
            <a:off x="7668345" y="476673"/>
            <a:ext cx="188519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b="1" dirty="0">
                <a:solidFill>
                  <a:srgbClr val="305480"/>
                </a:solidFill>
                <a:latin typeface="Times New Roman" pitchFamily="18" charset="0"/>
                <a:cs typeface="Times New Roman" pitchFamily="18" charset="0"/>
              </a:rPr>
              <a:t>Data Mining Lab</a:t>
            </a:r>
            <a:endParaRPr lang="zh-CN" altLang="en-US" sz="1050" b="1" dirty="0">
              <a:solidFill>
                <a:srgbClr val="30548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5" name="TextBox 24"/>
          <p:cNvSpPr txBox="1"/>
          <p:nvPr userDrawn="1"/>
        </p:nvSpPr>
        <p:spPr>
          <a:xfrm>
            <a:off x="7668345" y="240904"/>
            <a:ext cx="163778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 b="1" dirty="0">
                <a:solidFill>
                  <a:srgbClr val="305480"/>
                </a:solidFill>
                <a:latin typeface="微软雅黑" pitchFamily="34" charset="-122"/>
                <a:ea typeface="微软雅黑" pitchFamily="34" charset="-122"/>
              </a:rPr>
              <a:t>数据挖掘实验室</a:t>
            </a:r>
          </a:p>
        </p:txBody>
      </p:sp>
      <p:sp>
        <p:nvSpPr>
          <p:cNvPr id="29" name="矩形 28"/>
          <p:cNvSpPr/>
          <p:nvPr userDrawn="1"/>
        </p:nvSpPr>
        <p:spPr>
          <a:xfrm>
            <a:off x="0" y="6381328"/>
            <a:ext cx="9144000" cy="4766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27" name="内容占位符 26"/>
          <p:cNvSpPr>
            <a:spLocks noGrp="1"/>
          </p:cNvSpPr>
          <p:nvPr>
            <p:ph sz="quarter" idx="10"/>
          </p:nvPr>
        </p:nvSpPr>
        <p:spPr>
          <a:xfrm>
            <a:off x="179388" y="115890"/>
            <a:ext cx="4248150" cy="649287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5" name="内容占位符 26"/>
          <p:cNvSpPr>
            <a:spLocks noGrp="1"/>
          </p:cNvSpPr>
          <p:nvPr>
            <p:ph sz="quarter" idx="11"/>
          </p:nvPr>
        </p:nvSpPr>
        <p:spPr>
          <a:xfrm>
            <a:off x="139381" y="1168623"/>
            <a:ext cx="7394255" cy="3410717"/>
          </a:xfrm>
          <a:prstGeom prst="rect">
            <a:avLst/>
          </a:prstGeom>
        </p:spPr>
        <p:txBody>
          <a:bodyPr/>
          <a:lstStyle>
            <a:lvl1pPr>
              <a:buNone/>
              <a:defRPr sz="1800" baseline="0">
                <a:latin typeface="Times New Roman" panose="02020603050405020304" pitchFamily="18" charset="0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788682138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直接连接符 27"/>
          <p:cNvCxnSpPr/>
          <p:nvPr userDrawn="1"/>
        </p:nvCxnSpPr>
        <p:spPr>
          <a:xfrm flipV="1">
            <a:off x="0" y="836712"/>
            <a:ext cx="9144000" cy="7414"/>
          </a:xfrm>
          <a:prstGeom prst="line">
            <a:avLst/>
          </a:prstGeom>
          <a:ln w="28575">
            <a:gradFill flip="none" rotWithShape="1">
              <a:gsLst>
                <a:gs pos="0">
                  <a:schemeClr val="accent1">
                    <a:lumMod val="60000"/>
                    <a:lumOff val="40000"/>
                  </a:schemeClr>
                </a:gs>
                <a:gs pos="17000">
                  <a:schemeClr val="accent1">
                    <a:lumMod val="95000"/>
                    <a:lumOff val="5000"/>
                  </a:schemeClr>
                </a:gs>
                <a:gs pos="100000">
                  <a:schemeClr val="accent1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6" name="组合 15"/>
          <p:cNvGrpSpPr/>
          <p:nvPr userDrawn="1"/>
        </p:nvGrpSpPr>
        <p:grpSpPr>
          <a:xfrm>
            <a:off x="6634110" y="5497"/>
            <a:ext cx="1178250" cy="1072320"/>
            <a:chOff x="4929190" y="1428736"/>
            <a:chExt cx="3296794" cy="3000396"/>
          </a:xfrm>
        </p:grpSpPr>
        <p:sp>
          <p:nvSpPr>
            <p:cNvPr id="17" name="椭圆 16"/>
            <p:cNvSpPr/>
            <p:nvPr/>
          </p:nvSpPr>
          <p:spPr>
            <a:xfrm>
              <a:off x="4929190" y="1428736"/>
              <a:ext cx="3000396" cy="3000396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793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>
              <a:off x="5347990" y="1841598"/>
              <a:ext cx="2158906" cy="2158906"/>
            </a:xfrm>
            <a:prstGeom prst="ellipse">
              <a:avLst/>
            </a:prstGeom>
            <a:noFill/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399998" y="2000239"/>
              <a:ext cx="2825986" cy="12917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prstClr val="white"/>
                  </a:solidFill>
                  <a:latin typeface="Aparajita" pitchFamily="34" charset="0"/>
                  <a:ea typeface="MS UI Gothic" pitchFamily="34" charset="-128"/>
                  <a:cs typeface="Aparajita" pitchFamily="34" charset="0"/>
                </a:rPr>
                <a:t>DM</a:t>
              </a:r>
              <a:endParaRPr lang="zh-CN" altLang="en-US" sz="2400" b="1" dirty="0">
                <a:solidFill>
                  <a:prstClr val="white"/>
                </a:solidFill>
                <a:latin typeface="Aparajita" pitchFamily="34" charset="0"/>
                <a:ea typeface="MS UI Gothic" pitchFamily="34" charset="-128"/>
                <a:cs typeface="Aparajita" pitchFamily="34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419827" y="3010813"/>
              <a:ext cx="2586372" cy="4844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525" b="1" dirty="0">
                  <a:solidFill>
                    <a:prstClr val="white"/>
                  </a:solidFill>
                </a:rPr>
                <a:t>LESS IS MORE</a:t>
              </a:r>
              <a:endParaRPr lang="zh-CN" altLang="en-US" sz="525" b="1" dirty="0">
                <a:solidFill>
                  <a:prstClr val="white"/>
                </a:solidFill>
              </a:endParaRPr>
            </a:p>
          </p:txBody>
        </p:sp>
        <p:cxnSp>
          <p:nvCxnSpPr>
            <p:cNvPr id="21" name="直接连接符 20"/>
            <p:cNvCxnSpPr>
              <a:stCxn id="18" idx="6"/>
              <a:endCxn id="17" idx="6"/>
            </p:cNvCxnSpPr>
            <p:nvPr/>
          </p:nvCxnSpPr>
          <p:spPr>
            <a:xfrm>
              <a:off x="7506896" y="2921051"/>
              <a:ext cx="422690" cy="7883"/>
            </a:xfrm>
            <a:prstGeom prst="line">
              <a:avLst/>
            </a:prstGeom>
            <a:ln w="603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 rot="5400000" flipH="1" flipV="1">
              <a:off x="6295367" y="1634194"/>
              <a:ext cx="412862" cy="1945"/>
            </a:xfrm>
            <a:prstGeom prst="line">
              <a:avLst/>
            </a:prstGeom>
            <a:ln w="444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>
              <a:stCxn id="17" idx="2"/>
              <a:endCxn id="18" idx="2"/>
            </p:cNvCxnSpPr>
            <p:nvPr/>
          </p:nvCxnSpPr>
          <p:spPr>
            <a:xfrm rot="10800000" flipH="1">
              <a:off x="4929190" y="2921052"/>
              <a:ext cx="418800" cy="7883"/>
            </a:xfrm>
            <a:prstGeom prst="line">
              <a:avLst/>
            </a:prstGeom>
            <a:ln w="603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/>
          <p:cNvSpPr txBox="1"/>
          <p:nvPr userDrawn="1"/>
        </p:nvSpPr>
        <p:spPr>
          <a:xfrm>
            <a:off x="7668345" y="476673"/>
            <a:ext cx="188519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b="1" dirty="0">
                <a:solidFill>
                  <a:srgbClr val="305480"/>
                </a:solidFill>
                <a:latin typeface="Times New Roman" pitchFamily="18" charset="0"/>
                <a:cs typeface="Times New Roman" pitchFamily="18" charset="0"/>
              </a:rPr>
              <a:t>Data Mining Lab</a:t>
            </a:r>
            <a:endParaRPr lang="zh-CN" altLang="en-US" sz="1050" b="1" dirty="0">
              <a:solidFill>
                <a:srgbClr val="30548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5" name="TextBox 24"/>
          <p:cNvSpPr txBox="1"/>
          <p:nvPr userDrawn="1"/>
        </p:nvSpPr>
        <p:spPr>
          <a:xfrm>
            <a:off x="7668345" y="240904"/>
            <a:ext cx="163778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 b="1" dirty="0">
                <a:solidFill>
                  <a:srgbClr val="305480"/>
                </a:solidFill>
                <a:latin typeface="微软雅黑" pitchFamily="34" charset="-122"/>
                <a:ea typeface="微软雅黑" pitchFamily="34" charset="-122"/>
              </a:rPr>
              <a:t>数据挖掘实验室</a:t>
            </a:r>
          </a:p>
        </p:txBody>
      </p:sp>
      <p:sp>
        <p:nvSpPr>
          <p:cNvPr id="29" name="矩形 28"/>
          <p:cNvSpPr/>
          <p:nvPr userDrawn="1"/>
        </p:nvSpPr>
        <p:spPr>
          <a:xfrm>
            <a:off x="0" y="6381328"/>
            <a:ext cx="9144000" cy="4766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27" name="内容占位符 26"/>
          <p:cNvSpPr>
            <a:spLocks noGrp="1"/>
          </p:cNvSpPr>
          <p:nvPr>
            <p:ph sz="quarter" idx="10"/>
          </p:nvPr>
        </p:nvSpPr>
        <p:spPr>
          <a:xfrm>
            <a:off x="179388" y="115890"/>
            <a:ext cx="4248150" cy="649287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5" name="内容占位符 26"/>
          <p:cNvSpPr>
            <a:spLocks noGrp="1"/>
          </p:cNvSpPr>
          <p:nvPr>
            <p:ph sz="quarter" idx="11"/>
          </p:nvPr>
        </p:nvSpPr>
        <p:spPr>
          <a:xfrm>
            <a:off x="139381" y="1168623"/>
            <a:ext cx="7394255" cy="3410717"/>
          </a:xfrm>
          <a:prstGeom prst="rect">
            <a:avLst/>
          </a:prstGeom>
        </p:spPr>
        <p:txBody>
          <a:bodyPr/>
          <a:lstStyle>
            <a:lvl1pPr>
              <a:buNone/>
              <a:defRPr sz="1800" baseline="0">
                <a:latin typeface="Times New Roman" panose="02020603050405020304" pitchFamily="18" charset="0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932307109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直接连接符 27"/>
          <p:cNvCxnSpPr/>
          <p:nvPr userDrawn="1"/>
        </p:nvCxnSpPr>
        <p:spPr>
          <a:xfrm flipV="1">
            <a:off x="0" y="836712"/>
            <a:ext cx="9144000" cy="7414"/>
          </a:xfrm>
          <a:prstGeom prst="line">
            <a:avLst/>
          </a:prstGeom>
          <a:ln w="28575">
            <a:gradFill flip="none" rotWithShape="1">
              <a:gsLst>
                <a:gs pos="0">
                  <a:schemeClr val="accent1">
                    <a:lumMod val="60000"/>
                    <a:lumOff val="40000"/>
                  </a:schemeClr>
                </a:gs>
                <a:gs pos="17000">
                  <a:schemeClr val="accent1">
                    <a:lumMod val="95000"/>
                    <a:lumOff val="5000"/>
                  </a:schemeClr>
                </a:gs>
                <a:gs pos="100000">
                  <a:schemeClr val="accent1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6" name="组合 15"/>
          <p:cNvGrpSpPr/>
          <p:nvPr userDrawn="1"/>
        </p:nvGrpSpPr>
        <p:grpSpPr>
          <a:xfrm>
            <a:off x="6634110" y="5497"/>
            <a:ext cx="1178250" cy="1072320"/>
            <a:chOff x="4929190" y="1428736"/>
            <a:chExt cx="3296794" cy="3000396"/>
          </a:xfrm>
        </p:grpSpPr>
        <p:sp>
          <p:nvSpPr>
            <p:cNvPr id="17" name="椭圆 16"/>
            <p:cNvSpPr/>
            <p:nvPr/>
          </p:nvSpPr>
          <p:spPr>
            <a:xfrm>
              <a:off x="4929190" y="1428736"/>
              <a:ext cx="3000396" cy="3000396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793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>
              <a:off x="5347990" y="1841598"/>
              <a:ext cx="2158906" cy="2158906"/>
            </a:xfrm>
            <a:prstGeom prst="ellipse">
              <a:avLst/>
            </a:prstGeom>
            <a:noFill/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399998" y="2000239"/>
              <a:ext cx="2825986" cy="12917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prstClr val="white"/>
                  </a:solidFill>
                  <a:latin typeface="Aparajita" pitchFamily="34" charset="0"/>
                  <a:ea typeface="MS UI Gothic" pitchFamily="34" charset="-128"/>
                  <a:cs typeface="Aparajita" pitchFamily="34" charset="0"/>
                </a:rPr>
                <a:t>DM</a:t>
              </a:r>
              <a:endParaRPr lang="zh-CN" altLang="en-US" sz="2400" b="1" dirty="0">
                <a:solidFill>
                  <a:prstClr val="white"/>
                </a:solidFill>
                <a:latin typeface="Aparajita" pitchFamily="34" charset="0"/>
                <a:ea typeface="MS UI Gothic" pitchFamily="34" charset="-128"/>
                <a:cs typeface="Aparajita" pitchFamily="34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419827" y="3010813"/>
              <a:ext cx="2586372" cy="4844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525" b="1" dirty="0">
                  <a:solidFill>
                    <a:prstClr val="white"/>
                  </a:solidFill>
                </a:rPr>
                <a:t>LESS IS MORE</a:t>
              </a:r>
              <a:endParaRPr lang="zh-CN" altLang="en-US" sz="525" b="1" dirty="0">
                <a:solidFill>
                  <a:prstClr val="white"/>
                </a:solidFill>
              </a:endParaRPr>
            </a:p>
          </p:txBody>
        </p:sp>
        <p:cxnSp>
          <p:nvCxnSpPr>
            <p:cNvPr id="21" name="直接连接符 20"/>
            <p:cNvCxnSpPr>
              <a:stCxn id="18" idx="6"/>
              <a:endCxn id="17" idx="6"/>
            </p:cNvCxnSpPr>
            <p:nvPr/>
          </p:nvCxnSpPr>
          <p:spPr>
            <a:xfrm>
              <a:off x="7506896" y="2921051"/>
              <a:ext cx="422690" cy="7883"/>
            </a:xfrm>
            <a:prstGeom prst="line">
              <a:avLst/>
            </a:prstGeom>
            <a:ln w="603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 rot="5400000" flipH="1" flipV="1">
              <a:off x="6295367" y="1634194"/>
              <a:ext cx="412862" cy="1945"/>
            </a:xfrm>
            <a:prstGeom prst="line">
              <a:avLst/>
            </a:prstGeom>
            <a:ln w="444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>
              <a:stCxn id="17" idx="2"/>
              <a:endCxn id="18" idx="2"/>
            </p:cNvCxnSpPr>
            <p:nvPr/>
          </p:nvCxnSpPr>
          <p:spPr>
            <a:xfrm rot="10800000" flipH="1">
              <a:off x="4929190" y="2921052"/>
              <a:ext cx="418800" cy="7883"/>
            </a:xfrm>
            <a:prstGeom prst="line">
              <a:avLst/>
            </a:prstGeom>
            <a:ln w="603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/>
          <p:cNvSpPr txBox="1"/>
          <p:nvPr userDrawn="1"/>
        </p:nvSpPr>
        <p:spPr>
          <a:xfrm>
            <a:off x="7668345" y="476673"/>
            <a:ext cx="188519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b="1" dirty="0">
                <a:solidFill>
                  <a:srgbClr val="305480"/>
                </a:solidFill>
                <a:latin typeface="Times New Roman" pitchFamily="18" charset="0"/>
                <a:cs typeface="Times New Roman" pitchFamily="18" charset="0"/>
              </a:rPr>
              <a:t>Data Mining Lab</a:t>
            </a:r>
            <a:endParaRPr lang="zh-CN" altLang="en-US" sz="1050" b="1" dirty="0">
              <a:solidFill>
                <a:srgbClr val="30548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5" name="TextBox 24"/>
          <p:cNvSpPr txBox="1"/>
          <p:nvPr userDrawn="1"/>
        </p:nvSpPr>
        <p:spPr>
          <a:xfrm>
            <a:off x="7668345" y="240904"/>
            <a:ext cx="163778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 b="1" dirty="0">
                <a:solidFill>
                  <a:srgbClr val="305480"/>
                </a:solidFill>
                <a:latin typeface="微软雅黑" pitchFamily="34" charset="-122"/>
                <a:ea typeface="微软雅黑" pitchFamily="34" charset="-122"/>
              </a:rPr>
              <a:t>数据挖掘实验室</a:t>
            </a:r>
          </a:p>
        </p:txBody>
      </p:sp>
      <p:sp>
        <p:nvSpPr>
          <p:cNvPr id="29" name="矩形 28"/>
          <p:cNvSpPr/>
          <p:nvPr userDrawn="1"/>
        </p:nvSpPr>
        <p:spPr>
          <a:xfrm>
            <a:off x="0" y="6381328"/>
            <a:ext cx="9144000" cy="4766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27" name="内容占位符 26"/>
          <p:cNvSpPr>
            <a:spLocks noGrp="1"/>
          </p:cNvSpPr>
          <p:nvPr>
            <p:ph sz="quarter" idx="10"/>
          </p:nvPr>
        </p:nvSpPr>
        <p:spPr>
          <a:xfrm>
            <a:off x="179388" y="115890"/>
            <a:ext cx="4248150" cy="649287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5" name="内容占位符 26"/>
          <p:cNvSpPr>
            <a:spLocks noGrp="1"/>
          </p:cNvSpPr>
          <p:nvPr>
            <p:ph sz="quarter" idx="11"/>
          </p:nvPr>
        </p:nvSpPr>
        <p:spPr>
          <a:xfrm>
            <a:off x="139381" y="1168623"/>
            <a:ext cx="7394255" cy="3410717"/>
          </a:xfrm>
          <a:prstGeom prst="rect">
            <a:avLst/>
          </a:prstGeom>
        </p:spPr>
        <p:txBody>
          <a:bodyPr/>
          <a:lstStyle>
            <a:lvl1pPr>
              <a:buNone/>
              <a:defRPr sz="1800" baseline="0">
                <a:latin typeface="Times New Roman" panose="02020603050405020304" pitchFamily="18" charset="0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242231488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直接连接符 27"/>
          <p:cNvCxnSpPr/>
          <p:nvPr userDrawn="1"/>
        </p:nvCxnSpPr>
        <p:spPr>
          <a:xfrm flipV="1">
            <a:off x="0" y="836712"/>
            <a:ext cx="9144000" cy="7414"/>
          </a:xfrm>
          <a:prstGeom prst="line">
            <a:avLst/>
          </a:prstGeom>
          <a:ln w="28575">
            <a:gradFill flip="none" rotWithShape="1">
              <a:gsLst>
                <a:gs pos="0">
                  <a:schemeClr val="accent1">
                    <a:lumMod val="60000"/>
                    <a:lumOff val="40000"/>
                  </a:schemeClr>
                </a:gs>
                <a:gs pos="17000">
                  <a:schemeClr val="accent1">
                    <a:lumMod val="95000"/>
                    <a:lumOff val="5000"/>
                  </a:schemeClr>
                </a:gs>
                <a:gs pos="100000">
                  <a:schemeClr val="accent1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6" name="组合 15"/>
          <p:cNvGrpSpPr/>
          <p:nvPr userDrawn="1"/>
        </p:nvGrpSpPr>
        <p:grpSpPr>
          <a:xfrm>
            <a:off x="6634110" y="5497"/>
            <a:ext cx="1178250" cy="1072320"/>
            <a:chOff x="4929190" y="1428736"/>
            <a:chExt cx="3296794" cy="3000396"/>
          </a:xfrm>
        </p:grpSpPr>
        <p:sp>
          <p:nvSpPr>
            <p:cNvPr id="17" name="椭圆 16"/>
            <p:cNvSpPr/>
            <p:nvPr/>
          </p:nvSpPr>
          <p:spPr>
            <a:xfrm>
              <a:off x="4929190" y="1428736"/>
              <a:ext cx="3000396" cy="3000396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793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>
              <a:off x="5347990" y="1841598"/>
              <a:ext cx="2158906" cy="2158906"/>
            </a:xfrm>
            <a:prstGeom prst="ellipse">
              <a:avLst/>
            </a:prstGeom>
            <a:noFill/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399998" y="2000239"/>
              <a:ext cx="2825986" cy="12917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prstClr val="white"/>
                  </a:solidFill>
                  <a:latin typeface="Aparajita" pitchFamily="34" charset="0"/>
                  <a:ea typeface="MS UI Gothic" pitchFamily="34" charset="-128"/>
                  <a:cs typeface="Aparajita" pitchFamily="34" charset="0"/>
                </a:rPr>
                <a:t>DM</a:t>
              </a:r>
              <a:endParaRPr lang="zh-CN" altLang="en-US" sz="2400" b="1" dirty="0">
                <a:solidFill>
                  <a:prstClr val="white"/>
                </a:solidFill>
                <a:latin typeface="Aparajita" pitchFamily="34" charset="0"/>
                <a:ea typeface="MS UI Gothic" pitchFamily="34" charset="-128"/>
                <a:cs typeface="Aparajita" pitchFamily="34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419827" y="3010813"/>
              <a:ext cx="2586372" cy="4844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525" b="1" dirty="0">
                  <a:solidFill>
                    <a:prstClr val="white"/>
                  </a:solidFill>
                </a:rPr>
                <a:t>LESS IS MORE</a:t>
              </a:r>
              <a:endParaRPr lang="zh-CN" altLang="en-US" sz="525" b="1" dirty="0">
                <a:solidFill>
                  <a:prstClr val="white"/>
                </a:solidFill>
              </a:endParaRPr>
            </a:p>
          </p:txBody>
        </p:sp>
        <p:cxnSp>
          <p:nvCxnSpPr>
            <p:cNvPr id="21" name="直接连接符 20"/>
            <p:cNvCxnSpPr>
              <a:stCxn id="18" idx="6"/>
              <a:endCxn id="17" idx="6"/>
            </p:cNvCxnSpPr>
            <p:nvPr/>
          </p:nvCxnSpPr>
          <p:spPr>
            <a:xfrm>
              <a:off x="7506896" y="2921051"/>
              <a:ext cx="422690" cy="7883"/>
            </a:xfrm>
            <a:prstGeom prst="line">
              <a:avLst/>
            </a:prstGeom>
            <a:ln w="603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 rot="5400000" flipH="1" flipV="1">
              <a:off x="6295367" y="1634194"/>
              <a:ext cx="412862" cy="1945"/>
            </a:xfrm>
            <a:prstGeom prst="line">
              <a:avLst/>
            </a:prstGeom>
            <a:ln w="444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>
              <a:stCxn id="17" idx="2"/>
              <a:endCxn id="18" idx="2"/>
            </p:cNvCxnSpPr>
            <p:nvPr/>
          </p:nvCxnSpPr>
          <p:spPr>
            <a:xfrm rot="10800000" flipH="1">
              <a:off x="4929190" y="2921052"/>
              <a:ext cx="418800" cy="7883"/>
            </a:xfrm>
            <a:prstGeom prst="line">
              <a:avLst/>
            </a:prstGeom>
            <a:ln w="603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/>
          <p:cNvSpPr txBox="1"/>
          <p:nvPr userDrawn="1"/>
        </p:nvSpPr>
        <p:spPr>
          <a:xfrm>
            <a:off x="7668345" y="476673"/>
            <a:ext cx="188519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b="1" dirty="0">
                <a:solidFill>
                  <a:srgbClr val="305480"/>
                </a:solidFill>
                <a:latin typeface="Times New Roman" pitchFamily="18" charset="0"/>
                <a:cs typeface="Times New Roman" pitchFamily="18" charset="0"/>
              </a:rPr>
              <a:t>Data Mining Lab</a:t>
            </a:r>
            <a:endParaRPr lang="zh-CN" altLang="en-US" sz="1050" b="1" dirty="0">
              <a:solidFill>
                <a:srgbClr val="30548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5" name="TextBox 24"/>
          <p:cNvSpPr txBox="1"/>
          <p:nvPr userDrawn="1"/>
        </p:nvSpPr>
        <p:spPr>
          <a:xfrm>
            <a:off x="7668345" y="240904"/>
            <a:ext cx="163778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 b="1" dirty="0">
                <a:solidFill>
                  <a:srgbClr val="305480"/>
                </a:solidFill>
                <a:latin typeface="微软雅黑" pitchFamily="34" charset="-122"/>
                <a:ea typeface="微软雅黑" pitchFamily="34" charset="-122"/>
              </a:rPr>
              <a:t>数据挖掘实验室</a:t>
            </a:r>
          </a:p>
        </p:txBody>
      </p:sp>
      <p:sp>
        <p:nvSpPr>
          <p:cNvPr id="29" name="矩形 28"/>
          <p:cNvSpPr/>
          <p:nvPr userDrawn="1"/>
        </p:nvSpPr>
        <p:spPr>
          <a:xfrm>
            <a:off x="0" y="6381328"/>
            <a:ext cx="9144000" cy="4766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27" name="内容占位符 26"/>
          <p:cNvSpPr>
            <a:spLocks noGrp="1"/>
          </p:cNvSpPr>
          <p:nvPr>
            <p:ph sz="quarter" idx="10"/>
          </p:nvPr>
        </p:nvSpPr>
        <p:spPr>
          <a:xfrm>
            <a:off x="179388" y="115890"/>
            <a:ext cx="4248150" cy="649287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5" name="内容占位符 26"/>
          <p:cNvSpPr>
            <a:spLocks noGrp="1"/>
          </p:cNvSpPr>
          <p:nvPr>
            <p:ph sz="quarter" idx="11"/>
          </p:nvPr>
        </p:nvSpPr>
        <p:spPr>
          <a:xfrm>
            <a:off x="139381" y="1168623"/>
            <a:ext cx="7394255" cy="3410717"/>
          </a:xfrm>
          <a:prstGeom prst="rect">
            <a:avLst/>
          </a:prstGeom>
        </p:spPr>
        <p:txBody>
          <a:bodyPr/>
          <a:lstStyle>
            <a:lvl1pPr>
              <a:buNone/>
              <a:defRPr sz="1800" baseline="0">
                <a:latin typeface="Times New Roman" panose="02020603050405020304" pitchFamily="18" charset="0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237685295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直接连接符 27"/>
          <p:cNvCxnSpPr/>
          <p:nvPr userDrawn="1"/>
        </p:nvCxnSpPr>
        <p:spPr>
          <a:xfrm flipV="1">
            <a:off x="0" y="836712"/>
            <a:ext cx="9144000" cy="7414"/>
          </a:xfrm>
          <a:prstGeom prst="line">
            <a:avLst/>
          </a:prstGeom>
          <a:ln w="28575">
            <a:gradFill flip="none" rotWithShape="1">
              <a:gsLst>
                <a:gs pos="0">
                  <a:schemeClr val="accent1">
                    <a:lumMod val="60000"/>
                    <a:lumOff val="40000"/>
                  </a:schemeClr>
                </a:gs>
                <a:gs pos="17000">
                  <a:schemeClr val="accent1">
                    <a:lumMod val="95000"/>
                    <a:lumOff val="5000"/>
                  </a:schemeClr>
                </a:gs>
                <a:gs pos="100000">
                  <a:schemeClr val="accent1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6" name="组合 15"/>
          <p:cNvGrpSpPr/>
          <p:nvPr userDrawn="1"/>
        </p:nvGrpSpPr>
        <p:grpSpPr>
          <a:xfrm>
            <a:off x="6634110" y="5497"/>
            <a:ext cx="1178250" cy="1072320"/>
            <a:chOff x="4929190" y="1428736"/>
            <a:chExt cx="3296794" cy="3000396"/>
          </a:xfrm>
        </p:grpSpPr>
        <p:sp>
          <p:nvSpPr>
            <p:cNvPr id="17" name="椭圆 16"/>
            <p:cNvSpPr/>
            <p:nvPr/>
          </p:nvSpPr>
          <p:spPr>
            <a:xfrm>
              <a:off x="4929190" y="1428736"/>
              <a:ext cx="3000396" cy="3000396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793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>
              <a:off x="5347990" y="1841598"/>
              <a:ext cx="2158906" cy="2158906"/>
            </a:xfrm>
            <a:prstGeom prst="ellipse">
              <a:avLst/>
            </a:prstGeom>
            <a:noFill/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399998" y="2000239"/>
              <a:ext cx="2825986" cy="12917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prstClr val="white"/>
                  </a:solidFill>
                  <a:latin typeface="Aparajita" pitchFamily="34" charset="0"/>
                  <a:ea typeface="MS UI Gothic" pitchFamily="34" charset="-128"/>
                  <a:cs typeface="Aparajita" pitchFamily="34" charset="0"/>
                </a:rPr>
                <a:t>DM</a:t>
              </a:r>
              <a:endParaRPr lang="zh-CN" altLang="en-US" sz="2400" b="1" dirty="0">
                <a:solidFill>
                  <a:prstClr val="white"/>
                </a:solidFill>
                <a:latin typeface="Aparajita" pitchFamily="34" charset="0"/>
                <a:ea typeface="MS UI Gothic" pitchFamily="34" charset="-128"/>
                <a:cs typeface="Aparajita" pitchFamily="34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419827" y="3010813"/>
              <a:ext cx="2586372" cy="4844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525" b="1" dirty="0">
                  <a:solidFill>
                    <a:prstClr val="white"/>
                  </a:solidFill>
                </a:rPr>
                <a:t>LESS IS MORE</a:t>
              </a:r>
              <a:endParaRPr lang="zh-CN" altLang="en-US" sz="525" b="1" dirty="0">
                <a:solidFill>
                  <a:prstClr val="white"/>
                </a:solidFill>
              </a:endParaRPr>
            </a:p>
          </p:txBody>
        </p:sp>
        <p:cxnSp>
          <p:nvCxnSpPr>
            <p:cNvPr id="21" name="直接连接符 20"/>
            <p:cNvCxnSpPr>
              <a:stCxn id="18" idx="6"/>
              <a:endCxn id="17" idx="6"/>
            </p:cNvCxnSpPr>
            <p:nvPr/>
          </p:nvCxnSpPr>
          <p:spPr>
            <a:xfrm>
              <a:off x="7506896" y="2921051"/>
              <a:ext cx="422690" cy="7883"/>
            </a:xfrm>
            <a:prstGeom prst="line">
              <a:avLst/>
            </a:prstGeom>
            <a:ln w="603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 rot="5400000" flipH="1" flipV="1">
              <a:off x="6295367" y="1634194"/>
              <a:ext cx="412862" cy="1945"/>
            </a:xfrm>
            <a:prstGeom prst="line">
              <a:avLst/>
            </a:prstGeom>
            <a:ln w="444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>
              <a:stCxn id="17" idx="2"/>
              <a:endCxn id="18" idx="2"/>
            </p:cNvCxnSpPr>
            <p:nvPr/>
          </p:nvCxnSpPr>
          <p:spPr>
            <a:xfrm rot="10800000" flipH="1">
              <a:off x="4929190" y="2921052"/>
              <a:ext cx="418800" cy="7883"/>
            </a:xfrm>
            <a:prstGeom prst="line">
              <a:avLst/>
            </a:prstGeom>
            <a:ln w="603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/>
          <p:cNvSpPr txBox="1"/>
          <p:nvPr userDrawn="1"/>
        </p:nvSpPr>
        <p:spPr>
          <a:xfrm>
            <a:off x="7668345" y="476673"/>
            <a:ext cx="188519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b="1" dirty="0">
                <a:solidFill>
                  <a:srgbClr val="305480"/>
                </a:solidFill>
                <a:latin typeface="Times New Roman" pitchFamily="18" charset="0"/>
                <a:cs typeface="Times New Roman" pitchFamily="18" charset="0"/>
              </a:rPr>
              <a:t>Data Mining Lab</a:t>
            </a:r>
            <a:endParaRPr lang="zh-CN" altLang="en-US" sz="1050" b="1" dirty="0">
              <a:solidFill>
                <a:srgbClr val="30548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5" name="TextBox 24"/>
          <p:cNvSpPr txBox="1"/>
          <p:nvPr userDrawn="1"/>
        </p:nvSpPr>
        <p:spPr>
          <a:xfrm>
            <a:off x="7668345" y="240904"/>
            <a:ext cx="163778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 b="1" dirty="0">
                <a:solidFill>
                  <a:srgbClr val="305480"/>
                </a:solidFill>
                <a:latin typeface="微软雅黑" pitchFamily="34" charset="-122"/>
                <a:ea typeface="微软雅黑" pitchFamily="34" charset="-122"/>
              </a:rPr>
              <a:t>数据挖掘实验室</a:t>
            </a:r>
          </a:p>
        </p:txBody>
      </p:sp>
      <p:sp>
        <p:nvSpPr>
          <p:cNvPr id="29" name="矩形 28"/>
          <p:cNvSpPr/>
          <p:nvPr userDrawn="1"/>
        </p:nvSpPr>
        <p:spPr>
          <a:xfrm>
            <a:off x="0" y="6381328"/>
            <a:ext cx="9144000" cy="4766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27" name="内容占位符 26"/>
          <p:cNvSpPr>
            <a:spLocks noGrp="1"/>
          </p:cNvSpPr>
          <p:nvPr>
            <p:ph sz="quarter" idx="10"/>
          </p:nvPr>
        </p:nvSpPr>
        <p:spPr>
          <a:xfrm>
            <a:off x="179388" y="115890"/>
            <a:ext cx="4248150" cy="649287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5" name="内容占位符 26"/>
          <p:cNvSpPr>
            <a:spLocks noGrp="1"/>
          </p:cNvSpPr>
          <p:nvPr>
            <p:ph sz="quarter" idx="11"/>
          </p:nvPr>
        </p:nvSpPr>
        <p:spPr>
          <a:xfrm>
            <a:off x="139381" y="1168623"/>
            <a:ext cx="7394255" cy="3410717"/>
          </a:xfrm>
          <a:prstGeom prst="rect">
            <a:avLst/>
          </a:prstGeom>
        </p:spPr>
        <p:txBody>
          <a:bodyPr/>
          <a:lstStyle>
            <a:lvl1pPr>
              <a:buNone/>
              <a:defRPr sz="1800" baseline="0">
                <a:latin typeface="Times New Roman" panose="02020603050405020304" pitchFamily="18" charset="0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732278502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直接连接符 27"/>
          <p:cNvCxnSpPr/>
          <p:nvPr userDrawn="1"/>
        </p:nvCxnSpPr>
        <p:spPr>
          <a:xfrm flipV="1">
            <a:off x="0" y="836712"/>
            <a:ext cx="9144000" cy="7414"/>
          </a:xfrm>
          <a:prstGeom prst="line">
            <a:avLst/>
          </a:prstGeom>
          <a:ln w="28575">
            <a:gradFill flip="none" rotWithShape="1">
              <a:gsLst>
                <a:gs pos="0">
                  <a:schemeClr val="accent1">
                    <a:lumMod val="60000"/>
                    <a:lumOff val="40000"/>
                  </a:schemeClr>
                </a:gs>
                <a:gs pos="17000">
                  <a:schemeClr val="accent1">
                    <a:lumMod val="95000"/>
                    <a:lumOff val="5000"/>
                  </a:schemeClr>
                </a:gs>
                <a:gs pos="100000">
                  <a:schemeClr val="accent1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6" name="组合 15"/>
          <p:cNvGrpSpPr/>
          <p:nvPr userDrawn="1"/>
        </p:nvGrpSpPr>
        <p:grpSpPr>
          <a:xfrm>
            <a:off x="6634110" y="5497"/>
            <a:ext cx="1178250" cy="1072320"/>
            <a:chOff x="4929190" y="1428736"/>
            <a:chExt cx="3296794" cy="3000396"/>
          </a:xfrm>
        </p:grpSpPr>
        <p:sp>
          <p:nvSpPr>
            <p:cNvPr id="17" name="椭圆 16"/>
            <p:cNvSpPr/>
            <p:nvPr/>
          </p:nvSpPr>
          <p:spPr>
            <a:xfrm>
              <a:off x="4929190" y="1428736"/>
              <a:ext cx="3000396" cy="3000396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793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>
              <a:off x="5347990" y="1841598"/>
              <a:ext cx="2158906" cy="2158906"/>
            </a:xfrm>
            <a:prstGeom prst="ellipse">
              <a:avLst/>
            </a:prstGeom>
            <a:noFill/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399998" y="2000239"/>
              <a:ext cx="2825986" cy="12917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prstClr val="white"/>
                  </a:solidFill>
                  <a:latin typeface="Aparajita" pitchFamily="34" charset="0"/>
                  <a:ea typeface="MS UI Gothic" pitchFamily="34" charset="-128"/>
                  <a:cs typeface="Aparajita" pitchFamily="34" charset="0"/>
                </a:rPr>
                <a:t>DM</a:t>
              </a:r>
              <a:endParaRPr lang="zh-CN" altLang="en-US" sz="2400" b="1" dirty="0">
                <a:solidFill>
                  <a:prstClr val="white"/>
                </a:solidFill>
                <a:latin typeface="Aparajita" pitchFamily="34" charset="0"/>
                <a:ea typeface="MS UI Gothic" pitchFamily="34" charset="-128"/>
                <a:cs typeface="Aparajita" pitchFamily="34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419827" y="3010813"/>
              <a:ext cx="2586372" cy="4844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525" b="1" dirty="0">
                  <a:solidFill>
                    <a:prstClr val="white"/>
                  </a:solidFill>
                </a:rPr>
                <a:t>LESS IS MORE</a:t>
              </a:r>
              <a:endParaRPr lang="zh-CN" altLang="en-US" sz="525" b="1" dirty="0">
                <a:solidFill>
                  <a:prstClr val="white"/>
                </a:solidFill>
              </a:endParaRPr>
            </a:p>
          </p:txBody>
        </p:sp>
        <p:cxnSp>
          <p:nvCxnSpPr>
            <p:cNvPr id="21" name="直接连接符 20"/>
            <p:cNvCxnSpPr>
              <a:stCxn id="18" idx="6"/>
              <a:endCxn id="17" idx="6"/>
            </p:cNvCxnSpPr>
            <p:nvPr/>
          </p:nvCxnSpPr>
          <p:spPr>
            <a:xfrm>
              <a:off x="7506896" y="2921051"/>
              <a:ext cx="422690" cy="7883"/>
            </a:xfrm>
            <a:prstGeom prst="line">
              <a:avLst/>
            </a:prstGeom>
            <a:ln w="603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 rot="5400000" flipH="1" flipV="1">
              <a:off x="6295367" y="1634194"/>
              <a:ext cx="412862" cy="1945"/>
            </a:xfrm>
            <a:prstGeom prst="line">
              <a:avLst/>
            </a:prstGeom>
            <a:ln w="444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>
              <a:stCxn id="17" idx="2"/>
              <a:endCxn id="18" idx="2"/>
            </p:cNvCxnSpPr>
            <p:nvPr/>
          </p:nvCxnSpPr>
          <p:spPr>
            <a:xfrm rot="10800000" flipH="1">
              <a:off x="4929190" y="2921052"/>
              <a:ext cx="418800" cy="7883"/>
            </a:xfrm>
            <a:prstGeom prst="line">
              <a:avLst/>
            </a:prstGeom>
            <a:ln w="603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/>
          <p:cNvSpPr txBox="1"/>
          <p:nvPr userDrawn="1"/>
        </p:nvSpPr>
        <p:spPr>
          <a:xfrm>
            <a:off x="7668345" y="476673"/>
            <a:ext cx="188519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b="1" dirty="0">
                <a:solidFill>
                  <a:srgbClr val="305480"/>
                </a:solidFill>
                <a:latin typeface="Times New Roman" pitchFamily="18" charset="0"/>
                <a:cs typeface="Times New Roman" pitchFamily="18" charset="0"/>
              </a:rPr>
              <a:t>Data Mining Lab</a:t>
            </a:r>
            <a:endParaRPr lang="zh-CN" altLang="en-US" sz="1050" b="1" dirty="0">
              <a:solidFill>
                <a:srgbClr val="30548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5" name="TextBox 24"/>
          <p:cNvSpPr txBox="1"/>
          <p:nvPr userDrawn="1"/>
        </p:nvSpPr>
        <p:spPr>
          <a:xfrm>
            <a:off x="7668345" y="240904"/>
            <a:ext cx="163778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 b="1" dirty="0">
                <a:solidFill>
                  <a:srgbClr val="305480"/>
                </a:solidFill>
                <a:latin typeface="微软雅黑" pitchFamily="34" charset="-122"/>
                <a:ea typeface="微软雅黑" pitchFamily="34" charset="-122"/>
              </a:rPr>
              <a:t>数据挖掘实验室</a:t>
            </a:r>
          </a:p>
        </p:txBody>
      </p:sp>
      <p:sp>
        <p:nvSpPr>
          <p:cNvPr id="29" name="矩形 28"/>
          <p:cNvSpPr/>
          <p:nvPr userDrawn="1"/>
        </p:nvSpPr>
        <p:spPr>
          <a:xfrm>
            <a:off x="0" y="6381328"/>
            <a:ext cx="9144000" cy="4766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27" name="内容占位符 26"/>
          <p:cNvSpPr>
            <a:spLocks noGrp="1"/>
          </p:cNvSpPr>
          <p:nvPr>
            <p:ph sz="quarter" idx="10"/>
          </p:nvPr>
        </p:nvSpPr>
        <p:spPr>
          <a:xfrm>
            <a:off x="179388" y="115890"/>
            <a:ext cx="4248150" cy="649287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5" name="内容占位符 26"/>
          <p:cNvSpPr>
            <a:spLocks noGrp="1"/>
          </p:cNvSpPr>
          <p:nvPr>
            <p:ph sz="quarter" idx="11"/>
          </p:nvPr>
        </p:nvSpPr>
        <p:spPr>
          <a:xfrm>
            <a:off x="139381" y="1168623"/>
            <a:ext cx="7394255" cy="3410717"/>
          </a:xfrm>
          <a:prstGeom prst="rect">
            <a:avLst/>
          </a:prstGeom>
        </p:spPr>
        <p:txBody>
          <a:bodyPr/>
          <a:lstStyle>
            <a:lvl1pPr>
              <a:buNone/>
              <a:defRPr sz="1800" baseline="0">
                <a:latin typeface="Times New Roman" panose="02020603050405020304" pitchFamily="18" charset="0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5981834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7815A-162B-4AE0-A79F-FEF9A245BB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2021/4/12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69107-FF35-42A6-8630-C988F7FE1BF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3355519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6666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6666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C2A4EBD-99C3-483F-AF76-EC298E3AD8A6}" type="slidenum">
              <a:rPr lang="en-US" altLang="zh-CN">
                <a:solidFill>
                  <a:srgbClr val="006666"/>
                </a:solidFill>
              </a:rPr>
              <a:pPr/>
              <a:t>‹#›</a:t>
            </a:fld>
            <a:endParaRPr lang="en-US" altLang="zh-CN">
              <a:solidFill>
                <a:srgbClr val="0066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3588052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6666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6666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30039DB-1AEB-4F59-8DA8-CF06053EB024}" type="slidenum">
              <a:rPr lang="en-US" altLang="zh-CN">
                <a:solidFill>
                  <a:srgbClr val="006666"/>
                </a:solidFill>
              </a:rPr>
              <a:pPr/>
              <a:t>‹#›</a:t>
            </a:fld>
            <a:endParaRPr lang="en-US" altLang="zh-CN">
              <a:solidFill>
                <a:srgbClr val="0066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3001096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6666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6666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E2548CD-73FC-4980-9D11-144C464B84BB}" type="slidenum">
              <a:rPr lang="en-US" altLang="zh-CN">
                <a:solidFill>
                  <a:srgbClr val="006666"/>
                </a:solidFill>
              </a:rPr>
              <a:pPr/>
              <a:t>‹#›</a:t>
            </a:fld>
            <a:endParaRPr lang="en-US" altLang="zh-CN">
              <a:solidFill>
                <a:srgbClr val="0066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1866333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6666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6666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55AB662-8F4B-4797-93C8-E68D9743DB10}" type="slidenum">
              <a:rPr lang="en-US" altLang="zh-CN">
                <a:solidFill>
                  <a:srgbClr val="006666"/>
                </a:solidFill>
              </a:rPr>
              <a:pPr/>
              <a:t>‹#›</a:t>
            </a:fld>
            <a:endParaRPr lang="en-US" altLang="zh-CN">
              <a:solidFill>
                <a:srgbClr val="0066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8685556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6666"/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6666"/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78620E4-DCAD-4981-B82B-FFAEE742C75D}" type="slidenum">
              <a:rPr lang="en-US" altLang="zh-CN">
                <a:solidFill>
                  <a:srgbClr val="006666"/>
                </a:solidFill>
              </a:rPr>
              <a:pPr/>
              <a:t>‹#›</a:t>
            </a:fld>
            <a:endParaRPr lang="en-US" altLang="zh-CN">
              <a:solidFill>
                <a:srgbClr val="0066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1531984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6666"/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6666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F85FAD9-1277-4277-9160-CBE8F02AE1C0}" type="slidenum">
              <a:rPr lang="en-US" altLang="zh-CN">
                <a:solidFill>
                  <a:srgbClr val="006666"/>
                </a:solidFill>
              </a:rPr>
              <a:pPr/>
              <a:t>‹#›</a:t>
            </a:fld>
            <a:endParaRPr lang="en-US" altLang="zh-CN">
              <a:solidFill>
                <a:srgbClr val="0066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4681050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6666"/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6666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1560EF6-FCCD-4B49-89C1-FC30F32381D6}" type="slidenum">
              <a:rPr lang="en-US" altLang="zh-CN">
                <a:solidFill>
                  <a:srgbClr val="006666"/>
                </a:solidFill>
              </a:rPr>
              <a:pPr/>
              <a:t>‹#›</a:t>
            </a:fld>
            <a:endParaRPr lang="en-US" altLang="zh-CN">
              <a:solidFill>
                <a:srgbClr val="0066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3961114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6666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6666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4C99B2B-93F8-4A6D-BFE1-7B8B9D290764}" type="slidenum">
              <a:rPr lang="en-US" altLang="zh-CN">
                <a:solidFill>
                  <a:srgbClr val="006666"/>
                </a:solidFill>
              </a:rPr>
              <a:pPr/>
              <a:t>‹#›</a:t>
            </a:fld>
            <a:endParaRPr lang="en-US" altLang="zh-CN">
              <a:solidFill>
                <a:srgbClr val="0066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4042312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6666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6666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DBD0AE6-87A6-4EB0-94D3-020BF35FE6F3}" type="slidenum">
              <a:rPr lang="en-US" altLang="zh-CN">
                <a:solidFill>
                  <a:srgbClr val="006666"/>
                </a:solidFill>
              </a:rPr>
              <a:pPr/>
              <a:t>‹#›</a:t>
            </a:fld>
            <a:endParaRPr lang="en-US" altLang="zh-CN">
              <a:solidFill>
                <a:srgbClr val="0066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0980841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6666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6666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70B9E06-3277-4949-9DF4-7241257A07FD}" type="slidenum">
              <a:rPr lang="en-US" altLang="zh-CN">
                <a:solidFill>
                  <a:srgbClr val="006666"/>
                </a:solidFill>
              </a:rPr>
              <a:pPr/>
              <a:t>‹#›</a:t>
            </a:fld>
            <a:endParaRPr lang="en-US" altLang="zh-CN">
              <a:solidFill>
                <a:srgbClr val="0066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76176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2" y="273051"/>
            <a:ext cx="3008313" cy="1162051"/>
          </a:xfrm>
          <a:prstGeom prst="rect">
            <a:avLst/>
          </a:prstGeo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4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7815A-162B-4AE0-A79F-FEF9A245BB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2021/4/12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69107-FF35-42A6-8630-C988F7FE1BF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2178211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6666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6666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8C01525-6568-41B0-BE3F-4BF6056E1192}" type="slidenum">
              <a:rPr lang="en-US" altLang="zh-CN">
                <a:solidFill>
                  <a:srgbClr val="006666"/>
                </a:solidFill>
              </a:rPr>
              <a:pPr/>
              <a:t>‹#›</a:t>
            </a:fld>
            <a:endParaRPr lang="en-US" altLang="zh-CN">
              <a:solidFill>
                <a:srgbClr val="0066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8489746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hart" preserve="1">
  <p:cSld name="标题，文本与图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图表占位符 3"/>
          <p:cNvSpPr>
            <a:spLocks noGrp="1"/>
          </p:cNvSpPr>
          <p:nvPr>
            <p:ph type="chart"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6666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6666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605E6882-A487-434F-B298-1E1B14B8891D}" type="slidenum">
              <a:rPr lang="en-US" altLang="zh-CN">
                <a:solidFill>
                  <a:srgbClr val="006666"/>
                </a:solidFill>
              </a:rPr>
              <a:pPr/>
              <a:t>‹#›</a:t>
            </a:fld>
            <a:endParaRPr lang="en-US" altLang="zh-CN">
              <a:solidFill>
                <a:srgbClr val="0066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138469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28600"/>
            <a:ext cx="7716838" cy="762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381000" y="1447800"/>
            <a:ext cx="4152900" cy="5105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6300" y="1447800"/>
            <a:ext cx="4152900" cy="5105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90AE272-4CED-435B-ADF0-8012869EC7B5}" type="datetime4">
              <a:rPr lang="en-US"/>
              <a:pPr>
                <a:defRPr/>
              </a:pPr>
              <a:t>April 12, 2021</a:t>
            </a:fld>
            <a:endParaRPr lang="en-US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Data Mining: Concepts and Techniques</a:t>
            </a:r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F0F11F5-F1E3-4CE3-AA19-8075D1B08FEF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61372541"/>
      </p:ext>
    </p:extLst>
  </p:cSld>
  <p:clrMapOvr>
    <a:masterClrMapping/>
  </p:clrMapOvr>
  <p:transition>
    <p:zoom/>
  </p:transition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000" spc="-38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0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800" cap="all" spc="150" baseline="0">
                <a:solidFill>
                  <a:schemeClr val="tx2"/>
                </a:solidFill>
                <a:latin typeface="+mj-lt"/>
              </a:defRPr>
            </a:lvl1pPr>
            <a:lvl2pPr marL="342900" indent="0" algn="ctr">
              <a:buNone/>
              <a:defRPr sz="18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FD639-1347-4C4A-85F8-AC092E3F6FB5}" type="datetimeFigureOut">
              <a:rPr lang="en-US" smtClean="0"/>
              <a:pPr/>
              <a:t>4/12/2021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34729A-8D8D-4892-BFD9-7C35E004DC9D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5301710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FD639-1347-4C4A-85F8-AC092E3F6FB5}" type="datetimeFigureOut">
              <a:rPr lang="en-US" smtClean="0"/>
              <a:pPr/>
              <a:t>4/12/2021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34729A-8D8D-4892-BFD9-7C35E004DC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225712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6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1800" cap="all" spc="150" baseline="0">
                <a:solidFill>
                  <a:schemeClr val="tx2"/>
                </a:solidFill>
                <a:latin typeface="+mj-lt"/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FD639-1347-4C4A-85F8-AC092E3F6FB5}" type="datetimeFigureOut">
              <a:rPr lang="en-US" smtClean="0"/>
              <a:pPr/>
              <a:t>4/12/2021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34729A-8D8D-4892-BFD9-7C35E004DC9D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4605744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59" y="1845734"/>
            <a:ext cx="370332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5"/>
            <a:ext cx="370332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FD639-1347-4C4A-85F8-AC092E3F6FB5}" type="datetimeFigureOut">
              <a:rPr lang="en-US" smtClean="0"/>
              <a:pPr/>
              <a:t>4/12/2021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34729A-8D8D-4892-BFD9-7C35E004DC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773613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500" b="0" cap="all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4"/>
            <a:ext cx="370332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500" b="0" cap="all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FD639-1347-4C4A-85F8-AC092E3F6FB5}" type="datetimeFigureOut">
              <a:rPr lang="en-US" smtClean="0"/>
              <a:pPr/>
              <a:t>4/12/2021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34729A-8D8D-4892-BFD9-7C35E004DC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92849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FD639-1347-4C4A-85F8-AC092E3F6FB5}" type="datetimeFigureOut">
              <a:rPr lang="en-US" smtClean="0"/>
              <a:pPr/>
              <a:t>4/12/2021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34729A-8D8D-4892-BFD9-7C35E004DC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111348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FD639-1347-4C4A-85F8-AC092E3F6FB5}" type="datetimeFigureOut">
              <a:rPr lang="en-US" smtClean="0"/>
              <a:pPr/>
              <a:t>4/12/2021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34729A-8D8D-4892-BFD9-7C35E004DC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2463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2"/>
            <a:ext cx="5486400" cy="566739"/>
          </a:xfrm>
          <a:prstGeom prst="rect">
            <a:avLst/>
          </a:prstGeo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40"/>
            <a:ext cx="5486400" cy="8048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7815A-162B-4AE0-A79F-FEF9A245BB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2021/4/12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69107-FF35-42A6-8630-C988F7FE1BF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8979120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27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0" y="731520"/>
            <a:ext cx="486918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125">
                <a:solidFill>
                  <a:srgbClr val="FFFFFF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18CFD639-1347-4C4A-85F8-AC092E3F6FB5}" type="datetimeFigureOut">
              <a:rPr lang="en-US" smtClean="0"/>
              <a:pPr/>
              <a:t>4/12/2021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>
              <a:solidFill>
                <a:srgbClr val="637052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234729A-8D8D-4892-BFD9-7C35E004DC9D}" type="slidenum">
              <a:rPr lang="en-US" smtClean="0">
                <a:solidFill>
                  <a:srgbClr val="637052"/>
                </a:solidFill>
              </a:rPr>
              <a:pPr/>
              <a:t>‹#›</a:t>
            </a:fld>
            <a:endParaRPr lang="en-US">
              <a:solidFill>
                <a:srgbClr val="63705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32323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4948" cy="822960"/>
          </a:xfrm>
        </p:spPr>
        <p:txBody>
          <a:bodyPr lIns="91440" tIns="0" rIns="91440" bIns="0" anchor="b">
            <a:noAutofit/>
          </a:bodyPr>
          <a:lstStyle>
            <a:lvl1pPr>
              <a:defRPr sz="27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" y="5907023"/>
            <a:ext cx="7584948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450"/>
              </a:spcAft>
              <a:buNone/>
              <a:defRPr sz="1125">
                <a:solidFill>
                  <a:srgbClr val="FFFFFF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FD639-1347-4C4A-85F8-AC092E3F6FB5}" type="datetimeFigureOut">
              <a:rPr lang="en-US" smtClean="0"/>
              <a:pPr/>
              <a:t>4/12/2021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34729A-8D8D-4892-BFD9-7C35E004DC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106873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FD639-1347-4C4A-85F8-AC092E3F6FB5}" type="datetimeFigureOut">
              <a:rPr lang="en-US" smtClean="0"/>
              <a:pPr/>
              <a:t>4/12/2021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34729A-8D8D-4892-BFD9-7C35E004DC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852432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4779"/>
            <a:ext cx="1971675" cy="575742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4778"/>
            <a:ext cx="5800725" cy="5757422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FD639-1347-4C4A-85F8-AC092E3F6FB5}" type="datetimeFigureOut">
              <a:rPr lang="en-US" smtClean="0"/>
              <a:pPr/>
              <a:t>4/12/2021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34729A-8D8D-4892-BFD9-7C35E004DC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22250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直接连接符 27"/>
          <p:cNvCxnSpPr/>
          <p:nvPr userDrawn="1"/>
        </p:nvCxnSpPr>
        <p:spPr>
          <a:xfrm flipV="1">
            <a:off x="0" y="836712"/>
            <a:ext cx="9144000" cy="7414"/>
          </a:xfrm>
          <a:prstGeom prst="line">
            <a:avLst/>
          </a:prstGeom>
          <a:ln w="28575">
            <a:gradFill flip="none" rotWithShape="1">
              <a:gsLst>
                <a:gs pos="0">
                  <a:schemeClr val="accent1">
                    <a:lumMod val="60000"/>
                    <a:lumOff val="40000"/>
                  </a:schemeClr>
                </a:gs>
                <a:gs pos="17000">
                  <a:schemeClr val="accent1">
                    <a:lumMod val="95000"/>
                    <a:lumOff val="5000"/>
                  </a:schemeClr>
                </a:gs>
                <a:gs pos="100000">
                  <a:schemeClr val="accent1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6" name="组合 15"/>
          <p:cNvGrpSpPr/>
          <p:nvPr userDrawn="1"/>
        </p:nvGrpSpPr>
        <p:grpSpPr>
          <a:xfrm>
            <a:off x="6634110" y="5497"/>
            <a:ext cx="1178250" cy="1072320"/>
            <a:chOff x="4929190" y="1428736"/>
            <a:chExt cx="3296794" cy="3000396"/>
          </a:xfrm>
        </p:grpSpPr>
        <p:sp>
          <p:nvSpPr>
            <p:cNvPr id="17" name="椭圆 16"/>
            <p:cNvSpPr/>
            <p:nvPr/>
          </p:nvSpPr>
          <p:spPr>
            <a:xfrm>
              <a:off x="4929190" y="1428736"/>
              <a:ext cx="3000396" cy="3000396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793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>
              <a:off x="5347990" y="1841598"/>
              <a:ext cx="2158906" cy="2158906"/>
            </a:xfrm>
            <a:prstGeom prst="ellipse">
              <a:avLst/>
            </a:prstGeom>
            <a:noFill/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399998" y="2000239"/>
              <a:ext cx="2825986" cy="12917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prstClr val="white"/>
                  </a:solidFill>
                  <a:latin typeface="Aparajita" pitchFamily="34" charset="0"/>
                  <a:ea typeface="MS UI Gothic" pitchFamily="34" charset="-128"/>
                  <a:cs typeface="Aparajita" pitchFamily="34" charset="0"/>
                </a:rPr>
                <a:t>DM</a:t>
              </a:r>
              <a:endParaRPr lang="zh-CN" altLang="en-US" sz="2400" b="1" dirty="0">
                <a:solidFill>
                  <a:prstClr val="white"/>
                </a:solidFill>
                <a:latin typeface="Aparajita" pitchFamily="34" charset="0"/>
                <a:ea typeface="MS UI Gothic" pitchFamily="34" charset="-128"/>
                <a:cs typeface="Aparajita" pitchFamily="34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419827" y="3010813"/>
              <a:ext cx="2586372" cy="4844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525" b="1" dirty="0">
                  <a:solidFill>
                    <a:prstClr val="white"/>
                  </a:solidFill>
                </a:rPr>
                <a:t>LESS IS MORE</a:t>
              </a:r>
              <a:endParaRPr lang="zh-CN" altLang="en-US" sz="525" b="1" dirty="0">
                <a:solidFill>
                  <a:prstClr val="white"/>
                </a:solidFill>
              </a:endParaRPr>
            </a:p>
          </p:txBody>
        </p:sp>
        <p:cxnSp>
          <p:nvCxnSpPr>
            <p:cNvPr id="21" name="直接连接符 20"/>
            <p:cNvCxnSpPr>
              <a:stCxn id="18" idx="6"/>
              <a:endCxn id="17" idx="6"/>
            </p:cNvCxnSpPr>
            <p:nvPr/>
          </p:nvCxnSpPr>
          <p:spPr>
            <a:xfrm>
              <a:off x="7506896" y="2921051"/>
              <a:ext cx="422690" cy="7883"/>
            </a:xfrm>
            <a:prstGeom prst="line">
              <a:avLst/>
            </a:prstGeom>
            <a:ln w="603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 rot="5400000" flipH="1" flipV="1">
              <a:off x="6295367" y="1634194"/>
              <a:ext cx="412862" cy="1945"/>
            </a:xfrm>
            <a:prstGeom prst="line">
              <a:avLst/>
            </a:prstGeom>
            <a:ln w="444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>
              <a:stCxn id="17" idx="2"/>
              <a:endCxn id="18" idx="2"/>
            </p:cNvCxnSpPr>
            <p:nvPr/>
          </p:nvCxnSpPr>
          <p:spPr>
            <a:xfrm rot="10800000" flipH="1">
              <a:off x="4929190" y="2921052"/>
              <a:ext cx="418800" cy="7883"/>
            </a:xfrm>
            <a:prstGeom prst="line">
              <a:avLst/>
            </a:prstGeom>
            <a:ln w="603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/>
          <p:cNvSpPr txBox="1"/>
          <p:nvPr userDrawn="1"/>
        </p:nvSpPr>
        <p:spPr>
          <a:xfrm>
            <a:off x="7668345" y="476673"/>
            <a:ext cx="188519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b="1" dirty="0">
                <a:solidFill>
                  <a:srgbClr val="305480"/>
                </a:solidFill>
                <a:latin typeface="Times New Roman" pitchFamily="18" charset="0"/>
                <a:cs typeface="Times New Roman" pitchFamily="18" charset="0"/>
              </a:rPr>
              <a:t>Data Mining Lab</a:t>
            </a:r>
            <a:endParaRPr lang="zh-CN" altLang="en-US" sz="1050" b="1" dirty="0">
              <a:solidFill>
                <a:srgbClr val="30548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5" name="TextBox 24"/>
          <p:cNvSpPr txBox="1"/>
          <p:nvPr userDrawn="1"/>
        </p:nvSpPr>
        <p:spPr>
          <a:xfrm>
            <a:off x="7668345" y="240904"/>
            <a:ext cx="163778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 b="1" dirty="0">
                <a:solidFill>
                  <a:srgbClr val="305480"/>
                </a:solidFill>
                <a:latin typeface="微软雅黑" pitchFamily="34" charset="-122"/>
                <a:ea typeface="微软雅黑" pitchFamily="34" charset="-122"/>
              </a:rPr>
              <a:t>数据挖掘实验室</a:t>
            </a:r>
          </a:p>
        </p:txBody>
      </p:sp>
      <p:sp>
        <p:nvSpPr>
          <p:cNvPr id="29" name="矩形 28"/>
          <p:cNvSpPr/>
          <p:nvPr userDrawn="1"/>
        </p:nvSpPr>
        <p:spPr>
          <a:xfrm>
            <a:off x="0" y="6381328"/>
            <a:ext cx="9144000" cy="4766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27" name="内容占位符 26"/>
          <p:cNvSpPr>
            <a:spLocks noGrp="1"/>
          </p:cNvSpPr>
          <p:nvPr>
            <p:ph sz="quarter" idx="10"/>
          </p:nvPr>
        </p:nvSpPr>
        <p:spPr>
          <a:xfrm>
            <a:off x="179388" y="115890"/>
            <a:ext cx="4248150" cy="649287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5" name="内容占位符 26"/>
          <p:cNvSpPr>
            <a:spLocks noGrp="1"/>
          </p:cNvSpPr>
          <p:nvPr>
            <p:ph sz="quarter" idx="11"/>
          </p:nvPr>
        </p:nvSpPr>
        <p:spPr>
          <a:xfrm>
            <a:off x="139381" y="1168623"/>
            <a:ext cx="7394255" cy="3410717"/>
          </a:xfrm>
          <a:prstGeom prst="rect">
            <a:avLst/>
          </a:prstGeom>
        </p:spPr>
        <p:txBody>
          <a:bodyPr/>
          <a:lstStyle>
            <a:lvl1pPr>
              <a:buNone/>
              <a:defRPr sz="1800" baseline="0">
                <a:latin typeface="Times New Roman" panose="02020603050405020304" pitchFamily="18" charset="0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072681228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762000" y="228600"/>
            <a:ext cx="7716838" cy="762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81000" y="1447800"/>
            <a:ext cx="4152900" cy="24765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86300" y="1447800"/>
            <a:ext cx="4152900" cy="24765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381000" y="4076700"/>
            <a:ext cx="4152900" cy="24765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86300" y="4076700"/>
            <a:ext cx="4152900" cy="24765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FCF075F-9B06-486E-B898-8687FF4D7780}" type="datetime4">
              <a:rPr lang="en-US"/>
              <a:pPr>
                <a:defRPr/>
              </a:pPr>
              <a:t>April 12, 2021</a:t>
            </a:fld>
            <a:endParaRPr lang="en-US"/>
          </a:p>
        </p:txBody>
      </p:sp>
      <p:sp>
        <p:nvSpPr>
          <p:cNvPr id="8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Data Mining: Concepts and Techniques</a:t>
            </a:r>
          </a:p>
        </p:txBody>
      </p:sp>
      <p:sp>
        <p:nvSpPr>
          <p:cNvPr id="9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1252593-3996-4AF2-A3A5-8C6F7A0D6026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06701764"/>
      </p:ext>
    </p:extLst>
  </p:cSld>
  <p:clrMapOvr>
    <a:masterClrMapping/>
  </p:clrMapOvr>
  <p:transition>
    <p:zoom/>
  </p:transition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slideLayout" Target="../slideLayouts/slideLayout57.xml"/><Relationship Id="rId18" Type="http://schemas.openxmlformats.org/officeDocument/2006/relationships/slideLayout" Target="../slideLayouts/slideLayout62.xml"/><Relationship Id="rId26" Type="http://schemas.openxmlformats.org/officeDocument/2006/relationships/theme" Target="../theme/theme2.xml"/><Relationship Id="rId3" Type="http://schemas.openxmlformats.org/officeDocument/2006/relationships/slideLayout" Target="../slideLayouts/slideLayout47.xml"/><Relationship Id="rId21" Type="http://schemas.openxmlformats.org/officeDocument/2006/relationships/slideLayout" Target="../slideLayouts/slideLayout65.xml"/><Relationship Id="rId7" Type="http://schemas.openxmlformats.org/officeDocument/2006/relationships/slideLayout" Target="../slideLayouts/slideLayout51.xml"/><Relationship Id="rId12" Type="http://schemas.openxmlformats.org/officeDocument/2006/relationships/slideLayout" Target="../slideLayouts/slideLayout56.xml"/><Relationship Id="rId17" Type="http://schemas.openxmlformats.org/officeDocument/2006/relationships/slideLayout" Target="../slideLayouts/slideLayout61.xml"/><Relationship Id="rId25" Type="http://schemas.openxmlformats.org/officeDocument/2006/relationships/slideLayout" Target="../slideLayouts/slideLayout69.xml"/><Relationship Id="rId2" Type="http://schemas.openxmlformats.org/officeDocument/2006/relationships/slideLayout" Target="../slideLayouts/slideLayout46.xml"/><Relationship Id="rId16" Type="http://schemas.openxmlformats.org/officeDocument/2006/relationships/slideLayout" Target="../slideLayouts/slideLayout60.xml"/><Relationship Id="rId20" Type="http://schemas.openxmlformats.org/officeDocument/2006/relationships/slideLayout" Target="../slideLayouts/slideLayout64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24" Type="http://schemas.openxmlformats.org/officeDocument/2006/relationships/slideLayout" Target="../slideLayouts/slideLayout68.xml"/><Relationship Id="rId5" Type="http://schemas.openxmlformats.org/officeDocument/2006/relationships/slideLayout" Target="../slideLayouts/slideLayout49.xml"/><Relationship Id="rId15" Type="http://schemas.openxmlformats.org/officeDocument/2006/relationships/slideLayout" Target="../slideLayouts/slideLayout59.xml"/><Relationship Id="rId23" Type="http://schemas.openxmlformats.org/officeDocument/2006/relationships/slideLayout" Target="../slideLayouts/slideLayout67.xml"/><Relationship Id="rId10" Type="http://schemas.openxmlformats.org/officeDocument/2006/relationships/slideLayout" Target="../slideLayouts/slideLayout54.xml"/><Relationship Id="rId19" Type="http://schemas.openxmlformats.org/officeDocument/2006/relationships/slideLayout" Target="../slideLayouts/slideLayout63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Relationship Id="rId14" Type="http://schemas.openxmlformats.org/officeDocument/2006/relationships/slideLayout" Target="../slideLayouts/slideLayout58.xml"/><Relationship Id="rId22" Type="http://schemas.openxmlformats.org/officeDocument/2006/relationships/slideLayout" Target="../slideLayouts/slideLayout6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7.xml"/><Relationship Id="rId13" Type="http://schemas.openxmlformats.org/officeDocument/2006/relationships/slideLayout" Target="../slideLayouts/slideLayout82.xml"/><Relationship Id="rId3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6.xml"/><Relationship Id="rId12" Type="http://schemas.openxmlformats.org/officeDocument/2006/relationships/slideLayout" Target="../slideLayouts/slideLayout81.xml"/><Relationship Id="rId2" Type="http://schemas.openxmlformats.org/officeDocument/2006/relationships/slideLayout" Target="../slideLayouts/slideLayout71.xml"/><Relationship Id="rId1" Type="http://schemas.openxmlformats.org/officeDocument/2006/relationships/slideLayout" Target="../slideLayouts/slideLayout70.xml"/><Relationship Id="rId6" Type="http://schemas.openxmlformats.org/officeDocument/2006/relationships/slideLayout" Target="../slideLayouts/slideLayout75.xml"/><Relationship Id="rId11" Type="http://schemas.openxmlformats.org/officeDocument/2006/relationships/slideLayout" Target="../slideLayouts/slideLayout80.xml"/><Relationship Id="rId5" Type="http://schemas.openxmlformats.org/officeDocument/2006/relationships/slideLayout" Target="../slideLayouts/slideLayout74.xml"/><Relationship Id="rId10" Type="http://schemas.openxmlformats.org/officeDocument/2006/relationships/slideLayout" Target="../slideLayouts/slideLayout79.xml"/><Relationship Id="rId4" Type="http://schemas.openxmlformats.org/officeDocument/2006/relationships/slideLayout" Target="../slideLayouts/slideLayout73.xml"/><Relationship Id="rId9" Type="http://schemas.openxmlformats.org/officeDocument/2006/relationships/slideLayout" Target="../slideLayouts/slideLayout78.xml"/><Relationship Id="rId1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0.xml"/><Relationship Id="rId13" Type="http://schemas.openxmlformats.org/officeDocument/2006/relationships/slideLayout" Target="../slideLayouts/slideLayout95.xml"/><Relationship Id="rId3" Type="http://schemas.openxmlformats.org/officeDocument/2006/relationships/slideLayout" Target="../slideLayouts/slideLayout85.xml"/><Relationship Id="rId7" Type="http://schemas.openxmlformats.org/officeDocument/2006/relationships/slideLayout" Target="../slideLayouts/slideLayout89.xml"/><Relationship Id="rId12" Type="http://schemas.openxmlformats.org/officeDocument/2006/relationships/slideLayout" Target="../slideLayouts/slideLayout94.xml"/><Relationship Id="rId2" Type="http://schemas.openxmlformats.org/officeDocument/2006/relationships/slideLayout" Target="../slideLayouts/slideLayout84.xml"/><Relationship Id="rId1" Type="http://schemas.openxmlformats.org/officeDocument/2006/relationships/slideLayout" Target="../slideLayouts/slideLayout83.xml"/><Relationship Id="rId6" Type="http://schemas.openxmlformats.org/officeDocument/2006/relationships/slideLayout" Target="../slideLayouts/slideLayout88.xml"/><Relationship Id="rId11" Type="http://schemas.openxmlformats.org/officeDocument/2006/relationships/slideLayout" Target="../slideLayouts/slideLayout93.xml"/><Relationship Id="rId5" Type="http://schemas.openxmlformats.org/officeDocument/2006/relationships/slideLayout" Target="../slideLayouts/slideLayout87.xml"/><Relationship Id="rId10" Type="http://schemas.openxmlformats.org/officeDocument/2006/relationships/slideLayout" Target="../slideLayouts/slideLayout92.xml"/><Relationship Id="rId4" Type="http://schemas.openxmlformats.org/officeDocument/2006/relationships/slideLayout" Target="../slideLayouts/slideLayout86.xml"/><Relationship Id="rId9" Type="http://schemas.openxmlformats.org/officeDocument/2006/relationships/slideLayout" Target="../slideLayouts/slideLayout91.xml"/><Relationship Id="rId14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3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17815A-162B-4AE0-A79F-FEF9A245BB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2021/4/12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3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3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969107-FF35-42A6-8630-C988F7FE1BF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84721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8" r:id="rId12"/>
    <p:sldLayoutId id="2147483699" r:id="rId13"/>
    <p:sldLayoutId id="2147483700" r:id="rId14"/>
    <p:sldLayoutId id="2147483731" r:id="rId15"/>
    <p:sldLayoutId id="2147483745" r:id="rId16"/>
    <p:sldLayoutId id="2147483746" r:id="rId17"/>
    <p:sldLayoutId id="2147483747" r:id="rId18"/>
    <p:sldLayoutId id="2147483748" r:id="rId19"/>
    <p:sldLayoutId id="2147483764" r:id="rId20"/>
    <p:sldLayoutId id="2147483765" r:id="rId21"/>
    <p:sldLayoutId id="2147483766" r:id="rId22"/>
    <p:sldLayoutId id="2147483767" r:id="rId23"/>
    <p:sldLayoutId id="2147483768" r:id="rId24"/>
    <p:sldLayoutId id="2147483769" r:id="rId25"/>
    <p:sldLayoutId id="2147483770" r:id="rId26"/>
    <p:sldLayoutId id="2147483771" r:id="rId27"/>
    <p:sldLayoutId id="2147483772" r:id="rId28"/>
    <p:sldLayoutId id="2147483773" r:id="rId29"/>
    <p:sldLayoutId id="2147483774" r:id="rId30"/>
    <p:sldLayoutId id="2147483775" r:id="rId31"/>
    <p:sldLayoutId id="2147483776" r:id="rId32"/>
    <p:sldLayoutId id="2147483777" r:id="rId33"/>
    <p:sldLayoutId id="2147483778" r:id="rId34"/>
    <p:sldLayoutId id="2147483779" r:id="rId35"/>
    <p:sldLayoutId id="2147483780" r:id="rId36"/>
    <p:sldLayoutId id="2147483781" r:id="rId37"/>
    <p:sldLayoutId id="2147483782" r:id="rId38"/>
    <p:sldLayoutId id="2147483783" r:id="rId39"/>
    <p:sldLayoutId id="2147483784" r:id="rId40"/>
    <p:sldLayoutId id="2147483785" r:id="rId41"/>
    <p:sldLayoutId id="2147483786" r:id="rId42"/>
    <p:sldLayoutId id="2147483787" r:id="rId43"/>
    <p:sldLayoutId id="2147483788" r:id="rId44"/>
  </p:sldLayoutIdLst>
  <p:txStyles>
    <p:titleStyle>
      <a:lvl1pPr algn="ctr" defTabSz="6858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6858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685800" rtl="0" eaLnBrk="1" latinLnBrk="0" hangingPunct="1">
        <a:spcBef>
          <a:spcPct val="20000"/>
        </a:spcBef>
        <a:buFont typeface="Arial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spcBef>
          <a:spcPct val="20000"/>
        </a:spcBef>
        <a:buFont typeface="Arial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17815A-162B-4AE0-A79F-FEF9A245BB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2021/4/12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969107-FF35-42A6-8630-C988F7FE1BF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3083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  <p:sldLayoutId id="2147483714" r:id="rId12"/>
    <p:sldLayoutId id="2147483715" r:id="rId13"/>
    <p:sldLayoutId id="2147483716" r:id="rId14"/>
    <p:sldLayoutId id="2147483717" r:id="rId15"/>
    <p:sldLayoutId id="2147483718" r:id="rId16"/>
    <p:sldLayoutId id="2147483719" r:id="rId17"/>
    <p:sldLayoutId id="2147483720" r:id="rId18"/>
    <p:sldLayoutId id="2147483721" r:id="rId19"/>
    <p:sldLayoutId id="2147483722" r:id="rId20"/>
    <p:sldLayoutId id="2147483723" r:id="rId21"/>
    <p:sldLayoutId id="2147483724" r:id="rId22"/>
    <p:sldLayoutId id="2147483725" r:id="rId23"/>
    <p:sldLayoutId id="2147483726" r:id="rId24"/>
    <p:sldLayoutId id="2147483727" r:id="rId25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ea typeface="SimSun" panose="02010600030101010101" pitchFamily="2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zh-CN" smtClean="0">
              <a:solidFill>
                <a:srgbClr val="006666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ea typeface="SimSun" panose="02010600030101010101" pitchFamily="2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zh-CN" smtClean="0">
              <a:solidFill>
                <a:srgbClr val="006666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ea typeface="SimSun" panose="02010600030101010101" pitchFamily="2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8A852CF0-09DB-45B1-A0CE-DD8977D3E203}" type="slidenum">
              <a:rPr lang="en-US" altLang="zh-CN" smtClean="0">
                <a:solidFill>
                  <a:srgbClr val="006666"/>
                </a:solidFill>
                <a:latin typeface="Times New Roman" panose="02020603050405020304" pitchFamily="18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zh-CN" smtClean="0">
              <a:solidFill>
                <a:srgbClr val="006666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31" name="Rectangle 7"/>
          <p:cNvSpPr>
            <a:spLocks noChangeArrowheads="1"/>
          </p:cNvSpPr>
          <p:nvPr userDrawn="1"/>
        </p:nvSpPr>
        <p:spPr bwMode="auto">
          <a:xfrm>
            <a:off x="0" y="0"/>
            <a:ext cx="91440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z="2400" smtClean="0">
              <a:solidFill>
                <a:srgbClr val="006666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32" name="Rectangle 8"/>
          <p:cNvSpPr>
            <a:spLocks noChangeArrowheads="1"/>
          </p:cNvSpPr>
          <p:nvPr userDrawn="1"/>
        </p:nvSpPr>
        <p:spPr bwMode="auto">
          <a:xfrm>
            <a:off x="2287588" y="0"/>
            <a:ext cx="6856412" cy="609600"/>
          </a:xfrm>
          <a:prstGeom prst="rect">
            <a:avLst/>
          </a:prstGeom>
          <a:solidFill>
            <a:srgbClr val="008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z="2400" smtClean="0">
              <a:solidFill>
                <a:srgbClr val="006666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35" name="Rectangle 11"/>
          <p:cNvSpPr>
            <a:spLocks noChangeArrowheads="1"/>
          </p:cNvSpPr>
          <p:nvPr userDrawn="1"/>
        </p:nvSpPr>
        <p:spPr bwMode="auto">
          <a:xfrm>
            <a:off x="4573588" y="0"/>
            <a:ext cx="4570412" cy="609600"/>
          </a:xfrm>
          <a:prstGeom prst="rect">
            <a:avLst/>
          </a:prstGeom>
          <a:solidFill>
            <a:srgbClr val="FF00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z="2400" smtClean="0">
              <a:solidFill>
                <a:srgbClr val="006666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36" name="Rectangle 12"/>
          <p:cNvSpPr>
            <a:spLocks noChangeArrowheads="1"/>
          </p:cNvSpPr>
          <p:nvPr userDrawn="1"/>
        </p:nvSpPr>
        <p:spPr bwMode="auto">
          <a:xfrm>
            <a:off x="6858000" y="0"/>
            <a:ext cx="2286000" cy="609600"/>
          </a:xfrm>
          <a:prstGeom prst="rect">
            <a:avLst/>
          </a:prstGeom>
          <a:solidFill>
            <a:srgbClr val="0000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z="2400" smtClean="0">
              <a:solidFill>
                <a:srgbClr val="006666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39" name="Rectangle 15"/>
          <p:cNvSpPr>
            <a:spLocks noChangeArrowheads="1"/>
          </p:cNvSpPr>
          <p:nvPr userDrawn="1"/>
        </p:nvSpPr>
        <p:spPr bwMode="auto">
          <a:xfrm flipH="1">
            <a:off x="0" y="6705600"/>
            <a:ext cx="9144000" cy="1524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z="2400" smtClean="0">
              <a:solidFill>
                <a:srgbClr val="006666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40" name="Rectangle 16"/>
          <p:cNvSpPr>
            <a:spLocks noChangeArrowheads="1"/>
          </p:cNvSpPr>
          <p:nvPr userDrawn="1"/>
        </p:nvSpPr>
        <p:spPr bwMode="auto">
          <a:xfrm flipH="1">
            <a:off x="0" y="6705600"/>
            <a:ext cx="6856413" cy="152400"/>
          </a:xfrm>
          <a:prstGeom prst="rect">
            <a:avLst/>
          </a:prstGeom>
          <a:solidFill>
            <a:srgbClr val="008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z="2400" smtClean="0">
              <a:solidFill>
                <a:srgbClr val="006666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41" name="Rectangle 17"/>
          <p:cNvSpPr>
            <a:spLocks noChangeArrowheads="1"/>
          </p:cNvSpPr>
          <p:nvPr userDrawn="1"/>
        </p:nvSpPr>
        <p:spPr bwMode="auto">
          <a:xfrm flipH="1">
            <a:off x="0" y="6705600"/>
            <a:ext cx="4570413" cy="152400"/>
          </a:xfrm>
          <a:prstGeom prst="rect">
            <a:avLst/>
          </a:prstGeom>
          <a:solidFill>
            <a:srgbClr val="FF00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z="2400" smtClean="0">
              <a:solidFill>
                <a:srgbClr val="006666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42" name="Rectangle 18"/>
          <p:cNvSpPr>
            <a:spLocks noChangeArrowheads="1"/>
          </p:cNvSpPr>
          <p:nvPr userDrawn="1"/>
        </p:nvSpPr>
        <p:spPr bwMode="auto">
          <a:xfrm flipH="1">
            <a:off x="0" y="6705600"/>
            <a:ext cx="2286000" cy="152400"/>
          </a:xfrm>
          <a:prstGeom prst="rect">
            <a:avLst/>
          </a:prstGeom>
          <a:solidFill>
            <a:srgbClr val="0000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z="2400" smtClean="0">
              <a:solidFill>
                <a:srgbClr val="006666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43" name="Rectangle 19"/>
          <p:cNvSpPr>
            <a:spLocks noChangeArrowheads="1"/>
          </p:cNvSpPr>
          <p:nvPr userDrawn="1"/>
        </p:nvSpPr>
        <p:spPr bwMode="auto">
          <a:xfrm>
            <a:off x="0" y="0"/>
            <a:ext cx="9144000" cy="609600"/>
          </a:xfrm>
          <a:prstGeom prst="rect">
            <a:avLst/>
          </a:prstGeom>
          <a:solidFill>
            <a:srgbClr val="C0C0C0">
              <a:alpha val="5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z="2400" smtClean="0">
              <a:solidFill>
                <a:srgbClr val="006666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44" name="Rectangle 20"/>
          <p:cNvSpPr>
            <a:spLocks noChangeArrowheads="1"/>
          </p:cNvSpPr>
          <p:nvPr userDrawn="1"/>
        </p:nvSpPr>
        <p:spPr bwMode="auto">
          <a:xfrm>
            <a:off x="0" y="6705600"/>
            <a:ext cx="9144000" cy="152400"/>
          </a:xfrm>
          <a:prstGeom prst="rect">
            <a:avLst/>
          </a:prstGeom>
          <a:solidFill>
            <a:srgbClr val="C0C0C0">
              <a:alpha val="5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z="2400" smtClean="0">
              <a:solidFill>
                <a:srgbClr val="006666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45" name="Text Box 21"/>
          <p:cNvSpPr txBox="1">
            <a:spLocks noChangeArrowheads="1"/>
          </p:cNvSpPr>
          <p:nvPr userDrawn="1"/>
        </p:nvSpPr>
        <p:spPr bwMode="auto">
          <a:xfrm>
            <a:off x="8077200" y="6629400"/>
            <a:ext cx="3124200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en-US" altLang="zh-CN" sz="1200" smtClean="0">
                <a:solidFill>
                  <a:srgbClr val="FF9966"/>
                </a:solidFill>
                <a:latin typeface="Book Antiqua" panose="02040602050305030304" pitchFamily="18" charset="0"/>
                <a:ea typeface="SimSun" panose="02010600030101010101" pitchFamily="2" charset="-122"/>
              </a:rPr>
              <a:t>        </a:t>
            </a:r>
          </a:p>
        </p:txBody>
      </p:sp>
    </p:spTree>
    <p:extLst>
      <p:ext uri="{BB962C8B-B14F-4D97-AF65-F5344CB8AC3E}">
        <p14:creationId xmlns:p14="http://schemas.microsoft.com/office/powerpoint/2010/main" val="2455254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  <p:sldLayoutId id="2147483744" r:id="rId12"/>
    <p:sldLayoutId id="2147483763" r:id="rId13"/>
  </p:sldLayoutIdLst>
  <p:hf hdr="0" ftr="0" dt="0"/>
  <p:txStyles>
    <p:titleStyle>
      <a:lvl1pPr algn="ctr" rtl="0" fontAlgn="base">
        <a:spcBef>
          <a:spcPct val="0"/>
        </a:spcBef>
        <a:spcAft>
          <a:spcPct val="0"/>
        </a:spcAft>
        <a:defRPr sz="36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Verdana" panose="020B0604030504040204" pitchFamily="34" charset="0"/>
        </a:defRPr>
      </a:lvl2pPr>
      <a:lvl3pPr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Verdana" panose="020B0604030504040204" pitchFamily="34" charset="0"/>
        </a:defRPr>
      </a:lvl3pPr>
      <a:lvl4pPr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Verdana" panose="020B0604030504040204" pitchFamily="34" charset="0"/>
        </a:defRPr>
      </a:lvl4pPr>
      <a:lvl5pPr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Verdana" panose="020B060403050404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Verdana" panose="020B060403050404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Verdana" panose="020B060403050404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Verdana" panose="020B060403050404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Verdana" panose="020B0604030504040204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chemeClr val="tx2"/>
        </a:buClr>
        <a:buFont typeface="Wingdings" panose="05000000000000000000" pitchFamily="2" charset="2"/>
        <a:buChar char="n"/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rgbClr val="FF0066"/>
        </a:buClr>
        <a:buFont typeface="Wingdings" panose="05000000000000000000" pitchFamily="2" charset="2"/>
        <a:buChar char="n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rgbClr val="008000"/>
        </a:buClr>
        <a:buFont typeface="Wingdings" panose="05000000000000000000" pitchFamily="2" charset="2"/>
        <a:buChar char="n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Font typeface="Wingdings" panose="05000000000000000000" pitchFamily="2" charset="2"/>
        <a:buChar char="n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Font typeface="Wingdings" panose="05000000000000000000" pitchFamily="2" charset="2"/>
        <a:buChar char="n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9144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9144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5734"/>
            <a:ext cx="75438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rgbClr val="FFFFFF"/>
                </a:solidFill>
              </a:defRPr>
            </a:lvl1pPr>
          </a:lstStyle>
          <a:p>
            <a:fld id="{18CFD639-1347-4C4A-85F8-AC092E3F6FB5}" type="datetimeFigureOut">
              <a:rPr lang="en-US" smtClean="0"/>
              <a:pPr/>
              <a:t>4/12/2021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88">
                <a:solidFill>
                  <a:srgbClr val="FFFFFF"/>
                </a:solidFill>
              </a:defRPr>
            </a:lvl1pPr>
          </a:lstStyle>
          <a:p>
            <a:fld id="{A234729A-8D8D-4892-BFD9-7C35E004DC9D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737845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35487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0" r:id="rId1"/>
    <p:sldLayoutId id="2147483751" r:id="rId2"/>
    <p:sldLayoutId id="2147483752" r:id="rId3"/>
    <p:sldLayoutId id="2147483753" r:id="rId4"/>
    <p:sldLayoutId id="2147483754" r:id="rId5"/>
    <p:sldLayoutId id="2147483755" r:id="rId6"/>
    <p:sldLayoutId id="2147483756" r:id="rId7"/>
    <p:sldLayoutId id="2147483757" r:id="rId8"/>
    <p:sldLayoutId id="2147483758" r:id="rId9"/>
    <p:sldLayoutId id="2147483759" r:id="rId10"/>
    <p:sldLayoutId id="2147483760" r:id="rId11"/>
    <p:sldLayoutId id="2147483761" r:id="rId12"/>
    <p:sldLayoutId id="2147483762" r:id="rId13"/>
  </p:sldLayoutIdLst>
  <p:txStyles>
    <p:titleStyle>
      <a:lvl1pPr algn="l" defTabSz="685800" rtl="0" eaLnBrk="1" latinLnBrk="0" hangingPunct="1">
        <a:lnSpc>
          <a:spcPct val="85000"/>
        </a:lnSpc>
        <a:spcBef>
          <a:spcPct val="0"/>
        </a:spcBef>
        <a:buNone/>
        <a:defRPr sz="3600" kern="1200" spc="-38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68580" indent="-68580" algn="l" defTabSz="685800" rtl="0" eaLnBrk="1" latinLnBrk="0" hangingPunct="1">
        <a:lnSpc>
          <a:spcPct val="90000"/>
        </a:lnSpc>
        <a:spcBef>
          <a:spcPts val="900"/>
        </a:spcBef>
        <a:spcAft>
          <a:spcPts val="15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28803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3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42519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56235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69951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8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9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1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2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15.wmf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14.wmf"/><Relationship Id="rId4" Type="http://schemas.openxmlformats.org/officeDocument/2006/relationships/oleObject" Target="../embeddings/oleObject2.bin"/><Relationship Id="rId9" Type="http://schemas.openxmlformats.org/officeDocument/2006/relationships/image" Target="../media/image16.w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7" Type="http://schemas.openxmlformats.org/officeDocument/2006/relationships/image" Target="../media/image19.wmf"/><Relationship Id="rId2" Type="http://schemas.openxmlformats.org/officeDocument/2006/relationships/slideLayout" Target="../slideLayouts/slideLayout71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6.bin"/><Relationship Id="rId5" Type="http://schemas.openxmlformats.org/officeDocument/2006/relationships/image" Target="../media/image18.wmf"/><Relationship Id="rId4" Type="http://schemas.openxmlformats.org/officeDocument/2006/relationships/oleObject" Target="../embeddings/oleObject5.bin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82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20.emf"/><Relationship Id="rId4" Type="http://schemas.openxmlformats.org/officeDocument/2006/relationships/oleObject" Target="../embeddings/oleObject7.bin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71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21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76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22.wmf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23.wm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26.jpeg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25.png"/><Relationship Id="rId5" Type="http://schemas.openxmlformats.org/officeDocument/2006/relationships/image" Target="../media/image24.wmf"/><Relationship Id="rId4" Type="http://schemas.openxmlformats.org/officeDocument/2006/relationships/oleObject" Target="../embeddings/oleObject11.bin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0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4.xml"/></Relationships>
</file>

<file path=ppt/slides/_rels/slide5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170.png"/><Relationship Id="rId5" Type="http://schemas.openxmlformats.org/officeDocument/2006/relationships/image" Target="../media/image16.png"/><Relationship Id="rId4" Type="http://schemas.openxmlformats.org/officeDocument/2006/relationships/image" Target="../media/image41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43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9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0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2.xml"/><Relationship Id="rId5" Type="http://schemas.openxmlformats.org/officeDocument/2006/relationships/image" Target="../media/image341.png"/><Relationship Id="rId4" Type="http://schemas.openxmlformats.org/officeDocument/2006/relationships/image" Target="../media/image331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0.png"/><Relationship Id="rId3" Type="http://schemas.openxmlformats.org/officeDocument/2006/relationships/image" Target="../media/image321.png"/><Relationship Id="rId7" Type="http://schemas.openxmlformats.org/officeDocument/2006/relationships/image" Target="../media/image38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370.png"/><Relationship Id="rId5" Type="http://schemas.openxmlformats.org/officeDocument/2006/relationships/image" Target="../media/image362.png"/><Relationship Id="rId4" Type="http://schemas.openxmlformats.org/officeDocument/2006/relationships/image" Target="../media/image352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0.png"/><Relationship Id="rId3" Type="http://schemas.openxmlformats.org/officeDocument/2006/relationships/image" Target="../media/image400.png"/><Relationship Id="rId7" Type="http://schemas.openxmlformats.org/officeDocument/2006/relationships/image" Target="../media/image44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430.png"/><Relationship Id="rId11" Type="http://schemas.openxmlformats.org/officeDocument/2006/relationships/image" Target="../media/image480.png"/><Relationship Id="rId5" Type="http://schemas.openxmlformats.org/officeDocument/2006/relationships/image" Target="../media/image420.png"/><Relationship Id="rId10" Type="http://schemas.openxmlformats.org/officeDocument/2006/relationships/image" Target="../media/image470.png"/><Relationship Id="rId4" Type="http://schemas.openxmlformats.org/officeDocument/2006/relationships/image" Target="../media/image411.png"/><Relationship Id="rId9" Type="http://schemas.openxmlformats.org/officeDocument/2006/relationships/image" Target="../media/image460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0.png"/><Relationship Id="rId13" Type="http://schemas.openxmlformats.org/officeDocument/2006/relationships/image" Target="../media/image330.png"/><Relationship Id="rId3" Type="http://schemas.openxmlformats.org/officeDocument/2006/relationships/image" Target="../media/image200.png"/><Relationship Id="rId7" Type="http://schemas.openxmlformats.org/officeDocument/2006/relationships/image" Target="../media/image270.png"/><Relationship Id="rId12" Type="http://schemas.openxmlformats.org/officeDocument/2006/relationships/image" Target="../media/image32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180.png"/><Relationship Id="rId11" Type="http://schemas.openxmlformats.org/officeDocument/2006/relationships/image" Target="../media/image310.png"/><Relationship Id="rId5" Type="http://schemas.openxmlformats.org/officeDocument/2006/relationships/image" Target="../media/image250.png"/><Relationship Id="rId15" Type="http://schemas.openxmlformats.org/officeDocument/2006/relationships/image" Target="../media/image351.png"/><Relationship Id="rId10" Type="http://schemas.openxmlformats.org/officeDocument/2006/relationships/image" Target="../media/image300.png"/><Relationship Id="rId4" Type="http://schemas.openxmlformats.org/officeDocument/2006/relationships/image" Target="../media/image240.png"/><Relationship Id="rId9" Type="http://schemas.openxmlformats.org/officeDocument/2006/relationships/image" Target="../media/image290.png"/><Relationship Id="rId14" Type="http://schemas.openxmlformats.org/officeDocument/2006/relationships/image" Target="../media/image34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0.png"/><Relationship Id="rId13" Type="http://schemas.openxmlformats.org/officeDocument/2006/relationships/image" Target="../media/image360.png"/><Relationship Id="rId3" Type="http://schemas.openxmlformats.org/officeDocument/2006/relationships/image" Target="../media/image361.png"/><Relationship Id="rId7" Type="http://schemas.openxmlformats.org/officeDocument/2006/relationships/image" Target="../media/image210.png"/><Relationship Id="rId12" Type="http://schemas.openxmlformats.org/officeDocument/2006/relationships/image" Target="../media/image35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200.png"/><Relationship Id="rId11" Type="http://schemas.openxmlformats.org/officeDocument/2006/relationships/image" Target="../media/image220.png"/><Relationship Id="rId5" Type="http://schemas.openxmlformats.org/officeDocument/2006/relationships/image" Target="../media/image190.png"/><Relationship Id="rId10" Type="http://schemas.openxmlformats.org/officeDocument/2006/relationships/image" Target="../media/image260.png"/><Relationship Id="rId4" Type="http://schemas.openxmlformats.org/officeDocument/2006/relationships/image" Target="../media/image180.png"/><Relationship Id="rId9" Type="http://schemas.openxmlformats.org/officeDocument/2006/relationships/image" Target="../media/image250.png"/><Relationship Id="rId14" Type="http://schemas.openxmlformats.org/officeDocument/2006/relationships/image" Target="../media/image53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55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410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62.png"/><Relationship Id="rId3" Type="http://schemas.openxmlformats.org/officeDocument/2006/relationships/image" Target="../media/image520.png"/><Relationship Id="rId7" Type="http://schemas.openxmlformats.org/officeDocument/2006/relationships/image" Target="../media/image56.png"/><Relationship Id="rId12" Type="http://schemas.openxmlformats.org/officeDocument/2006/relationships/image" Target="../media/image6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550.png"/><Relationship Id="rId11" Type="http://schemas.openxmlformats.org/officeDocument/2006/relationships/image" Target="../media/image60.png"/><Relationship Id="rId5" Type="http://schemas.openxmlformats.org/officeDocument/2006/relationships/image" Target="../media/image540.png"/><Relationship Id="rId10" Type="http://schemas.openxmlformats.org/officeDocument/2006/relationships/image" Target="../media/image59.png"/><Relationship Id="rId4" Type="http://schemas.openxmlformats.org/officeDocument/2006/relationships/image" Target="../media/image530.png"/><Relationship Id="rId9" Type="http://schemas.openxmlformats.org/officeDocument/2006/relationships/image" Target="../media/image58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2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10" Type="http://schemas.openxmlformats.org/officeDocument/2006/relationships/image" Target="../media/image76.png"/><Relationship Id="rId4" Type="http://schemas.openxmlformats.org/officeDocument/2006/relationships/image" Target="../media/image70.png"/><Relationship Id="rId9" Type="http://schemas.openxmlformats.org/officeDocument/2006/relationships/image" Target="../media/image75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1.xml"/><Relationship Id="rId4" Type="http://schemas.openxmlformats.org/officeDocument/2006/relationships/image" Target="../media/image78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3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4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emf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84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4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wmf"/><Relationship Id="rId2" Type="http://schemas.openxmlformats.org/officeDocument/2006/relationships/image" Target="../media/image88.wmf"/><Relationship Id="rId1" Type="http://schemas.openxmlformats.org/officeDocument/2006/relationships/slideLayout" Target="../slideLayouts/slideLayout94.xml"/><Relationship Id="rId5" Type="http://schemas.openxmlformats.org/officeDocument/2006/relationships/image" Target="../media/image91.wmf"/><Relationship Id="rId4" Type="http://schemas.openxmlformats.org/officeDocument/2006/relationships/image" Target="../media/image90.wmf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4.bin"/><Relationship Id="rId3" Type="http://schemas.openxmlformats.org/officeDocument/2006/relationships/notesSlide" Target="../notesSlides/notesSlide36.xml"/><Relationship Id="rId7" Type="http://schemas.openxmlformats.org/officeDocument/2006/relationships/image" Target="../media/image93.wmf"/><Relationship Id="rId2" Type="http://schemas.openxmlformats.org/officeDocument/2006/relationships/slideLayout" Target="../slideLayouts/slideLayout95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13.bin"/><Relationship Id="rId11" Type="http://schemas.openxmlformats.org/officeDocument/2006/relationships/image" Target="../media/image95.wmf"/><Relationship Id="rId5" Type="http://schemas.openxmlformats.org/officeDocument/2006/relationships/image" Target="../media/image92.wmf"/><Relationship Id="rId10" Type="http://schemas.openxmlformats.org/officeDocument/2006/relationships/oleObject" Target="../embeddings/oleObject15.bin"/><Relationship Id="rId4" Type="http://schemas.openxmlformats.org/officeDocument/2006/relationships/oleObject" Target="../embeddings/oleObject12.bin"/><Relationship Id="rId9" Type="http://schemas.openxmlformats.org/officeDocument/2006/relationships/image" Target="../media/image94.wmf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89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89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8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1.wmf"/><Relationship Id="rId4" Type="http://schemas.openxmlformats.org/officeDocument/2006/relationships/oleObject" Target="../embeddings/oleObject1.bin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Layout" Target="../slideLayouts/slideLayout57.xml"/><Relationship Id="rId1" Type="http://schemas.openxmlformats.org/officeDocument/2006/relationships/vmlDrawing" Target="../drawings/vmlDrawing10.vml"/><Relationship Id="rId4" Type="http://schemas.openxmlformats.org/officeDocument/2006/relationships/image" Target="../media/image99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7"/>
          <p:cNvSpPr txBox="1"/>
          <p:nvPr/>
        </p:nvSpPr>
        <p:spPr>
          <a:xfrm>
            <a:off x="467544" y="2636912"/>
            <a:ext cx="813690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>
                <a:solidFill>
                  <a:prstClr val="white"/>
                </a:solidFill>
                <a:latin typeface="Ebrima" pitchFamily="2" charset="0"/>
                <a:cs typeface="Ebrima" pitchFamily="2" charset="0"/>
              </a:rPr>
              <a:t>Big Data Analytics and Mining </a:t>
            </a:r>
          </a:p>
          <a:p>
            <a:pPr algn="ctr"/>
            <a:endParaRPr lang="en-US" altLang="zh-CN" sz="2800" b="1" dirty="0" smtClean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itchFamily="18" charset="0"/>
            </a:endParaRPr>
          </a:p>
          <a:p>
            <a:pPr algn="ctr"/>
            <a:r>
              <a:rPr lang="en-US" altLang="zh-CN" sz="2800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Junming Shao</a:t>
            </a:r>
            <a:endParaRPr lang="zh-CN" altLang="en-US" sz="28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4642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1043738" y="584756"/>
            <a:ext cx="7499350" cy="673100"/>
          </a:xfrm>
          <a:prstGeom prst="rect">
            <a:avLst/>
          </a:prstGeo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zh-CN" b="1" dirty="0" smtClean="0">
                <a:ea typeface="SimSun" panose="02010600030101010101" pitchFamily="2" charset="-122"/>
              </a:rPr>
              <a:t>Example: Concept-Drift</a:t>
            </a:r>
          </a:p>
        </p:txBody>
      </p:sp>
      <p:sp>
        <p:nvSpPr>
          <p:cNvPr id="14339" name="Text Box 128"/>
          <p:cNvSpPr txBox="1">
            <a:spLocks noChangeArrowheads="1"/>
          </p:cNvSpPr>
          <p:nvPr/>
        </p:nvSpPr>
        <p:spPr bwMode="auto">
          <a:xfrm>
            <a:off x="2057400" y="5181600"/>
            <a:ext cx="21336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2000">
                <a:latin typeface="Gill Sans MT" panose="020B0502020104020203" pitchFamily="34" charset="0"/>
                <a:ea typeface="SimSun" panose="02010600030101010101" pitchFamily="2" charset="-122"/>
                <a:cs typeface="Arial" panose="020B0604020202020204" pitchFamily="34" charset="0"/>
              </a:rPr>
              <a:t>Negative instance</a:t>
            </a:r>
          </a:p>
        </p:txBody>
      </p:sp>
      <p:sp>
        <p:nvSpPr>
          <p:cNvPr id="14340" name="Text Box 129"/>
          <p:cNvSpPr txBox="1">
            <a:spLocks noChangeArrowheads="1"/>
          </p:cNvSpPr>
          <p:nvPr/>
        </p:nvSpPr>
        <p:spPr bwMode="auto">
          <a:xfrm>
            <a:off x="2057400" y="5562600"/>
            <a:ext cx="19812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2000">
                <a:latin typeface="Gill Sans MT" panose="020B0502020104020203" pitchFamily="34" charset="0"/>
                <a:ea typeface="SimSun" panose="02010600030101010101" pitchFamily="2" charset="-122"/>
                <a:cs typeface="Arial" panose="020B0604020202020204" pitchFamily="34" charset="0"/>
              </a:rPr>
              <a:t>Positive instance</a:t>
            </a:r>
          </a:p>
        </p:txBody>
      </p:sp>
      <p:sp>
        <p:nvSpPr>
          <p:cNvPr id="14341" name="Rectangle 5"/>
          <p:cNvSpPr>
            <a:spLocks noChangeArrowheads="1"/>
          </p:cNvSpPr>
          <p:nvPr/>
        </p:nvSpPr>
        <p:spPr bwMode="auto">
          <a:xfrm>
            <a:off x="1905000" y="2193925"/>
            <a:ext cx="1619250" cy="198278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zh-CN" sz="1800">
              <a:ea typeface="SimSun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4342" name="Line 9"/>
          <p:cNvSpPr>
            <a:spLocks noChangeShapeType="1"/>
          </p:cNvSpPr>
          <p:nvPr/>
        </p:nvSpPr>
        <p:spPr bwMode="auto">
          <a:xfrm>
            <a:off x="1905000" y="2590800"/>
            <a:ext cx="1277938" cy="1585913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343" name="Oval 13"/>
          <p:cNvSpPr>
            <a:spLocks noChangeArrowheads="1"/>
          </p:cNvSpPr>
          <p:nvPr/>
        </p:nvSpPr>
        <p:spPr bwMode="auto">
          <a:xfrm>
            <a:off x="1990725" y="2392363"/>
            <a:ext cx="84138" cy="100012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zh-CN" sz="1800">
              <a:ea typeface="SimSun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4344" name="Oval 14"/>
          <p:cNvSpPr>
            <a:spLocks noChangeArrowheads="1"/>
          </p:cNvSpPr>
          <p:nvPr/>
        </p:nvSpPr>
        <p:spPr bwMode="auto">
          <a:xfrm>
            <a:off x="2160588" y="2789238"/>
            <a:ext cx="85725" cy="9842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zh-CN" sz="1800">
              <a:ea typeface="SimSun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4345" name="Oval 15"/>
          <p:cNvSpPr>
            <a:spLocks noChangeArrowheads="1"/>
          </p:cNvSpPr>
          <p:nvPr/>
        </p:nvSpPr>
        <p:spPr bwMode="auto">
          <a:xfrm>
            <a:off x="2501900" y="2789238"/>
            <a:ext cx="84138" cy="9842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zh-CN" sz="1800">
              <a:ea typeface="SimSun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4346" name="Oval 16"/>
          <p:cNvSpPr>
            <a:spLocks noChangeArrowheads="1"/>
          </p:cNvSpPr>
          <p:nvPr/>
        </p:nvSpPr>
        <p:spPr bwMode="auto">
          <a:xfrm>
            <a:off x="2586038" y="2293938"/>
            <a:ext cx="85725" cy="9842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zh-CN" sz="1800">
              <a:ea typeface="SimSun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4347" name="Oval 17"/>
          <p:cNvSpPr>
            <a:spLocks noChangeArrowheads="1"/>
          </p:cNvSpPr>
          <p:nvPr/>
        </p:nvSpPr>
        <p:spPr bwMode="auto">
          <a:xfrm>
            <a:off x="2843213" y="2887663"/>
            <a:ext cx="84137" cy="100012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zh-CN" sz="1800">
              <a:ea typeface="SimSun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4348" name="Oval 18"/>
          <p:cNvSpPr>
            <a:spLocks noChangeArrowheads="1"/>
          </p:cNvSpPr>
          <p:nvPr/>
        </p:nvSpPr>
        <p:spPr bwMode="auto">
          <a:xfrm>
            <a:off x="2586038" y="3186113"/>
            <a:ext cx="85725" cy="9842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zh-CN" sz="1800">
              <a:ea typeface="SimSun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4349" name="Oval 19"/>
          <p:cNvSpPr>
            <a:spLocks noChangeArrowheads="1"/>
          </p:cNvSpPr>
          <p:nvPr/>
        </p:nvSpPr>
        <p:spPr bwMode="auto">
          <a:xfrm>
            <a:off x="3182938" y="2492375"/>
            <a:ext cx="85725" cy="9842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zh-CN" sz="1800">
              <a:ea typeface="SimSun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4350" name="Oval 20"/>
          <p:cNvSpPr>
            <a:spLocks noChangeArrowheads="1"/>
          </p:cNvSpPr>
          <p:nvPr/>
        </p:nvSpPr>
        <p:spPr bwMode="auto">
          <a:xfrm>
            <a:off x="2843213" y="2492375"/>
            <a:ext cx="84137" cy="9842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zh-CN" sz="1800">
              <a:ea typeface="SimSun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4351" name="Oval 21"/>
          <p:cNvSpPr>
            <a:spLocks noChangeArrowheads="1"/>
          </p:cNvSpPr>
          <p:nvPr/>
        </p:nvSpPr>
        <p:spPr bwMode="auto">
          <a:xfrm>
            <a:off x="3182938" y="3284538"/>
            <a:ext cx="85725" cy="9842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zh-CN" sz="1800">
              <a:ea typeface="SimSun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4352" name="Oval 22"/>
          <p:cNvSpPr>
            <a:spLocks noChangeArrowheads="1"/>
          </p:cNvSpPr>
          <p:nvPr/>
        </p:nvSpPr>
        <p:spPr bwMode="auto">
          <a:xfrm>
            <a:off x="2843213" y="3382963"/>
            <a:ext cx="84137" cy="100012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zh-CN" sz="1800">
              <a:ea typeface="SimSun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4353" name="Oval 23"/>
          <p:cNvSpPr>
            <a:spLocks noChangeArrowheads="1"/>
          </p:cNvSpPr>
          <p:nvPr/>
        </p:nvSpPr>
        <p:spPr bwMode="auto">
          <a:xfrm>
            <a:off x="3268663" y="3681413"/>
            <a:ext cx="85725" cy="9842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zh-CN" sz="1800">
              <a:ea typeface="SimSun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4354" name="Oval 24"/>
          <p:cNvSpPr>
            <a:spLocks noChangeArrowheads="1"/>
          </p:cNvSpPr>
          <p:nvPr/>
        </p:nvSpPr>
        <p:spPr bwMode="auto">
          <a:xfrm>
            <a:off x="3268663" y="2789238"/>
            <a:ext cx="85725" cy="9842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zh-CN" sz="1800">
              <a:ea typeface="SimSun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4355" name="Oval 25"/>
          <p:cNvSpPr>
            <a:spLocks noChangeArrowheads="1"/>
          </p:cNvSpPr>
          <p:nvPr/>
        </p:nvSpPr>
        <p:spPr bwMode="auto">
          <a:xfrm>
            <a:off x="3013075" y="3681413"/>
            <a:ext cx="85725" cy="9842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zh-CN" sz="1800">
              <a:ea typeface="SimSun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4356" name="Oval 26"/>
          <p:cNvSpPr>
            <a:spLocks noChangeArrowheads="1"/>
          </p:cNvSpPr>
          <p:nvPr/>
        </p:nvSpPr>
        <p:spPr bwMode="auto">
          <a:xfrm>
            <a:off x="3268663" y="3978275"/>
            <a:ext cx="85725" cy="9842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zh-CN" sz="1800">
              <a:ea typeface="SimSun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4357" name="Oval 33"/>
          <p:cNvSpPr>
            <a:spLocks noChangeArrowheads="1"/>
          </p:cNvSpPr>
          <p:nvPr/>
        </p:nvSpPr>
        <p:spPr bwMode="auto">
          <a:xfrm>
            <a:off x="1990725" y="3086100"/>
            <a:ext cx="84138" cy="1000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zh-CN" sz="1800">
              <a:ea typeface="SimSun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4358" name="Oval 34"/>
          <p:cNvSpPr>
            <a:spLocks noChangeArrowheads="1"/>
          </p:cNvSpPr>
          <p:nvPr/>
        </p:nvSpPr>
        <p:spPr bwMode="auto">
          <a:xfrm>
            <a:off x="1990725" y="3382963"/>
            <a:ext cx="84138" cy="1000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zh-CN" sz="1800">
              <a:ea typeface="SimSun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4359" name="Oval 35"/>
          <p:cNvSpPr>
            <a:spLocks noChangeArrowheads="1"/>
          </p:cNvSpPr>
          <p:nvPr/>
        </p:nvSpPr>
        <p:spPr bwMode="auto">
          <a:xfrm>
            <a:off x="2246313" y="3382963"/>
            <a:ext cx="84137" cy="1000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zh-CN" sz="1800">
              <a:ea typeface="SimSun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4360" name="Oval 36"/>
          <p:cNvSpPr>
            <a:spLocks noChangeArrowheads="1"/>
          </p:cNvSpPr>
          <p:nvPr/>
        </p:nvSpPr>
        <p:spPr bwMode="auto">
          <a:xfrm>
            <a:off x="2246313" y="3581400"/>
            <a:ext cx="84137" cy="1000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zh-CN" sz="1800">
              <a:ea typeface="SimSun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4361" name="Oval 37"/>
          <p:cNvSpPr>
            <a:spLocks noChangeArrowheads="1"/>
          </p:cNvSpPr>
          <p:nvPr/>
        </p:nvSpPr>
        <p:spPr bwMode="auto">
          <a:xfrm>
            <a:off x="1990725" y="3681413"/>
            <a:ext cx="84138" cy="98425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zh-CN" sz="1800">
              <a:ea typeface="SimSun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4362" name="Oval 38"/>
          <p:cNvSpPr>
            <a:spLocks noChangeArrowheads="1"/>
          </p:cNvSpPr>
          <p:nvPr/>
        </p:nvSpPr>
        <p:spPr bwMode="auto">
          <a:xfrm>
            <a:off x="2074863" y="3878263"/>
            <a:ext cx="85725" cy="1000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zh-CN" sz="1800">
              <a:ea typeface="SimSun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4363" name="Oval 39"/>
          <p:cNvSpPr>
            <a:spLocks noChangeArrowheads="1"/>
          </p:cNvSpPr>
          <p:nvPr/>
        </p:nvSpPr>
        <p:spPr bwMode="auto">
          <a:xfrm>
            <a:off x="2501900" y="3878263"/>
            <a:ext cx="84138" cy="1000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zh-CN" sz="1800">
              <a:ea typeface="SimSun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4364" name="Oval 40"/>
          <p:cNvSpPr>
            <a:spLocks noChangeArrowheads="1"/>
          </p:cNvSpPr>
          <p:nvPr/>
        </p:nvSpPr>
        <p:spPr bwMode="auto">
          <a:xfrm>
            <a:off x="2501900" y="3581400"/>
            <a:ext cx="84138" cy="1000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zh-CN" sz="1800">
              <a:ea typeface="SimSun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4365" name="Oval 41"/>
          <p:cNvSpPr>
            <a:spLocks noChangeArrowheads="1"/>
          </p:cNvSpPr>
          <p:nvPr/>
        </p:nvSpPr>
        <p:spPr bwMode="auto">
          <a:xfrm>
            <a:off x="2757488" y="3779838"/>
            <a:ext cx="85725" cy="98425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zh-CN" sz="1800">
              <a:ea typeface="SimSun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4366" name="Oval 47"/>
          <p:cNvSpPr>
            <a:spLocks noChangeArrowheads="1"/>
          </p:cNvSpPr>
          <p:nvPr/>
        </p:nvSpPr>
        <p:spPr bwMode="auto">
          <a:xfrm>
            <a:off x="2757488" y="3878263"/>
            <a:ext cx="85725" cy="1000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zh-CN" sz="1800">
              <a:ea typeface="SimSun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4367" name="Oval 48"/>
          <p:cNvSpPr>
            <a:spLocks noChangeArrowheads="1"/>
          </p:cNvSpPr>
          <p:nvPr/>
        </p:nvSpPr>
        <p:spPr bwMode="auto">
          <a:xfrm>
            <a:off x="2330450" y="3878263"/>
            <a:ext cx="85725" cy="1000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zh-CN" sz="1800">
              <a:ea typeface="SimSun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4368" name="Oval 49"/>
          <p:cNvSpPr>
            <a:spLocks noChangeArrowheads="1"/>
          </p:cNvSpPr>
          <p:nvPr/>
        </p:nvSpPr>
        <p:spPr bwMode="auto">
          <a:xfrm>
            <a:off x="2927350" y="3978275"/>
            <a:ext cx="85725" cy="98425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zh-CN" sz="1800">
              <a:ea typeface="SimSun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4369" name="Oval 50"/>
          <p:cNvSpPr>
            <a:spLocks noChangeArrowheads="1"/>
          </p:cNvSpPr>
          <p:nvPr/>
        </p:nvSpPr>
        <p:spPr bwMode="auto">
          <a:xfrm>
            <a:off x="2330450" y="4076700"/>
            <a:ext cx="85725" cy="1000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zh-CN" sz="1800">
              <a:ea typeface="SimSun" panose="02010600030101010101" pitchFamily="2" charset="-122"/>
              <a:cs typeface="Arial" panose="020B0604020202020204" pitchFamily="34" charset="0"/>
            </a:endParaRPr>
          </a:p>
        </p:txBody>
      </p:sp>
      <p:grpSp>
        <p:nvGrpSpPr>
          <p:cNvPr id="2" name="Group 141"/>
          <p:cNvGrpSpPr>
            <a:grpSpLocks/>
          </p:cNvGrpSpPr>
          <p:nvPr/>
        </p:nvGrpSpPr>
        <p:grpSpPr bwMode="auto">
          <a:xfrm>
            <a:off x="5143500" y="2181225"/>
            <a:ext cx="1633538" cy="1995488"/>
            <a:chOff x="5143500" y="2181025"/>
            <a:chExt cx="1632898" cy="1995223"/>
          </a:xfrm>
        </p:grpSpPr>
        <p:sp>
          <p:nvSpPr>
            <p:cNvPr id="14445" name="Rectangle 7"/>
            <p:cNvSpPr>
              <a:spLocks noChangeArrowheads="1"/>
            </p:cNvSpPr>
            <p:nvPr/>
          </p:nvSpPr>
          <p:spPr bwMode="auto">
            <a:xfrm>
              <a:off x="5143500" y="2194673"/>
              <a:ext cx="1619250" cy="198157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zh-CN" sz="1800">
                <a:ea typeface="SimSun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14446" name="Line 11"/>
            <p:cNvSpPr>
              <a:spLocks noChangeShapeType="1"/>
            </p:cNvSpPr>
            <p:nvPr/>
          </p:nvSpPr>
          <p:spPr bwMode="auto">
            <a:xfrm>
              <a:off x="5143500" y="2392830"/>
              <a:ext cx="1619250" cy="1188945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447" name="Rectangle 109"/>
            <p:cNvSpPr>
              <a:spLocks noChangeArrowheads="1"/>
            </p:cNvSpPr>
            <p:nvPr/>
          </p:nvSpPr>
          <p:spPr bwMode="auto">
            <a:xfrm>
              <a:off x="5143500" y="2194673"/>
              <a:ext cx="1619250" cy="198157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zh-CN" sz="1800">
                <a:ea typeface="SimSun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14448" name="Oval 111"/>
            <p:cNvSpPr>
              <a:spLocks noChangeArrowheads="1"/>
            </p:cNvSpPr>
            <p:nvPr/>
          </p:nvSpPr>
          <p:spPr bwMode="auto">
            <a:xfrm>
              <a:off x="5228724" y="2392830"/>
              <a:ext cx="85224" cy="99079"/>
            </a:xfrm>
            <a:prstGeom prst="ellipse">
              <a:avLst/>
            </a:prstGeom>
            <a:solidFill>
              <a:srgbClr val="3366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zh-CN" sz="1800">
                <a:ea typeface="SimSun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14449" name="Oval 112"/>
            <p:cNvSpPr>
              <a:spLocks noChangeArrowheads="1"/>
            </p:cNvSpPr>
            <p:nvPr/>
          </p:nvSpPr>
          <p:spPr bwMode="auto">
            <a:xfrm>
              <a:off x="5399171" y="2789145"/>
              <a:ext cx="85224" cy="99079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zh-CN" sz="1800">
                <a:ea typeface="SimSun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14450" name="Oval 113"/>
            <p:cNvSpPr>
              <a:spLocks noChangeArrowheads="1"/>
            </p:cNvSpPr>
            <p:nvPr/>
          </p:nvSpPr>
          <p:spPr bwMode="auto">
            <a:xfrm>
              <a:off x="5740066" y="2789145"/>
              <a:ext cx="85224" cy="99079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zh-CN" sz="1800">
                <a:ea typeface="SimSun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14451" name="Oval 114"/>
            <p:cNvSpPr>
              <a:spLocks noChangeArrowheads="1"/>
            </p:cNvSpPr>
            <p:nvPr/>
          </p:nvSpPr>
          <p:spPr bwMode="auto">
            <a:xfrm>
              <a:off x="5825289" y="2293751"/>
              <a:ext cx="85224" cy="99079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zh-CN" sz="1800">
                <a:ea typeface="SimSun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14452" name="Oval 115"/>
            <p:cNvSpPr>
              <a:spLocks noChangeArrowheads="1"/>
            </p:cNvSpPr>
            <p:nvPr/>
          </p:nvSpPr>
          <p:spPr bwMode="auto">
            <a:xfrm>
              <a:off x="6080961" y="2888224"/>
              <a:ext cx="85224" cy="99079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zh-CN" sz="1800">
                <a:ea typeface="SimSun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14453" name="Oval 116"/>
            <p:cNvSpPr>
              <a:spLocks noChangeArrowheads="1"/>
            </p:cNvSpPr>
            <p:nvPr/>
          </p:nvSpPr>
          <p:spPr bwMode="auto">
            <a:xfrm>
              <a:off x="5825289" y="3185460"/>
              <a:ext cx="85224" cy="99079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zh-CN" sz="1800">
                <a:ea typeface="SimSun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14454" name="Oval 117"/>
            <p:cNvSpPr>
              <a:spLocks noChangeArrowheads="1"/>
            </p:cNvSpPr>
            <p:nvPr/>
          </p:nvSpPr>
          <p:spPr bwMode="auto">
            <a:xfrm>
              <a:off x="6421855" y="2491909"/>
              <a:ext cx="85224" cy="99079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zh-CN" sz="1800">
                <a:ea typeface="SimSun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14455" name="Oval 118"/>
            <p:cNvSpPr>
              <a:spLocks noChangeArrowheads="1"/>
            </p:cNvSpPr>
            <p:nvPr/>
          </p:nvSpPr>
          <p:spPr bwMode="auto">
            <a:xfrm>
              <a:off x="6080961" y="2491909"/>
              <a:ext cx="85224" cy="99079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zh-CN" sz="1800">
                <a:ea typeface="SimSun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14456" name="Oval 119"/>
            <p:cNvSpPr>
              <a:spLocks noChangeArrowheads="1"/>
            </p:cNvSpPr>
            <p:nvPr/>
          </p:nvSpPr>
          <p:spPr bwMode="auto">
            <a:xfrm>
              <a:off x="6421855" y="3284539"/>
              <a:ext cx="85224" cy="99079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zh-CN" sz="1800">
                <a:ea typeface="SimSun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14457" name="Oval 120"/>
            <p:cNvSpPr>
              <a:spLocks noChangeArrowheads="1"/>
            </p:cNvSpPr>
            <p:nvPr/>
          </p:nvSpPr>
          <p:spPr bwMode="auto">
            <a:xfrm>
              <a:off x="6080961" y="3383618"/>
              <a:ext cx="85224" cy="99079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zh-CN" sz="1800">
                <a:ea typeface="SimSun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14458" name="Oval 121"/>
            <p:cNvSpPr>
              <a:spLocks noChangeArrowheads="1"/>
            </p:cNvSpPr>
            <p:nvPr/>
          </p:nvSpPr>
          <p:spPr bwMode="auto">
            <a:xfrm>
              <a:off x="6507079" y="3680854"/>
              <a:ext cx="85224" cy="99079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zh-CN" sz="1800">
                <a:ea typeface="SimSun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14459" name="Oval 122"/>
            <p:cNvSpPr>
              <a:spLocks noChangeArrowheads="1"/>
            </p:cNvSpPr>
            <p:nvPr/>
          </p:nvSpPr>
          <p:spPr bwMode="auto">
            <a:xfrm>
              <a:off x="6507079" y="2789145"/>
              <a:ext cx="85224" cy="99079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zh-CN" sz="1800">
                <a:ea typeface="SimSun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14460" name="Oval 123"/>
            <p:cNvSpPr>
              <a:spLocks noChangeArrowheads="1"/>
            </p:cNvSpPr>
            <p:nvPr/>
          </p:nvSpPr>
          <p:spPr bwMode="auto">
            <a:xfrm>
              <a:off x="6251408" y="3680854"/>
              <a:ext cx="85224" cy="99079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zh-CN" sz="1800">
                <a:ea typeface="SimSun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14461" name="Oval 124"/>
            <p:cNvSpPr>
              <a:spLocks noChangeArrowheads="1"/>
            </p:cNvSpPr>
            <p:nvPr/>
          </p:nvSpPr>
          <p:spPr bwMode="auto">
            <a:xfrm>
              <a:off x="6507079" y="3978090"/>
              <a:ext cx="85224" cy="99079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zh-CN" sz="1800">
                <a:ea typeface="SimSun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14462" name="Oval 125"/>
            <p:cNvSpPr>
              <a:spLocks noChangeArrowheads="1"/>
            </p:cNvSpPr>
            <p:nvPr/>
          </p:nvSpPr>
          <p:spPr bwMode="auto">
            <a:xfrm>
              <a:off x="5228724" y="3086381"/>
              <a:ext cx="85224" cy="99079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zh-CN" sz="1800">
                <a:ea typeface="SimSun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14463" name="Oval 126"/>
            <p:cNvSpPr>
              <a:spLocks noChangeArrowheads="1"/>
            </p:cNvSpPr>
            <p:nvPr/>
          </p:nvSpPr>
          <p:spPr bwMode="auto">
            <a:xfrm>
              <a:off x="5228724" y="3383618"/>
              <a:ext cx="85224" cy="99079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zh-CN" sz="1800">
                <a:ea typeface="SimSun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14464" name="Oval 127"/>
            <p:cNvSpPr>
              <a:spLocks noChangeArrowheads="1"/>
            </p:cNvSpPr>
            <p:nvPr/>
          </p:nvSpPr>
          <p:spPr bwMode="auto">
            <a:xfrm>
              <a:off x="5484395" y="3383618"/>
              <a:ext cx="85224" cy="99079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zh-CN" sz="1800">
                <a:ea typeface="SimSun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14465" name="Oval 128"/>
            <p:cNvSpPr>
              <a:spLocks noChangeArrowheads="1"/>
            </p:cNvSpPr>
            <p:nvPr/>
          </p:nvSpPr>
          <p:spPr bwMode="auto">
            <a:xfrm>
              <a:off x="5484395" y="3581775"/>
              <a:ext cx="85224" cy="99079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zh-CN" sz="1800">
                <a:ea typeface="SimSun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14466" name="Oval 129"/>
            <p:cNvSpPr>
              <a:spLocks noChangeArrowheads="1"/>
            </p:cNvSpPr>
            <p:nvPr/>
          </p:nvSpPr>
          <p:spPr bwMode="auto">
            <a:xfrm>
              <a:off x="5228724" y="3680854"/>
              <a:ext cx="85224" cy="99079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zh-CN" sz="1800">
                <a:ea typeface="SimSun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14467" name="Oval 130"/>
            <p:cNvSpPr>
              <a:spLocks noChangeArrowheads="1"/>
            </p:cNvSpPr>
            <p:nvPr/>
          </p:nvSpPr>
          <p:spPr bwMode="auto">
            <a:xfrm>
              <a:off x="5313947" y="3879011"/>
              <a:ext cx="85224" cy="99079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zh-CN" sz="1800">
                <a:ea typeface="SimSun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14468" name="Oval 131"/>
            <p:cNvSpPr>
              <a:spLocks noChangeArrowheads="1"/>
            </p:cNvSpPr>
            <p:nvPr/>
          </p:nvSpPr>
          <p:spPr bwMode="auto">
            <a:xfrm>
              <a:off x="5740066" y="3879011"/>
              <a:ext cx="85224" cy="99079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zh-CN" sz="1800">
                <a:ea typeface="SimSun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14469" name="Oval 132"/>
            <p:cNvSpPr>
              <a:spLocks noChangeArrowheads="1"/>
            </p:cNvSpPr>
            <p:nvPr/>
          </p:nvSpPr>
          <p:spPr bwMode="auto">
            <a:xfrm>
              <a:off x="5740066" y="3581775"/>
              <a:ext cx="85224" cy="99079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zh-CN" sz="1800">
                <a:ea typeface="SimSun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14470" name="Oval 133"/>
            <p:cNvSpPr>
              <a:spLocks noChangeArrowheads="1"/>
            </p:cNvSpPr>
            <p:nvPr/>
          </p:nvSpPr>
          <p:spPr bwMode="auto">
            <a:xfrm>
              <a:off x="5995737" y="3779933"/>
              <a:ext cx="85224" cy="99079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zh-CN" sz="1800">
                <a:ea typeface="SimSun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14471" name="Oval 134"/>
            <p:cNvSpPr>
              <a:spLocks noChangeArrowheads="1"/>
            </p:cNvSpPr>
            <p:nvPr/>
          </p:nvSpPr>
          <p:spPr bwMode="auto">
            <a:xfrm>
              <a:off x="5995737" y="3879011"/>
              <a:ext cx="85224" cy="99079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zh-CN" sz="1800">
                <a:ea typeface="SimSun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14472" name="Oval 135"/>
            <p:cNvSpPr>
              <a:spLocks noChangeArrowheads="1"/>
            </p:cNvSpPr>
            <p:nvPr/>
          </p:nvSpPr>
          <p:spPr bwMode="auto">
            <a:xfrm>
              <a:off x="5569618" y="3879011"/>
              <a:ext cx="85224" cy="99079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zh-CN" sz="1800">
                <a:ea typeface="SimSun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14473" name="Oval 136"/>
            <p:cNvSpPr>
              <a:spLocks noChangeArrowheads="1"/>
            </p:cNvSpPr>
            <p:nvPr/>
          </p:nvSpPr>
          <p:spPr bwMode="auto">
            <a:xfrm>
              <a:off x="6166184" y="3978090"/>
              <a:ext cx="85224" cy="99079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zh-CN" sz="1800">
                <a:ea typeface="SimSun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14474" name="Oval 137"/>
            <p:cNvSpPr>
              <a:spLocks noChangeArrowheads="1"/>
            </p:cNvSpPr>
            <p:nvPr/>
          </p:nvSpPr>
          <p:spPr bwMode="auto">
            <a:xfrm>
              <a:off x="5569618" y="4077169"/>
              <a:ext cx="85224" cy="99079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zh-CN" sz="1800">
                <a:ea typeface="SimSun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14475" name="Line 10"/>
            <p:cNvSpPr>
              <a:spLocks noChangeShapeType="1"/>
            </p:cNvSpPr>
            <p:nvPr/>
          </p:nvSpPr>
          <p:spPr bwMode="auto">
            <a:xfrm>
              <a:off x="5157148" y="2181025"/>
              <a:ext cx="1619250" cy="168433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4" name="Group 142"/>
          <p:cNvGrpSpPr>
            <a:grpSpLocks/>
          </p:cNvGrpSpPr>
          <p:nvPr/>
        </p:nvGrpSpPr>
        <p:grpSpPr bwMode="auto">
          <a:xfrm>
            <a:off x="6762750" y="2193925"/>
            <a:ext cx="1619250" cy="1982788"/>
            <a:chOff x="6762750" y="2194673"/>
            <a:chExt cx="1619250" cy="1981575"/>
          </a:xfrm>
        </p:grpSpPr>
        <p:sp>
          <p:nvSpPr>
            <p:cNvPr id="14415" name="Line 12"/>
            <p:cNvSpPr>
              <a:spLocks noChangeShapeType="1"/>
            </p:cNvSpPr>
            <p:nvPr/>
          </p:nvSpPr>
          <p:spPr bwMode="auto">
            <a:xfrm>
              <a:off x="6762750" y="2888224"/>
              <a:ext cx="1619250" cy="990788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416" name="Rectangle 138"/>
            <p:cNvSpPr>
              <a:spLocks noChangeArrowheads="1"/>
            </p:cNvSpPr>
            <p:nvPr/>
          </p:nvSpPr>
          <p:spPr bwMode="auto">
            <a:xfrm>
              <a:off x="6762750" y="2194673"/>
              <a:ext cx="1619250" cy="198157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zh-CN" sz="1800">
                <a:ea typeface="SimSun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14417" name="Oval 140"/>
            <p:cNvSpPr>
              <a:spLocks noChangeArrowheads="1"/>
            </p:cNvSpPr>
            <p:nvPr/>
          </p:nvSpPr>
          <p:spPr bwMode="auto">
            <a:xfrm>
              <a:off x="6847974" y="2392830"/>
              <a:ext cx="85224" cy="99079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zh-CN" sz="1800">
                <a:ea typeface="SimSun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14418" name="Oval 141"/>
            <p:cNvSpPr>
              <a:spLocks noChangeArrowheads="1"/>
            </p:cNvSpPr>
            <p:nvPr/>
          </p:nvSpPr>
          <p:spPr bwMode="auto">
            <a:xfrm>
              <a:off x="7018421" y="2789145"/>
              <a:ext cx="85224" cy="99079"/>
            </a:xfrm>
            <a:prstGeom prst="ellipse">
              <a:avLst/>
            </a:prstGeom>
            <a:solidFill>
              <a:srgbClr val="3366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zh-CN" sz="1800">
                <a:ea typeface="SimSun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14419" name="Oval 142"/>
            <p:cNvSpPr>
              <a:spLocks noChangeArrowheads="1"/>
            </p:cNvSpPr>
            <p:nvPr/>
          </p:nvSpPr>
          <p:spPr bwMode="auto">
            <a:xfrm>
              <a:off x="7359316" y="2789145"/>
              <a:ext cx="85224" cy="99079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zh-CN" sz="1800">
                <a:ea typeface="SimSun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14420" name="Oval 143"/>
            <p:cNvSpPr>
              <a:spLocks noChangeArrowheads="1"/>
            </p:cNvSpPr>
            <p:nvPr/>
          </p:nvSpPr>
          <p:spPr bwMode="auto">
            <a:xfrm>
              <a:off x="7444539" y="2293751"/>
              <a:ext cx="85224" cy="99079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zh-CN" sz="1800">
                <a:ea typeface="SimSun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14421" name="Oval 144"/>
            <p:cNvSpPr>
              <a:spLocks noChangeArrowheads="1"/>
            </p:cNvSpPr>
            <p:nvPr/>
          </p:nvSpPr>
          <p:spPr bwMode="auto">
            <a:xfrm>
              <a:off x="7700211" y="2888224"/>
              <a:ext cx="85224" cy="99079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zh-CN" sz="1800">
                <a:ea typeface="SimSun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14422" name="Oval 145"/>
            <p:cNvSpPr>
              <a:spLocks noChangeArrowheads="1"/>
            </p:cNvSpPr>
            <p:nvPr/>
          </p:nvSpPr>
          <p:spPr bwMode="auto">
            <a:xfrm>
              <a:off x="7444539" y="3185460"/>
              <a:ext cx="85224" cy="99079"/>
            </a:xfrm>
            <a:prstGeom prst="ellipse">
              <a:avLst/>
            </a:prstGeom>
            <a:solidFill>
              <a:srgbClr val="3366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zh-CN" sz="1800">
                <a:ea typeface="SimSun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14423" name="Oval 146"/>
            <p:cNvSpPr>
              <a:spLocks noChangeArrowheads="1"/>
            </p:cNvSpPr>
            <p:nvPr/>
          </p:nvSpPr>
          <p:spPr bwMode="auto">
            <a:xfrm>
              <a:off x="8041105" y="2491909"/>
              <a:ext cx="85224" cy="99079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zh-CN" sz="1800">
                <a:ea typeface="SimSun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14424" name="Oval 147"/>
            <p:cNvSpPr>
              <a:spLocks noChangeArrowheads="1"/>
            </p:cNvSpPr>
            <p:nvPr/>
          </p:nvSpPr>
          <p:spPr bwMode="auto">
            <a:xfrm>
              <a:off x="7700211" y="2491909"/>
              <a:ext cx="85224" cy="99079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zh-CN" sz="1800">
                <a:ea typeface="SimSun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14425" name="Oval 148"/>
            <p:cNvSpPr>
              <a:spLocks noChangeArrowheads="1"/>
            </p:cNvSpPr>
            <p:nvPr/>
          </p:nvSpPr>
          <p:spPr bwMode="auto">
            <a:xfrm>
              <a:off x="8041105" y="3284539"/>
              <a:ext cx="85224" cy="99079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zh-CN" sz="1800">
                <a:ea typeface="SimSun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14426" name="Oval 149"/>
            <p:cNvSpPr>
              <a:spLocks noChangeArrowheads="1"/>
            </p:cNvSpPr>
            <p:nvPr/>
          </p:nvSpPr>
          <p:spPr bwMode="auto">
            <a:xfrm>
              <a:off x="7700211" y="3383618"/>
              <a:ext cx="85224" cy="99079"/>
            </a:xfrm>
            <a:prstGeom prst="ellipse">
              <a:avLst/>
            </a:prstGeom>
            <a:solidFill>
              <a:srgbClr val="3366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zh-CN" sz="1800">
                <a:ea typeface="SimSun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14427" name="Oval 150"/>
            <p:cNvSpPr>
              <a:spLocks noChangeArrowheads="1"/>
            </p:cNvSpPr>
            <p:nvPr/>
          </p:nvSpPr>
          <p:spPr bwMode="auto">
            <a:xfrm>
              <a:off x="8126329" y="3680854"/>
              <a:ext cx="85224" cy="99079"/>
            </a:xfrm>
            <a:prstGeom prst="ellipse">
              <a:avLst/>
            </a:prstGeom>
            <a:solidFill>
              <a:srgbClr val="3366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zh-CN" sz="1800">
                <a:ea typeface="SimSun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14428" name="Oval 151"/>
            <p:cNvSpPr>
              <a:spLocks noChangeArrowheads="1"/>
            </p:cNvSpPr>
            <p:nvPr/>
          </p:nvSpPr>
          <p:spPr bwMode="auto">
            <a:xfrm>
              <a:off x="8126329" y="2789145"/>
              <a:ext cx="85224" cy="99079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zh-CN" sz="1800">
                <a:ea typeface="SimSun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14429" name="Oval 152"/>
            <p:cNvSpPr>
              <a:spLocks noChangeArrowheads="1"/>
            </p:cNvSpPr>
            <p:nvPr/>
          </p:nvSpPr>
          <p:spPr bwMode="auto">
            <a:xfrm>
              <a:off x="7870658" y="3680854"/>
              <a:ext cx="85224" cy="99079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zh-CN" sz="1800">
                <a:ea typeface="SimSun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14430" name="Oval 153"/>
            <p:cNvSpPr>
              <a:spLocks noChangeArrowheads="1"/>
            </p:cNvSpPr>
            <p:nvPr/>
          </p:nvSpPr>
          <p:spPr bwMode="auto">
            <a:xfrm>
              <a:off x="8126329" y="3978090"/>
              <a:ext cx="85224" cy="99079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zh-CN" sz="1800">
                <a:ea typeface="SimSun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14431" name="Oval 154"/>
            <p:cNvSpPr>
              <a:spLocks noChangeArrowheads="1"/>
            </p:cNvSpPr>
            <p:nvPr/>
          </p:nvSpPr>
          <p:spPr bwMode="auto">
            <a:xfrm>
              <a:off x="6847974" y="3086381"/>
              <a:ext cx="85224" cy="99079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zh-CN" sz="1800">
                <a:ea typeface="SimSun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14432" name="Oval 155"/>
            <p:cNvSpPr>
              <a:spLocks noChangeArrowheads="1"/>
            </p:cNvSpPr>
            <p:nvPr/>
          </p:nvSpPr>
          <p:spPr bwMode="auto">
            <a:xfrm>
              <a:off x="6847974" y="3383618"/>
              <a:ext cx="85224" cy="99079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zh-CN" sz="1800">
                <a:ea typeface="SimSun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14433" name="Oval 156"/>
            <p:cNvSpPr>
              <a:spLocks noChangeArrowheads="1"/>
            </p:cNvSpPr>
            <p:nvPr/>
          </p:nvSpPr>
          <p:spPr bwMode="auto">
            <a:xfrm>
              <a:off x="7103645" y="3383618"/>
              <a:ext cx="85224" cy="99079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zh-CN" sz="1800">
                <a:ea typeface="SimSun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14434" name="Oval 157"/>
            <p:cNvSpPr>
              <a:spLocks noChangeArrowheads="1"/>
            </p:cNvSpPr>
            <p:nvPr/>
          </p:nvSpPr>
          <p:spPr bwMode="auto">
            <a:xfrm>
              <a:off x="7103645" y="3581775"/>
              <a:ext cx="85224" cy="99079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zh-CN" sz="1800">
                <a:ea typeface="SimSun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14435" name="Oval 158"/>
            <p:cNvSpPr>
              <a:spLocks noChangeArrowheads="1"/>
            </p:cNvSpPr>
            <p:nvPr/>
          </p:nvSpPr>
          <p:spPr bwMode="auto">
            <a:xfrm>
              <a:off x="6847974" y="3680854"/>
              <a:ext cx="85224" cy="99079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zh-CN" sz="1800">
                <a:ea typeface="SimSun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14436" name="Oval 159"/>
            <p:cNvSpPr>
              <a:spLocks noChangeArrowheads="1"/>
            </p:cNvSpPr>
            <p:nvPr/>
          </p:nvSpPr>
          <p:spPr bwMode="auto">
            <a:xfrm>
              <a:off x="6933197" y="3879011"/>
              <a:ext cx="85224" cy="99079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zh-CN" sz="1800">
                <a:ea typeface="SimSun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14437" name="Oval 160"/>
            <p:cNvSpPr>
              <a:spLocks noChangeArrowheads="1"/>
            </p:cNvSpPr>
            <p:nvPr/>
          </p:nvSpPr>
          <p:spPr bwMode="auto">
            <a:xfrm>
              <a:off x="7359316" y="3879011"/>
              <a:ext cx="85224" cy="99079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zh-CN" sz="1800">
                <a:ea typeface="SimSun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14438" name="Oval 161"/>
            <p:cNvSpPr>
              <a:spLocks noChangeArrowheads="1"/>
            </p:cNvSpPr>
            <p:nvPr/>
          </p:nvSpPr>
          <p:spPr bwMode="auto">
            <a:xfrm>
              <a:off x="7359316" y="3581775"/>
              <a:ext cx="85224" cy="99079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zh-CN" sz="1800">
                <a:ea typeface="SimSun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14439" name="Oval 162"/>
            <p:cNvSpPr>
              <a:spLocks noChangeArrowheads="1"/>
            </p:cNvSpPr>
            <p:nvPr/>
          </p:nvSpPr>
          <p:spPr bwMode="auto">
            <a:xfrm>
              <a:off x="7614987" y="3779933"/>
              <a:ext cx="85224" cy="99079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zh-CN" sz="1800">
                <a:ea typeface="SimSun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14440" name="Oval 163"/>
            <p:cNvSpPr>
              <a:spLocks noChangeArrowheads="1"/>
            </p:cNvSpPr>
            <p:nvPr/>
          </p:nvSpPr>
          <p:spPr bwMode="auto">
            <a:xfrm>
              <a:off x="7614987" y="3879011"/>
              <a:ext cx="85224" cy="99079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zh-CN" sz="1800">
                <a:ea typeface="SimSun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14441" name="Oval 164"/>
            <p:cNvSpPr>
              <a:spLocks noChangeArrowheads="1"/>
            </p:cNvSpPr>
            <p:nvPr/>
          </p:nvSpPr>
          <p:spPr bwMode="auto">
            <a:xfrm>
              <a:off x="7188868" y="3879011"/>
              <a:ext cx="85224" cy="99079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zh-CN" sz="1800">
                <a:ea typeface="SimSun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14442" name="Oval 165"/>
            <p:cNvSpPr>
              <a:spLocks noChangeArrowheads="1"/>
            </p:cNvSpPr>
            <p:nvPr/>
          </p:nvSpPr>
          <p:spPr bwMode="auto">
            <a:xfrm>
              <a:off x="7785434" y="3978090"/>
              <a:ext cx="85224" cy="99079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zh-CN" sz="1800">
                <a:ea typeface="SimSun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14443" name="Oval 166"/>
            <p:cNvSpPr>
              <a:spLocks noChangeArrowheads="1"/>
            </p:cNvSpPr>
            <p:nvPr/>
          </p:nvSpPr>
          <p:spPr bwMode="auto">
            <a:xfrm>
              <a:off x="7188868" y="4077169"/>
              <a:ext cx="85224" cy="99079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zh-CN" sz="1800">
                <a:ea typeface="SimSun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14444" name="Line 11"/>
            <p:cNvSpPr>
              <a:spLocks noChangeShapeType="1"/>
            </p:cNvSpPr>
            <p:nvPr/>
          </p:nvSpPr>
          <p:spPr bwMode="auto">
            <a:xfrm>
              <a:off x="6762750" y="2392830"/>
              <a:ext cx="1619250" cy="118894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4372" name="Text Box 126"/>
          <p:cNvSpPr txBox="1">
            <a:spLocks noChangeArrowheads="1"/>
          </p:cNvSpPr>
          <p:nvPr/>
        </p:nvSpPr>
        <p:spPr bwMode="auto">
          <a:xfrm>
            <a:off x="2246313" y="4672013"/>
            <a:ext cx="163988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2000">
                <a:latin typeface="Gill Sans MT" panose="020B0502020104020203" pitchFamily="34" charset="0"/>
                <a:ea typeface="SimSun" panose="02010600030101010101" pitchFamily="2" charset="-122"/>
                <a:cs typeface="Arial" panose="020B0604020202020204" pitchFamily="34" charset="0"/>
              </a:rPr>
              <a:t>A data chunk</a:t>
            </a:r>
          </a:p>
        </p:txBody>
      </p:sp>
      <p:cxnSp>
        <p:nvCxnSpPr>
          <p:cNvPr id="14373" name="AutoShape 127"/>
          <p:cNvCxnSpPr>
            <a:cxnSpLocks noChangeShapeType="1"/>
            <a:stCxn id="14372" idx="0"/>
            <a:endCxn id="14341" idx="2"/>
          </p:cNvCxnSpPr>
          <p:nvPr/>
        </p:nvCxnSpPr>
        <p:spPr bwMode="auto">
          <a:xfrm rot="16200000" flipV="1">
            <a:off x="2642394" y="4248944"/>
            <a:ext cx="495300" cy="350838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5" name="Group 144"/>
          <p:cNvGrpSpPr>
            <a:grpSpLocks/>
          </p:cNvGrpSpPr>
          <p:nvPr/>
        </p:nvGrpSpPr>
        <p:grpSpPr bwMode="auto">
          <a:xfrm>
            <a:off x="3532188" y="1600200"/>
            <a:ext cx="2792412" cy="3175000"/>
            <a:chOff x="4675496" y="1600200"/>
            <a:chExt cx="2792104" cy="3174315"/>
          </a:xfrm>
        </p:grpSpPr>
        <p:sp>
          <p:nvSpPr>
            <p:cNvPr id="14380" name="Rectangle 6"/>
            <p:cNvSpPr>
              <a:spLocks noChangeArrowheads="1"/>
            </p:cNvSpPr>
            <p:nvPr/>
          </p:nvSpPr>
          <p:spPr bwMode="auto">
            <a:xfrm>
              <a:off x="4675496" y="2197744"/>
              <a:ext cx="1619250" cy="197510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zh-CN" sz="1800">
                <a:ea typeface="SimSun" panose="02010600030101010101" pitchFamily="2" charset="-122"/>
                <a:cs typeface="Arial" panose="020B0604020202020204" pitchFamily="34" charset="0"/>
              </a:endParaRPr>
            </a:p>
          </p:txBody>
        </p:sp>
        <p:grpSp>
          <p:nvGrpSpPr>
            <p:cNvPr id="14381" name="Group 143"/>
            <p:cNvGrpSpPr>
              <a:grpSpLocks/>
            </p:cNvGrpSpPr>
            <p:nvPr/>
          </p:nvGrpSpPr>
          <p:grpSpPr bwMode="auto">
            <a:xfrm>
              <a:off x="4692541" y="1600200"/>
              <a:ext cx="2775059" cy="3174315"/>
              <a:chOff x="3473341" y="1600200"/>
              <a:chExt cx="2775059" cy="3174315"/>
            </a:xfrm>
          </p:grpSpPr>
          <p:sp>
            <p:nvSpPr>
              <p:cNvPr id="14382" name="Line 10"/>
              <p:cNvSpPr>
                <a:spLocks noChangeShapeType="1"/>
              </p:cNvSpPr>
              <p:nvPr/>
            </p:nvSpPr>
            <p:spPr bwMode="auto">
              <a:xfrm>
                <a:off x="3518848" y="2196152"/>
                <a:ext cx="1564658" cy="1594512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383" name="Line 9"/>
              <p:cNvSpPr>
                <a:spLocks noChangeShapeType="1"/>
              </p:cNvSpPr>
              <p:nvPr/>
            </p:nvSpPr>
            <p:spPr bwMode="auto">
              <a:xfrm>
                <a:off x="3473341" y="2514600"/>
                <a:ext cx="1354555" cy="1676400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384" name="Oval 82"/>
              <p:cNvSpPr>
                <a:spLocks noChangeArrowheads="1"/>
              </p:cNvSpPr>
              <p:nvPr/>
            </p:nvSpPr>
            <p:spPr bwMode="auto">
              <a:xfrm>
                <a:off x="3609474" y="2415521"/>
                <a:ext cx="85224" cy="99079"/>
              </a:xfrm>
              <a:prstGeom prst="ellipse">
                <a:avLst/>
              </a:prstGeom>
              <a:solidFill>
                <a:srgbClr val="3366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zh-CN" altLang="zh-CN" sz="1800">
                  <a:ea typeface="SimSun" panose="02010600030101010101" pitchFamily="2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14385" name="Oval 83"/>
              <p:cNvSpPr>
                <a:spLocks noChangeArrowheads="1"/>
              </p:cNvSpPr>
              <p:nvPr/>
            </p:nvSpPr>
            <p:spPr bwMode="auto">
              <a:xfrm>
                <a:off x="3779921" y="2789145"/>
                <a:ext cx="85224" cy="99079"/>
              </a:xfrm>
              <a:prstGeom prst="ellipse">
                <a:avLst/>
              </a:prstGeom>
              <a:solidFill>
                <a:srgbClr val="3366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zh-CN" altLang="zh-CN" sz="1800">
                  <a:ea typeface="SimSun" panose="02010600030101010101" pitchFamily="2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14386" name="Oval 84"/>
              <p:cNvSpPr>
                <a:spLocks noChangeArrowheads="1"/>
              </p:cNvSpPr>
              <p:nvPr/>
            </p:nvSpPr>
            <p:spPr bwMode="auto">
              <a:xfrm>
                <a:off x="4120816" y="2789145"/>
                <a:ext cx="85224" cy="99079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zh-CN" altLang="zh-CN" sz="1800">
                  <a:ea typeface="SimSun" panose="02010600030101010101" pitchFamily="2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14387" name="Oval 85"/>
              <p:cNvSpPr>
                <a:spLocks noChangeArrowheads="1"/>
              </p:cNvSpPr>
              <p:nvPr/>
            </p:nvSpPr>
            <p:spPr bwMode="auto">
              <a:xfrm>
                <a:off x="4206039" y="2293751"/>
                <a:ext cx="85224" cy="99079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zh-CN" altLang="zh-CN" sz="1800">
                  <a:ea typeface="SimSun" panose="02010600030101010101" pitchFamily="2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14388" name="Oval 86"/>
              <p:cNvSpPr>
                <a:spLocks noChangeArrowheads="1"/>
              </p:cNvSpPr>
              <p:nvPr/>
            </p:nvSpPr>
            <p:spPr bwMode="auto">
              <a:xfrm>
                <a:off x="4461711" y="2888224"/>
                <a:ext cx="85224" cy="99079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zh-CN" altLang="zh-CN" sz="1800">
                  <a:ea typeface="SimSun" panose="02010600030101010101" pitchFamily="2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14389" name="Oval 87"/>
              <p:cNvSpPr>
                <a:spLocks noChangeArrowheads="1"/>
              </p:cNvSpPr>
              <p:nvPr/>
            </p:nvSpPr>
            <p:spPr bwMode="auto">
              <a:xfrm>
                <a:off x="4206039" y="3185460"/>
                <a:ext cx="85224" cy="99079"/>
              </a:xfrm>
              <a:prstGeom prst="ellipse">
                <a:avLst/>
              </a:prstGeom>
              <a:solidFill>
                <a:srgbClr val="3366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zh-CN" altLang="zh-CN" sz="1800">
                  <a:ea typeface="SimSun" panose="02010600030101010101" pitchFamily="2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14390" name="Oval 88"/>
              <p:cNvSpPr>
                <a:spLocks noChangeArrowheads="1"/>
              </p:cNvSpPr>
              <p:nvPr/>
            </p:nvSpPr>
            <p:spPr bwMode="auto">
              <a:xfrm>
                <a:off x="4802605" y="2491909"/>
                <a:ext cx="85224" cy="99079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zh-CN" altLang="zh-CN" sz="1800">
                  <a:ea typeface="SimSun" panose="02010600030101010101" pitchFamily="2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14391" name="Oval 89"/>
              <p:cNvSpPr>
                <a:spLocks noChangeArrowheads="1"/>
              </p:cNvSpPr>
              <p:nvPr/>
            </p:nvSpPr>
            <p:spPr bwMode="auto">
              <a:xfrm>
                <a:off x="4461711" y="2491909"/>
                <a:ext cx="85224" cy="99079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zh-CN" altLang="zh-CN" sz="1800">
                  <a:ea typeface="SimSun" panose="02010600030101010101" pitchFamily="2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14392" name="Oval 90"/>
              <p:cNvSpPr>
                <a:spLocks noChangeArrowheads="1"/>
              </p:cNvSpPr>
              <p:nvPr/>
            </p:nvSpPr>
            <p:spPr bwMode="auto">
              <a:xfrm>
                <a:off x="4802605" y="3284539"/>
                <a:ext cx="85224" cy="99079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zh-CN" altLang="zh-CN" sz="1800">
                  <a:ea typeface="SimSun" panose="02010600030101010101" pitchFamily="2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14393" name="Oval 91"/>
              <p:cNvSpPr>
                <a:spLocks noChangeArrowheads="1"/>
              </p:cNvSpPr>
              <p:nvPr/>
            </p:nvSpPr>
            <p:spPr bwMode="auto">
              <a:xfrm>
                <a:off x="4461711" y="3383618"/>
                <a:ext cx="85224" cy="99079"/>
              </a:xfrm>
              <a:prstGeom prst="ellipse">
                <a:avLst/>
              </a:prstGeom>
              <a:solidFill>
                <a:srgbClr val="3366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zh-CN" altLang="zh-CN" sz="1800">
                  <a:ea typeface="SimSun" panose="02010600030101010101" pitchFamily="2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14394" name="Oval 92"/>
              <p:cNvSpPr>
                <a:spLocks noChangeArrowheads="1"/>
              </p:cNvSpPr>
              <p:nvPr/>
            </p:nvSpPr>
            <p:spPr bwMode="auto">
              <a:xfrm>
                <a:off x="4887829" y="3680854"/>
                <a:ext cx="85224" cy="99079"/>
              </a:xfrm>
              <a:prstGeom prst="ellipse">
                <a:avLst/>
              </a:prstGeom>
              <a:solidFill>
                <a:srgbClr val="3366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zh-CN" altLang="zh-CN" sz="1800">
                  <a:ea typeface="SimSun" panose="02010600030101010101" pitchFamily="2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14395" name="Oval 93"/>
              <p:cNvSpPr>
                <a:spLocks noChangeArrowheads="1"/>
              </p:cNvSpPr>
              <p:nvPr/>
            </p:nvSpPr>
            <p:spPr bwMode="auto">
              <a:xfrm>
                <a:off x="4887829" y="2789145"/>
                <a:ext cx="85224" cy="99079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zh-CN" altLang="zh-CN" sz="1800">
                  <a:ea typeface="SimSun" panose="02010600030101010101" pitchFamily="2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14396" name="Oval 94"/>
              <p:cNvSpPr>
                <a:spLocks noChangeArrowheads="1"/>
              </p:cNvSpPr>
              <p:nvPr/>
            </p:nvSpPr>
            <p:spPr bwMode="auto">
              <a:xfrm>
                <a:off x="4632158" y="3680854"/>
                <a:ext cx="85224" cy="99079"/>
              </a:xfrm>
              <a:prstGeom prst="ellipse">
                <a:avLst/>
              </a:prstGeom>
              <a:solidFill>
                <a:srgbClr val="3366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zh-CN" altLang="zh-CN" sz="1800">
                  <a:ea typeface="SimSun" panose="02010600030101010101" pitchFamily="2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14397" name="Oval 95"/>
              <p:cNvSpPr>
                <a:spLocks noChangeArrowheads="1"/>
              </p:cNvSpPr>
              <p:nvPr/>
            </p:nvSpPr>
            <p:spPr bwMode="auto">
              <a:xfrm>
                <a:off x="4887829" y="3978090"/>
                <a:ext cx="85224" cy="99079"/>
              </a:xfrm>
              <a:prstGeom prst="ellipse">
                <a:avLst/>
              </a:prstGeom>
              <a:solidFill>
                <a:srgbClr val="3366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zh-CN" altLang="zh-CN" sz="1800">
                  <a:ea typeface="SimSun" panose="02010600030101010101" pitchFamily="2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14398" name="Oval 96"/>
              <p:cNvSpPr>
                <a:spLocks noChangeArrowheads="1"/>
              </p:cNvSpPr>
              <p:nvPr/>
            </p:nvSpPr>
            <p:spPr bwMode="auto">
              <a:xfrm>
                <a:off x="3609474" y="3086381"/>
                <a:ext cx="85224" cy="99079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zh-CN" altLang="zh-CN" sz="1800">
                  <a:ea typeface="SimSun" panose="02010600030101010101" pitchFamily="2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14399" name="Oval 97"/>
              <p:cNvSpPr>
                <a:spLocks noChangeArrowheads="1"/>
              </p:cNvSpPr>
              <p:nvPr/>
            </p:nvSpPr>
            <p:spPr bwMode="auto">
              <a:xfrm>
                <a:off x="3609474" y="3383618"/>
                <a:ext cx="85224" cy="99079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zh-CN" altLang="zh-CN" sz="1800">
                  <a:ea typeface="SimSun" panose="02010600030101010101" pitchFamily="2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14400" name="Oval 98"/>
              <p:cNvSpPr>
                <a:spLocks noChangeArrowheads="1"/>
              </p:cNvSpPr>
              <p:nvPr/>
            </p:nvSpPr>
            <p:spPr bwMode="auto">
              <a:xfrm>
                <a:off x="3865145" y="3383618"/>
                <a:ext cx="85224" cy="99079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zh-CN" altLang="zh-CN" sz="1800">
                  <a:ea typeface="SimSun" panose="02010600030101010101" pitchFamily="2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14401" name="Oval 99"/>
              <p:cNvSpPr>
                <a:spLocks noChangeArrowheads="1"/>
              </p:cNvSpPr>
              <p:nvPr/>
            </p:nvSpPr>
            <p:spPr bwMode="auto">
              <a:xfrm>
                <a:off x="3865145" y="3581775"/>
                <a:ext cx="85224" cy="99079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zh-CN" altLang="zh-CN" sz="1800">
                  <a:ea typeface="SimSun" panose="02010600030101010101" pitchFamily="2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14402" name="Oval 100"/>
              <p:cNvSpPr>
                <a:spLocks noChangeArrowheads="1"/>
              </p:cNvSpPr>
              <p:nvPr/>
            </p:nvSpPr>
            <p:spPr bwMode="auto">
              <a:xfrm>
                <a:off x="3609474" y="3680854"/>
                <a:ext cx="85224" cy="99079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zh-CN" altLang="zh-CN" sz="1800">
                  <a:ea typeface="SimSun" panose="02010600030101010101" pitchFamily="2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14403" name="Oval 101"/>
              <p:cNvSpPr>
                <a:spLocks noChangeArrowheads="1"/>
              </p:cNvSpPr>
              <p:nvPr/>
            </p:nvSpPr>
            <p:spPr bwMode="auto">
              <a:xfrm>
                <a:off x="3694697" y="3879011"/>
                <a:ext cx="85224" cy="99079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zh-CN" altLang="zh-CN" sz="1800">
                  <a:ea typeface="SimSun" panose="02010600030101010101" pitchFamily="2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14404" name="Oval 102"/>
              <p:cNvSpPr>
                <a:spLocks noChangeArrowheads="1"/>
              </p:cNvSpPr>
              <p:nvPr/>
            </p:nvSpPr>
            <p:spPr bwMode="auto">
              <a:xfrm>
                <a:off x="4120816" y="3879011"/>
                <a:ext cx="85224" cy="99079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zh-CN" altLang="zh-CN" sz="1800">
                  <a:ea typeface="SimSun" panose="02010600030101010101" pitchFamily="2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14405" name="Oval 103"/>
              <p:cNvSpPr>
                <a:spLocks noChangeArrowheads="1"/>
              </p:cNvSpPr>
              <p:nvPr/>
            </p:nvSpPr>
            <p:spPr bwMode="auto">
              <a:xfrm>
                <a:off x="4120816" y="3581775"/>
                <a:ext cx="85224" cy="99079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zh-CN" altLang="zh-CN" sz="1800">
                  <a:ea typeface="SimSun" panose="02010600030101010101" pitchFamily="2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14406" name="Oval 104"/>
              <p:cNvSpPr>
                <a:spLocks noChangeArrowheads="1"/>
              </p:cNvSpPr>
              <p:nvPr/>
            </p:nvSpPr>
            <p:spPr bwMode="auto">
              <a:xfrm>
                <a:off x="4376487" y="3779933"/>
                <a:ext cx="85224" cy="99079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zh-CN" altLang="zh-CN" sz="1800">
                  <a:ea typeface="SimSun" panose="02010600030101010101" pitchFamily="2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14407" name="Oval 105"/>
              <p:cNvSpPr>
                <a:spLocks noChangeArrowheads="1"/>
              </p:cNvSpPr>
              <p:nvPr/>
            </p:nvSpPr>
            <p:spPr bwMode="auto">
              <a:xfrm>
                <a:off x="4376487" y="3879011"/>
                <a:ext cx="85224" cy="99079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zh-CN" altLang="zh-CN" sz="1800">
                  <a:ea typeface="SimSun" panose="02010600030101010101" pitchFamily="2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14408" name="Oval 106"/>
              <p:cNvSpPr>
                <a:spLocks noChangeArrowheads="1"/>
              </p:cNvSpPr>
              <p:nvPr/>
            </p:nvSpPr>
            <p:spPr bwMode="auto">
              <a:xfrm>
                <a:off x="3950368" y="3879011"/>
                <a:ext cx="85224" cy="99079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zh-CN" altLang="zh-CN" sz="1800">
                  <a:ea typeface="SimSun" panose="02010600030101010101" pitchFamily="2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14409" name="Oval 107"/>
              <p:cNvSpPr>
                <a:spLocks noChangeArrowheads="1"/>
              </p:cNvSpPr>
              <p:nvPr/>
            </p:nvSpPr>
            <p:spPr bwMode="auto">
              <a:xfrm>
                <a:off x="4546934" y="3978090"/>
                <a:ext cx="85224" cy="99079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zh-CN" altLang="zh-CN" sz="1800">
                  <a:ea typeface="SimSun" panose="02010600030101010101" pitchFamily="2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14410" name="Oval 108"/>
              <p:cNvSpPr>
                <a:spLocks noChangeArrowheads="1"/>
              </p:cNvSpPr>
              <p:nvPr/>
            </p:nvSpPr>
            <p:spPr bwMode="auto">
              <a:xfrm>
                <a:off x="3950368" y="4077169"/>
                <a:ext cx="85224" cy="99079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zh-CN" altLang="zh-CN" sz="1800">
                  <a:ea typeface="SimSun" panose="02010600030101010101" pitchFamily="2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14411" name="Text Box 130"/>
              <p:cNvSpPr txBox="1">
                <a:spLocks noChangeArrowheads="1"/>
              </p:cNvSpPr>
              <p:nvPr/>
            </p:nvSpPr>
            <p:spPr bwMode="auto">
              <a:xfrm>
                <a:off x="3779920" y="1600200"/>
                <a:ext cx="2468480" cy="400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FontTx/>
                  <a:buNone/>
                </a:pPr>
                <a:r>
                  <a:rPr lang="en-US" altLang="zh-CN" sz="2000">
                    <a:latin typeface="Gill Sans MT" panose="020B0502020104020203" pitchFamily="34" charset="0"/>
                    <a:ea typeface="SimSun" panose="02010600030101010101" pitchFamily="2" charset="-122"/>
                    <a:cs typeface="Arial" panose="020B0604020202020204" pitchFamily="34" charset="0"/>
                  </a:rPr>
                  <a:t>Current hyperplane</a:t>
                </a:r>
              </a:p>
            </p:txBody>
          </p:sp>
          <p:sp>
            <p:nvSpPr>
              <p:cNvPr id="14412" name="Line 131"/>
              <p:cNvSpPr>
                <a:spLocks noChangeShapeType="1"/>
              </p:cNvSpPr>
              <p:nvPr/>
            </p:nvSpPr>
            <p:spPr bwMode="auto">
              <a:xfrm flipH="1">
                <a:off x="3865145" y="1897436"/>
                <a:ext cx="255671" cy="59447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413" name="Text Box 132"/>
              <p:cNvSpPr txBox="1">
                <a:spLocks noChangeArrowheads="1"/>
              </p:cNvSpPr>
              <p:nvPr/>
            </p:nvSpPr>
            <p:spPr bwMode="auto">
              <a:xfrm>
                <a:off x="3524250" y="4374405"/>
                <a:ext cx="2266950" cy="400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FontTx/>
                  <a:buNone/>
                </a:pPr>
                <a:r>
                  <a:rPr lang="en-US" altLang="zh-CN" sz="2000">
                    <a:latin typeface="Gill Sans MT" panose="020B0502020104020203" pitchFamily="34" charset="0"/>
                    <a:ea typeface="SimSun" panose="02010600030101010101" pitchFamily="2" charset="-122"/>
                    <a:cs typeface="Arial" panose="020B0604020202020204" pitchFamily="34" charset="0"/>
                  </a:rPr>
                  <a:t>Previous hyperplane</a:t>
                </a:r>
              </a:p>
            </p:txBody>
          </p:sp>
          <p:sp>
            <p:nvSpPr>
              <p:cNvPr id="14414" name="Line 133"/>
              <p:cNvSpPr>
                <a:spLocks noChangeShapeType="1"/>
              </p:cNvSpPr>
              <p:nvPr/>
            </p:nvSpPr>
            <p:spPr bwMode="auto">
              <a:xfrm flipV="1">
                <a:off x="4291263" y="3544621"/>
                <a:ext cx="0" cy="89170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sp>
        <p:nvSpPr>
          <p:cNvPr id="14375" name="Oval 19"/>
          <p:cNvSpPr>
            <a:spLocks noChangeArrowheads="1"/>
          </p:cNvSpPr>
          <p:nvPr/>
        </p:nvSpPr>
        <p:spPr bwMode="auto">
          <a:xfrm>
            <a:off x="4038600" y="5334000"/>
            <a:ext cx="76200" cy="762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zh-CN" sz="1800">
              <a:ea typeface="SimSun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4376" name="Oval 50"/>
          <p:cNvSpPr>
            <a:spLocks noChangeArrowheads="1"/>
          </p:cNvSpPr>
          <p:nvPr/>
        </p:nvSpPr>
        <p:spPr bwMode="auto">
          <a:xfrm>
            <a:off x="4038600" y="5734050"/>
            <a:ext cx="76200" cy="762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zh-CN" sz="1800">
              <a:ea typeface="SimSun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4377" name="Text Box 136"/>
          <p:cNvSpPr txBox="1">
            <a:spLocks noChangeArrowheads="1"/>
          </p:cNvSpPr>
          <p:nvPr/>
        </p:nvSpPr>
        <p:spPr bwMode="auto">
          <a:xfrm>
            <a:off x="4572000" y="5410200"/>
            <a:ext cx="35052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2000">
                <a:latin typeface="Gill Sans MT" panose="020B0502020104020203" pitchFamily="34" charset="0"/>
                <a:ea typeface="SimSun" panose="02010600030101010101" pitchFamily="2" charset="-122"/>
                <a:cs typeface="Arial" panose="020B0604020202020204" pitchFamily="34" charset="0"/>
              </a:rPr>
              <a:t>Instances victim of concept-drift</a:t>
            </a:r>
          </a:p>
        </p:txBody>
      </p:sp>
      <p:sp>
        <p:nvSpPr>
          <p:cNvPr id="14378" name="Oval 94"/>
          <p:cNvSpPr>
            <a:spLocks noChangeArrowheads="1"/>
          </p:cNvSpPr>
          <p:nvPr/>
        </p:nvSpPr>
        <p:spPr bwMode="auto">
          <a:xfrm>
            <a:off x="8229600" y="5597525"/>
            <a:ext cx="76200" cy="76200"/>
          </a:xfrm>
          <a:prstGeom prst="ellipse">
            <a:avLst/>
          </a:prstGeom>
          <a:solidFill>
            <a:srgbClr val="3366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zh-CN" sz="1800">
              <a:ea typeface="SimSun" panose="02010600030101010101" pitchFamily="2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19026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060173" y="2478156"/>
            <a:ext cx="65068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rgbClr val="0000FF"/>
                </a:solidFill>
              </a:rPr>
              <a:t>1</a:t>
            </a:r>
            <a:r>
              <a:rPr lang="zh-CN" altLang="en-US" sz="3600" b="1" dirty="0" smtClean="0">
                <a:solidFill>
                  <a:srgbClr val="0000FF"/>
                </a:solidFill>
              </a:rPr>
              <a:t>、 </a:t>
            </a:r>
            <a:r>
              <a:rPr lang="en-US" altLang="zh-CN" sz="3600" b="1" dirty="0" smtClean="0">
                <a:solidFill>
                  <a:srgbClr val="0000FF"/>
                </a:solidFill>
              </a:rPr>
              <a:t>Concept Drift Detection</a:t>
            </a:r>
            <a:endParaRPr lang="zh-CN" altLang="en-US" sz="3600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5817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09089" y="436167"/>
            <a:ext cx="8139334" cy="16435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ct val="20000"/>
              </a:spcBef>
              <a:tabLst>
                <a:tab pos="133350" algn="l"/>
              </a:tabLst>
            </a:pPr>
            <a:r>
              <a:rPr lang="en-US" altLang="zh-CN" sz="3200" b="1" dirty="0" smtClean="0">
                <a:solidFill>
                  <a:srgbClr val="0000FF"/>
                </a:solidFill>
                <a:cs typeface="+mn-ea"/>
                <a:sym typeface="+mn-lt"/>
              </a:rPr>
              <a:t>1. Distribution-based </a:t>
            </a:r>
            <a:r>
              <a:rPr lang="en-US" altLang="zh-CN" sz="3200" b="1" dirty="0">
                <a:solidFill>
                  <a:srgbClr val="0000FF"/>
                </a:solidFill>
                <a:cs typeface="+mn-ea"/>
                <a:sym typeface="+mn-lt"/>
              </a:rPr>
              <a:t>detector</a:t>
            </a:r>
          </a:p>
          <a:p>
            <a:pPr algn="just">
              <a:spcBef>
                <a:spcPct val="20000"/>
              </a:spcBef>
              <a:tabLst>
                <a:tab pos="133350" algn="l"/>
              </a:tabLst>
            </a:pPr>
            <a:r>
              <a:rPr lang="en-US" altLang="zh-CN" sz="2400" dirty="0">
                <a:solidFill>
                  <a:prstClr val="black"/>
                </a:solidFill>
                <a:cs typeface="+mn-ea"/>
                <a:sym typeface="+mn-lt"/>
              </a:rPr>
              <a:t>Monitoring the change of data distributions between two  </a:t>
            </a:r>
            <a:r>
              <a:rPr lang="en-US" altLang="zh-CN" sz="2400" dirty="0">
                <a:solidFill>
                  <a:srgbClr val="C00000"/>
                </a:solidFill>
                <a:cs typeface="+mn-ea"/>
                <a:sym typeface="+mn-lt"/>
              </a:rPr>
              <a:t>fixed or adaptive </a:t>
            </a:r>
            <a:r>
              <a:rPr lang="en-US" altLang="zh-CN" sz="2400" dirty="0">
                <a:solidFill>
                  <a:prstClr val="black"/>
                </a:solidFill>
                <a:cs typeface="+mn-ea"/>
                <a:sym typeface="+mn-lt"/>
              </a:rPr>
              <a:t>windows of data. (e.g. ADWIN)</a:t>
            </a:r>
          </a:p>
          <a:p>
            <a:pPr algn="just"/>
            <a:endParaRPr lang="zh-CN" altLang="en-US" sz="1600" dirty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657550" y="5033039"/>
            <a:ext cx="580342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Palatino Linotype" panose="02040502050505030304" pitchFamily="18" charset="0"/>
              <a:buChar char="−"/>
              <a:tabLst>
                <a:tab pos="133350" algn="l"/>
              </a:tabLst>
            </a:pPr>
            <a:r>
              <a:rPr lang="en-US" altLang="zh-CN" sz="2400" dirty="0">
                <a:solidFill>
                  <a:prstClr val="black"/>
                </a:solidFill>
                <a:cs typeface="+mn-ea"/>
                <a:sym typeface="+mn-lt"/>
              </a:rPr>
              <a:t>Hard to determine window size</a:t>
            </a:r>
          </a:p>
          <a:p>
            <a:pPr marL="342900" indent="-342900" algn="just">
              <a:buFont typeface="Palatino Linotype" panose="02040502050505030304" pitchFamily="18" charset="0"/>
              <a:buChar char="−"/>
              <a:tabLst>
                <a:tab pos="133350" algn="l"/>
              </a:tabLst>
            </a:pPr>
            <a:r>
              <a:rPr lang="en-US" altLang="zh-CN" sz="2400" dirty="0">
                <a:solidFill>
                  <a:prstClr val="black"/>
                </a:solidFill>
                <a:cs typeface="+mn-ea"/>
                <a:sym typeface="+mn-lt"/>
              </a:rPr>
              <a:t>Learn concept drift slower</a:t>
            </a:r>
          </a:p>
          <a:p>
            <a:pPr marL="342900" indent="-342900" algn="just">
              <a:buFont typeface="Palatino Linotype" panose="02040502050505030304" pitchFamily="18" charset="0"/>
              <a:buChar char="−"/>
              <a:tabLst>
                <a:tab pos="133350" algn="l"/>
              </a:tabLst>
            </a:pPr>
            <a:r>
              <a:rPr lang="en-US" altLang="zh-CN" sz="2400" dirty="0">
                <a:solidFill>
                  <a:prstClr val="black"/>
                </a:solidFill>
                <a:cs typeface="+mn-ea"/>
                <a:sym typeface="+mn-lt"/>
              </a:rPr>
              <a:t>Virtual concept drift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2708559" y="2184251"/>
            <a:ext cx="3653793" cy="2454009"/>
            <a:chOff x="2357422" y="2345008"/>
            <a:chExt cx="3593061" cy="2614967"/>
          </a:xfrm>
        </p:grpSpPr>
        <p:grpSp>
          <p:nvGrpSpPr>
            <p:cNvPr id="79" name="组合 45"/>
            <p:cNvGrpSpPr/>
            <p:nvPr/>
          </p:nvGrpSpPr>
          <p:grpSpPr>
            <a:xfrm>
              <a:off x="2357422" y="2345008"/>
              <a:ext cx="3544379" cy="2614967"/>
              <a:chOff x="1384811" y="2223536"/>
              <a:chExt cx="3544379" cy="2614967"/>
            </a:xfrm>
          </p:grpSpPr>
          <p:sp>
            <p:nvSpPr>
              <p:cNvPr id="80" name="椭圆 79"/>
              <p:cNvSpPr/>
              <p:nvPr/>
            </p:nvSpPr>
            <p:spPr>
              <a:xfrm>
                <a:off x="1672843" y="3136990"/>
                <a:ext cx="144016" cy="14401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81" name="椭圆 80"/>
              <p:cNvSpPr/>
              <p:nvPr/>
            </p:nvSpPr>
            <p:spPr>
              <a:xfrm>
                <a:off x="2660158" y="2827163"/>
                <a:ext cx="144016" cy="14401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82" name="椭圆 81"/>
              <p:cNvSpPr/>
              <p:nvPr/>
            </p:nvSpPr>
            <p:spPr>
              <a:xfrm>
                <a:off x="2042610" y="2726520"/>
                <a:ext cx="144016" cy="14401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83" name="椭圆 82"/>
              <p:cNvSpPr/>
              <p:nvPr/>
            </p:nvSpPr>
            <p:spPr>
              <a:xfrm>
                <a:off x="2127103" y="3019812"/>
                <a:ext cx="144016" cy="14401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84" name="椭圆 83"/>
              <p:cNvSpPr/>
              <p:nvPr/>
            </p:nvSpPr>
            <p:spPr>
              <a:xfrm>
                <a:off x="3063718" y="2703781"/>
                <a:ext cx="144016" cy="14401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85" name="椭圆 84"/>
              <p:cNvSpPr/>
              <p:nvPr/>
            </p:nvSpPr>
            <p:spPr>
              <a:xfrm>
                <a:off x="3544426" y="3575117"/>
                <a:ext cx="144016" cy="14401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86" name="椭圆 85"/>
              <p:cNvSpPr/>
              <p:nvPr/>
            </p:nvSpPr>
            <p:spPr>
              <a:xfrm>
                <a:off x="3185011" y="3163828"/>
                <a:ext cx="144016" cy="14401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87" name="椭圆 86"/>
              <p:cNvSpPr/>
              <p:nvPr/>
            </p:nvSpPr>
            <p:spPr>
              <a:xfrm>
                <a:off x="4169276" y="3091820"/>
                <a:ext cx="144016" cy="14401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88" name="椭圆 87"/>
              <p:cNvSpPr/>
              <p:nvPr/>
            </p:nvSpPr>
            <p:spPr>
              <a:xfrm>
                <a:off x="4065360" y="3442118"/>
                <a:ext cx="144016" cy="14401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89" name="椭圆 88"/>
              <p:cNvSpPr/>
              <p:nvPr/>
            </p:nvSpPr>
            <p:spPr>
              <a:xfrm>
                <a:off x="3547002" y="2992974"/>
                <a:ext cx="144016" cy="14401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90" name="椭圆 89"/>
              <p:cNvSpPr/>
              <p:nvPr/>
            </p:nvSpPr>
            <p:spPr>
              <a:xfrm>
                <a:off x="4464194" y="3091820"/>
                <a:ext cx="144016" cy="14401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91" name="椭圆 90"/>
              <p:cNvSpPr/>
              <p:nvPr/>
            </p:nvSpPr>
            <p:spPr>
              <a:xfrm>
                <a:off x="4639650" y="2827163"/>
                <a:ext cx="144016" cy="14401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  <p:cxnSp>
            <p:nvCxnSpPr>
              <p:cNvPr id="92" name="直接连接符 91"/>
              <p:cNvCxnSpPr/>
              <p:nvPr/>
            </p:nvCxnSpPr>
            <p:spPr>
              <a:xfrm>
                <a:off x="2574550" y="2474098"/>
                <a:ext cx="0" cy="2017740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直接连接符 92"/>
              <p:cNvCxnSpPr/>
              <p:nvPr/>
            </p:nvCxnSpPr>
            <p:spPr>
              <a:xfrm>
                <a:off x="3818380" y="2452582"/>
                <a:ext cx="0" cy="2021024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94" name="组合 452"/>
              <p:cNvGrpSpPr/>
              <p:nvPr/>
            </p:nvGrpSpPr>
            <p:grpSpPr>
              <a:xfrm>
                <a:off x="1384811" y="2223536"/>
                <a:ext cx="3544379" cy="2277034"/>
                <a:chOff x="683568" y="116632"/>
                <a:chExt cx="4657616" cy="2808312"/>
              </a:xfrm>
            </p:grpSpPr>
            <p:cxnSp>
              <p:nvCxnSpPr>
                <p:cNvPr id="112" name="直接箭头连接符 111"/>
                <p:cNvCxnSpPr/>
                <p:nvPr/>
              </p:nvCxnSpPr>
              <p:spPr>
                <a:xfrm>
                  <a:off x="683568" y="2890428"/>
                  <a:ext cx="4657616" cy="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3" name="直接箭头连接符 112"/>
                <p:cNvCxnSpPr/>
                <p:nvPr/>
              </p:nvCxnSpPr>
              <p:spPr>
                <a:xfrm flipV="1">
                  <a:off x="755576" y="116632"/>
                  <a:ext cx="0" cy="2808312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5" name="等腰三角形 94"/>
              <p:cNvSpPr/>
              <p:nvPr/>
            </p:nvSpPr>
            <p:spPr>
              <a:xfrm>
                <a:off x="1824523" y="3752355"/>
                <a:ext cx="128688" cy="133165"/>
              </a:xfrm>
              <a:prstGeom prst="triangl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96" name="等腰三角形 95"/>
              <p:cNvSpPr/>
              <p:nvPr/>
            </p:nvSpPr>
            <p:spPr>
              <a:xfrm>
                <a:off x="1904195" y="4095744"/>
                <a:ext cx="128688" cy="133165"/>
              </a:xfrm>
              <a:prstGeom prst="triangl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97" name="等腰三角形 96"/>
              <p:cNvSpPr/>
              <p:nvPr/>
            </p:nvSpPr>
            <p:spPr>
              <a:xfrm>
                <a:off x="2264235" y="3530531"/>
                <a:ext cx="128688" cy="133165"/>
              </a:xfrm>
              <a:prstGeom prst="triangl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98" name="等腰三角形 97"/>
              <p:cNvSpPr/>
              <p:nvPr/>
            </p:nvSpPr>
            <p:spPr>
              <a:xfrm>
                <a:off x="2689641" y="3281006"/>
                <a:ext cx="128688" cy="133165"/>
              </a:xfrm>
              <a:prstGeom prst="triangl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99" name="等腰三角形 98"/>
              <p:cNvSpPr/>
              <p:nvPr/>
            </p:nvSpPr>
            <p:spPr>
              <a:xfrm>
                <a:off x="2642416" y="3968726"/>
                <a:ext cx="128688" cy="133165"/>
              </a:xfrm>
              <a:prstGeom prst="triangl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00" name="等腰三角形 99"/>
              <p:cNvSpPr/>
              <p:nvPr/>
            </p:nvSpPr>
            <p:spPr>
              <a:xfrm>
                <a:off x="2192227" y="3962579"/>
                <a:ext cx="128688" cy="133165"/>
              </a:xfrm>
              <a:prstGeom prst="triangl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01" name="等腰三角形 100"/>
              <p:cNvSpPr/>
              <p:nvPr/>
            </p:nvSpPr>
            <p:spPr>
              <a:xfrm>
                <a:off x="2876164" y="3550302"/>
                <a:ext cx="128688" cy="133165"/>
              </a:xfrm>
              <a:prstGeom prst="triangl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02" name="等腰三角形 101"/>
              <p:cNvSpPr/>
              <p:nvPr/>
            </p:nvSpPr>
            <p:spPr>
              <a:xfrm>
                <a:off x="3104274" y="4020539"/>
                <a:ext cx="128688" cy="133165"/>
              </a:xfrm>
              <a:prstGeom prst="triangl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03" name="等腰三角形 102"/>
              <p:cNvSpPr/>
              <p:nvPr/>
            </p:nvSpPr>
            <p:spPr>
              <a:xfrm>
                <a:off x="3446459" y="4165280"/>
                <a:ext cx="128688" cy="133165"/>
              </a:xfrm>
              <a:prstGeom prst="triangl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04" name="等腰三角形 103"/>
              <p:cNvSpPr/>
              <p:nvPr/>
            </p:nvSpPr>
            <p:spPr>
              <a:xfrm>
                <a:off x="3922015" y="3958113"/>
                <a:ext cx="128688" cy="133165"/>
              </a:xfrm>
              <a:prstGeom prst="triangl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05" name="等腰三角形 104"/>
              <p:cNvSpPr/>
              <p:nvPr/>
            </p:nvSpPr>
            <p:spPr>
              <a:xfrm>
                <a:off x="4364761" y="3762968"/>
                <a:ext cx="128688" cy="133165"/>
              </a:xfrm>
              <a:prstGeom prst="triangl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06" name="等腰三角形 105"/>
              <p:cNvSpPr/>
              <p:nvPr/>
            </p:nvSpPr>
            <p:spPr>
              <a:xfrm>
                <a:off x="4627207" y="3375535"/>
                <a:ext cx="128688" cy="133165"/>
              </a:xfrm>
              <a:prstGeom prst="triangl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07" name="等腰三角形 106"/>
              <p:cNvSpPr/>
              <p:nvPr/>
            </p:nvSpPr>
            <p:spPr>
              <a:xfrm>
                <a:off x="4541066" y="4091278"/>
                <a:ext cx="128688" cy="133165"/>
              </a:xfrm>
              <a:prstGeom prst="triangl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08" name="等腰三角形 107"/>
              <p:cNvSpPr/>
              <p:nvPr/>
            </p:nvSpPr>
            <p:spPr>
              <a:xfrm>
                <a:off x="4152696" y="2564738"/>
                <a:ext cx="128688" cy="133165"/>
              </a:xfrm>
              <a:prstGeom prst="triangl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09" name="等腰三角形 108"/>
              <p:cNvSpPr/>
              <p:nvPr/>
            </p:nvSpPr>
            <p:spPr>
              <a:xfrm>
                <a:off x="4489463" y="2431573"/>
                <a:ext cx="128688" cy="133165"/>
              </a:xfrm>
              <a:prstGeom prst="triangl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10" name="TextBox 41"/>
              <p:cNvSpPr txBox="1"/>
              <p:nvPr/>
            </p:nvSpPr>
            <p:spPr>
              <a:xfrm>
                <a:off x="1868114" y="4407616"/>
                <a:ext cx="714380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500" b="1" dirty="0">
                    <a:solidFill>
                      <a:prstClr val="black"/>
                    </a:solidFill>
                    <a:cs typeface="+mn-ea"/>
                    <a:sym typeface="+mn-lt"/>
                  </a:rPr>
                  <a:t>w</a:t>
                </a:r>
                <a:r>
                  <a:rPr lang="en-US" altLang="zh-CN" sz="1500" b="1" baseline="-25000" dirty="0">
                    <a:solidFill>
                      <a:prstClr val="black"/>
                    </a:solidFill>
                    <a:cs typeface="+mn-ea"/>
                    <a:sym typeface="+mn-lt"/>
                  </a:rPr>
                  <a:t>1</a:t>
                </a:r>
                <a:endParaRPr lang="zh-CN" altLang="en-US" sz="1500" b="1" baseline="-25000" dirty="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11" name="TextBox 42"/>
              <p:cNvSpPr txBox="1"/>
              <p:nvPr/>
            </p:nvSpPr>
            <p:spPr>
              <a:xfrm>
                <a:off x="3000364" y="4407616"/>
                <a:ext cx="714380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500" b="1" dirty="0">
                    <a:solidFill>
                      <a:prstClr val="black"/>
                    </a:solidFill>
                    <a:cs typeface="+mn-ea"/>
                    <a:sym typeface="+mn-lt"/>
                  </a:rPr>
                  <a:t>w</a:t>
                </a:r>
                <a:r>
                  <a:rPr lang="en-US" altLang="zh-CN" sz="1500" b="1" baseline="-25000" dirty="0">
                    <a:solidFill>
                      <a:prstClr val="black"/>
                    </a:solidFill>
                    <a:cs typeface="+mn-ea"/>
                    <a:sym typeface="+mn-lt"/>
                  </a:rPr>
                  <a:t>2</a:t>
                </a:r>
                <a:endParaRPr lang="zh-CN" altLang="en-US" sz="1500" b="1" baseline="-25000" dirty="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114" name="任意多边形 113"/>
            <p:cNvSpPr/>
            <p:nvPr/>
          </p:nvSpPr>
          <p:spPr>
            <a:xfrm>
              <a:off x="2571736" y="3143248"/>
              <a:ext cx="3378747" cy="983811"/>
            </a:xfrm>
            <a:custGeom>
              <a:avLst/>
              <a:gdLst>
                <a:gd name="connsiteX0" fmla="*/ 0 w 4796118"/>
                <a:gd name="connsiteY0" fmla="*/ 717176 h 863224"/>
                <a:gd name="connsiteX1" fmla="*/ 1801906 w 4796118"/>
                <a:gd name="connsiteY1" fmla="*/ 35858 h 863224"/>
                <a:gd name="connsiteX2" fmla="*/ 2770095 w 4796118"/>
                <a:gd name="connsiteY2" fmla="*/ 860611 h 863224"/>
                <a:gd name="connsiteX3" fmla="*/ 4312024 w 4796118"/>
                <a:gd name="connsiteY3" fmla="*/ 286870 h 863224"/>
                <a:gd name="connsiteX4" fmla="*/ 4796118 w 4796118"/>
                <a:gd name="connsiteY4" fmla="*/ 0 h 863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96118" h="863224">
                  <a:moveTo>
                    <a:pt x="0" y="717176"/>
                  </a:moveTo>
                  <a:cubicBezTo>
                    <a:pt x="670112" y="364564"/>
                    <a:pt x="1340224" y="11952"/>
                    <a:pt x="1801906" y="35858"/>
                  </a:cubicBezTo>
                  <a:cubicBezTo>
                    <a:pt x="2263588" y="59764"/>
                    <a:pt x="2351742" y="818776"/>
                    <a:pt x="2770095" y="860611"/>
                  </a:cubicBezTo>
                  <a:cubicBezTo>
                    <a:pt x="3188448" y="902446"/>
                    <a:pt x="3974354" y="430305"/>
                    <a:pt x="4312024" y="286870"/>
                  </a:cubicBezTo>
                  <a:cubicBezTo>
                    <a:pt x="4649695" y="143435"/>
                    <a:pt x="4721412" y="46318"/>
                    <a:pt x="4796118" y="0"/>
                  </a:cubicBezTo>
                </a:path>
              </a:pathLst>
            </a:custGeom>
            <a:noFill/>
            <a:ln w="25400">
              <a:solidFill>
                <a:schemeClr val="tx2">
                  <a:lumMod val="5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0920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3"/>
          </p:nvPr>
        </p:nvSpPr>
        <p:spPr>
          <a:xfrm>
            <a:off x="241913" y="510122"/>
            <a:ext cx="8286808" cy="476759"/>
          </a:xfrm>
        </p:spPr>
        <p:txBody>
          <a:bodyPr/>
          <a:lstStyle/>
          <a:p>
            <a:r>
              <a:rPr lang="en-US" altLang="zh-CN" sz="2400" b="1" dirty="0">
                <a:latin typeface="+mn-lt"/>
                <a:ea typeface="+mn-ea"/>
                <a:cs typeface="+mn-ea"/>
                <a:sym typeface="+mn-lt"/>
              </a:rPr>
              <a:t>Adaptive Windowing</a:t>
            </a:r>
            <a:r>
              <a:rPr lang="zh-CN" altLang="en-US" sz="2400" b="1" dirty="0">
                <a:latin typeface="+mn-lt"/>
                <a:ea typeface="+mn-ea"/>
                <a:cs typeface="+mn-ea"/>
                <a:sym typeface="+mn-lt"/>
              </a:rPr>
              <a:t>（</a:t>
            </a:r>
            <a:r>
              <a:rPr lang="en-US" altLang="zh-CN" sz="2400" b="1" dirty="0">
                <a:latin typeface="+mn-lt"/>
                <a:ea typeface="+mn-ea"/>
                <a:cs typeface="+mn-ea"/>
                <a:sym typeface="+mn-lt"/>
              </a:rPr>
              <a:t>ADWIN</a:t>
            </a:r>
            <a:r>
              <a:rPr lang="zh-CN" altLang="en-US" sz="2400" b="1" dirty="0">
                <a:latin typeface="+mn-lt"/>
                <a:ea typeface="+mn-ea"/>
                <a:cs typeface="+mn-ea"/>
                <a:sym typeface="+mn-lt"/>
              </a:rPr>
              <a:t>）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559" y="3103742"/>
            <a:ext cx="8498219" cy="2497987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329194" y="1185502"/>
            <a:ext cx="819952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prstClr val="black"/>
                </a:solidFill>
                <a:cs typeface="+mn-ea"/>
                <a:sym typeface="+mn-lt"/>
              </a:rPr>
              <a:t>The idea is simple: whenever two “large enough” subwindows </a:t>
            </a:r>
            <a:r>
              <a:rPr lang="zh-CN" altLang="en-US" sz="2400" dirty="0" smtClean="0">
                <a:solidFill>
                  <a:prstClr val="black"/>
                </a:solidFill>
                <a:cs typeface="+mn-ea"/>
                <a:sym typeface="+mn-lt"/>
              </a:rPr>
              <a:t>of W </a:t>
            </a:r>
            <a:r>
              <a:rPr lang="zh-CN" altLang="en-US" sz="2400" dirty="0">
                <a:solidFill>
                  <a:prstClr val="black"/>
                </a:solidFill>
                <a:cs typeface="+mn-ea"/>
                <a:sym typeface="+mn-lt"/>
              </a:rPr>
              <a:t>exhibit “</a:t>
            </a:r>
            <a:r>
              <a:rPr lang="zh-CN" altLang="en-US" sz="2400" b="1" dirty="0">
                <a:solidFill>
                  <a:srgbClr val="0000FF"/>
                </a:solidFill>
                <a:cs typeface="+mn-ea"/>
                <a:sym typeface="+mn-lt"/>
              </a:rPr>
              <a:t>distinct enough</a:t>
            </a:r>
            <a:r>
              <a:rPr lang="zh-CN" altLang="en-US" sz="2400" dirty="0">
                <a:solidFill>
                  <a:prstClr val="black"/>
                </a:solidFill>
                <a:cs typeface="+mn-ea"/>
                <a:sym typeface="+mn-lt"/>
              </a:rPr>
              <a:t>” averages, one can conclude that the corresponding expected values are different,and the older portion of the window is dropped.</a:t>
            </a:r>
          </a:p>
        </p:txBody>
      </p:sp>
      <p:sp>
        <p:nvSpPr>
          <p:cNvPr id="2" name="矩形 1"/>
          <p:cNvSpPr/>
          <p:nvPr/>
        </p:nvSpPr>
        <p:spPr>
          <a:xfrm>
            <a:off x="621955" y="6030764"/>
            <a:ext cx="778319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Bifet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et al., Learning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Time-Changing Data with Adaptive Windowing </a:t>
            </a:r>
          </a:p>
        </p:txBody>
      </p:sp>
    </p:spTree>
    <p:extLst>
      <p:ext uri="{BB962C8B-B14F-4D97-AF65-F5344CB8AC3E}">
        <p14:creationId xmlns:p14="http://schemas.microsoft.com/office/powerpoint/2010/main" val="65850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175949" y="438024"/>
            <a:ext cx="8141402" cy="21133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ct val="20000"/>
              </a:spcBef>
              <a:tabLst>
                <a:tab pos="133350" algn="l"/>
              </a:tabLst>
            </a:pPr>
            <a:r>
              <a:rPr lang="en-US" altLang="zh-CN" sz="3200" b="1" dirty="0" smtClean="0">
                <a:solidFill>
                  <a:srgbClr val="0000FF"/>
                </a:solidFill>
                <a:cs typeface="+mn-ea"/>
                <a:sym typeface="+mn-lt"/>
              </a:rPr>
              <a:t>2. Error-rate </a:t>
            </a:r>
            <a:r>
              <a:rPr lang="en-US" altLang="zh-CN" sz="3200" b="1" dirty="0">
                <a:solidFill>
                  <a:srgbClr val="0000FF"/>
                </a:solidFill>
                <a:cs typeface="+mn-ea"/>
                <a:sym typeface="+mn-lt"/>
              </a:rPr>
              <a:t>based detector</a:t>
            </a:r>
          </a:p>
          <a:p>
            <a:pPr algn="just">
              <a:spcBef>
                <a:spcPts val="432"/>
              </a:spcBef>
              <a:tabLst>
                <a:tab pos="133350" algn="l"/>
              </a:tabLst>
            </a:pPr>
            <a:r>
              <a:rPr lang="en-US" altLang="zh-CN" sz="2400" dirty="0">
                <a:solidFill>
                  <a:prstClr val="black"/>
                </a:solidFill>
                <a:cs typeface="+mn-ea"/>
                <a:sym typeface="+mn-lt"/>
              </a:rPr>
              <a:t>Capture concept drift based on the </a:t>
            </a:r>
            <a:r>
              <a:rPr lang="en-US" altLang="zh-CN" sz="2400" dirty="0">
                <a:solidFill>
                  <a:srgbClr val="0000FF"/>
                </a:solidFill>
                <a:cs typeface="+mn-ea"/>
                <a:sym typeface="+mn-lt"/>
              </a:rPr>
              <a:t>change of the classification performance</a:t>
            </a:r>
            <a:r>
              <a:rPr lang="en-US" altLang="zh-CN" sz="2400" dirty="0">
                <a:solidFill>
                  <a:prstClr val="black"/>
                </a:solidFill>
                <a:cs typeface="+mn-ea"/>
                <a:sym typeface="+mn-lt"/>
              </a:rPr>
              <a:t>. (i.e. comparing the current classification performance to the average historical error rate with statistical analysis.) (e.g. PHT)</a:t>
            </a:r>
            <a:endParaRPr lang="zh-CN" altLang="en-US" sz="2400" dirty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998182" y="5071958"/>
            <a:ext cx="662701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Palatino Linotype" panose="02040502050505030304" pitchFamily="18" charset="0"/>
              <a:buChar char="−"/>
              <a:tabLst>
                <a:tab pos="133350" algn="l"/>
              </a:tabLst>
            </a:pPr>
            <a:r>
              <a:rPr lang="en-US" altLang="zh-CN" sz="2400" dirty="0">
                <a:solidFill>
                  <a:prstClr val="black"/>
                </a:solidFill>
                <a:cs typeface="+mn-ea"/>
                <a:sym typeface="+mn-lt"/>
              </a:rPr>
              <a:t>Sensitive to noise</a:t>
            </a:r>
          </a:p>
          <a:p>
            <a:pPr marL="342900" indent="-342900" algn="just">
              <a:buFont typeface="Palatino Linotype" panose="02040502050505030304" pitchFamily="18" charset="0"/>
              <a:buChar char="−"/>
              <a:tabLst>
                <a:tab pos="133350" algn="l"/>
              </a:tabLst>
            </a:pPr>
            <a:r>
              <a:rPr lang="en-US" altLang="zh-CN" sz="2400" dirty="0">
                <a:solidFill>
                  <a:prstClr val="black"/>
                </a:solidFill>
                <a:cs typeface="+mn-ea"/>
                <a:sym typeface="+mn-lt"/>
              </a:rPr>
              <a:t>Hard to deal with gradual concept drift</a:t>
            </a:r>
          </a:p>
          <a:p>
            <a:pPr marL="342900" indent="-342900" algn="just">
              <a:buFont typeface="Palatino Linotype" panose="02040502050505030304" pitchFamily="18" charset="0"/>
              <a:buChar char="−"/>
              <a:tabLst>
                <a:tab pos="133350" algn="l"/>
              </a:tabLst>
            </a:pPr>
            <a:r>
              <a:rPr lang="en-US" altLang="zh-CN" sz="2400" dirty="0">
                <a:solidFill>
                  <a:prstClr val="black"/>
                </a:solidFill>
                <a:cs typeface="+mn-ea"/>
                <a:sym typeface="+mn-lt"/>
              </a:rPr>
              <a:t>Depend on learning model itself heavily</a:t>
            </a:r>
          </a:p>
        </p:txBody>
      </p:sp>
      <p:sp>
        <p:nvSpPr>
          <p:cNvPr id="7" name="椭圆 6"/>
          <p:cNvSpPr/>
          <p:nvPr/>
        </p:nvSpPr>
        <p:spPr>
          <a:xfrm>
            <a:off x="1725200" y="3351509"/>
            <a:ext cx="108012" cy="10801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2465686" y="3119139"/>
            <a:ext cx="108012" cy="10801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2002525" y="3043657"/>
            <a:ext cx="108012" cy="10801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2065895" y="3263626"/>
            <a:ext cx="108012" cy="10801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2768356" y="3026602"/>
            <a:ext cx="108012" cy="10801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3128887" y="3680104"/>
            <a:ext cx="108012" cy="10801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2859326" y="3371638"/>
            <a:ext cx="108012" cy="10801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3597524" y="3317632"/>
            <a:ext cx="108012" cy="10801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3519587" y="3580355"/>
            <a:ext cx="108012" cy="10801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3130819" y="3243497"/>
            <a:ext cx="108012" cy="10801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3818713" y="3317632"/>
            <a:ext cx="108012" cy="10801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3950305" y="3119139"/>
            <a:ext cx="108012" cy="10801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  <a:cs typeface="+mn-ea"/>
              <a:sym typeface="+mn-lt"/>
            </a:endParaRPr>
          </a:p>
        </p:txBody>
      </p:sp>
      <p:grpSp>
        <p:nvGrpSpPr>
          <p:cNvPr id="20" name="组合 452"/>
          <p:cNvGrpSpPr/>
          <p:nvPr/>
        </p:nvGrpSpPr>
        <p:grpSpPr>
          <a:xfrm>
            <a:off x="1509177" y="2682968"/>
            <a:ext cx="2658284" cy="1707280"/>
            <a:chOff x="683568" y="116632"/>
            <a:chExt cx="4657616" cy="2276373"/>
          </a:xfrm>
        </p:grpSpPr>
        <p:cxnSp>
          <p:nvCxnSpPr>
            <p:cNvPr id="21" name="直接箭头连接符 20"/>
            <p:cNvCxnSpPr/>
            <p:nvPr/>
          </p:nvCxnSpPr>
          <p:spPr>
            <a:xfrm>
              <a:off x="683568" y="2321567"/>
              <a:ext cx="465761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箭头连接符 21"/>
            <p:cNvCxnSpPr/>
            <p:nvPr/>
          </p:nvCxnSpPr>
          <p:spPr>
            <a:xfrm rot="16200000" flipV="1">
              <a:off x="-371675" y="1243885"/>
              <a:ext cx="2276373" cy="2186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等腰三角形 22"/>
          <p:cNvSpPr/>
          <p:nvPr/>
        </p:nvSpPr>
        <p:spPr>
          <a:xfrm>
            <a:off x="1838960" y="3813034"/>
            <a:ext cx="96516" cy="99874"/>
          </a:xfrm>
          <a:prstGeom prst="triangl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24" name="等腰三角形 23"/>
          <p:cNvSpPr/>
          <p:nvPr/>
        </p:nvSpPr>
        <p:spPr>
          <a:xfrm>
            <a:off x="1898714" y="4070576"/>
            <a:ext cx="96516" cy="99874"/>
          </a:xfrm>
          <a:prstGeom prst="triangl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25" name="等腰三角形 24"/>
          <p:cNvSpPr/>
          <p:nvPr/>
        </p:nvSpPr>
        <p:spPr>
          <a:xfrm>
            <a:off x="2168744" y="3646666"/>
            <a:ext cx="96516" cy="99874"/>
          </a:xfrm>
          <a:prstGeom prst="triangl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26" name="等腰三角形 25"/>
          <p:cNvSpPr/>
          <p:nvPr/>
        </p:nvSpPr>
        <p:spPr>
          <a:xfrm>
            <a:off x="2487798" y="3459522"/>
            <a:ext cx="96516" cy="99874"/>
          </a:xfrm>
          <a:prstGeom prst="triangl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27" name="等腰三角形 26"/>
          <p:cNvSpPr/>
          <p:nvPr/>
        </p:nvSpPr>
        <p:spPr>
          <a:xfrm>
            <a:off x="2452379" y="3975312"/>
            <a:ext cx="96516" cy="99874"/>
          </a:xfrm>
          <a:prstGeom prst="triangl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28" name="等腰三角形 27"/>
          <p:cNvSpPr/>
          <p:nvPr/>
        </p:nvSpPr>
        <p:spPr>
          <a:xfrm>
            <a:off x="2114738" y="3970702"/>
            <a:ext cx="96516" cy="99874"/>
          </a:xfrm>
          <a:prstGeom prst="triangl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29" name="等腰三角形 28"/>
          <p:cNvSpPr/>
          <p:nvPr/>
        </p:nvSpPr>
        <p:spPr>
          <a:xfrm>
            <a:off x="2627690" y="3661494"/>
            <a:ext cx="96516" cy="99874"/>
          </a:xfrm>
          <a:prstGeom prst="triangl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30" name="等腰三角形 29"/>
          <p:cNvSpPr/>
          <p:nvPr/>
        </p:nvSpPr>
        <p:spPr>
          <a:xfrm>
            <a:off x="2798773" y="4014172"/>
            <a:ext cx="96516" cy="99874"/>
          </a:xfrm>
          <a:prstGeom prst="triangl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31" name="等腰三角形 30"/>
          <p:cNvSpPr/>
          <p:nvPr/>
        </p:nvSpPr>
        <p:spPr>
          <a:xfrm>
            <a:off x="3055412" y="4122728"/>
            <a:ext cx="96516" cy="99874"/>
          </a:xfrm>
          <a:prstGeom prst="triangl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32" name="等腰三角形 31"/>
          <p:cNvSpPr/>
          <p:nvPr/>
        </p:nvSpPr>
        <p:spPr>
          <a:xfrm>
            <a:off x="3412079" y="3967352"/>
            <a:ext cx="96516" cy="99874"/>
          </a:xfrm>
          <a:prstGeom prst="triangl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33" name="等腰三角形 32"/>
          <p:cNvSpPr/>
          <p:nvPr/>
        </p:nvSpPr>
        <p:spPr>
          <a:xfrm>
            <a:off x="3744138" y="3820994"/>
            <a:ext cx="96516" cy="99874"/>
          </a:xfrm>
          <a:prstGeom prst="triangl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34" name="等腰三角形 33"/>
          <p:cNvSpPr/>
          <p:nvPr/>
        </p:nvSpPr>
        <p:spPr>
          <a:xfrm>
            <a:off x="3940973" y="3530419"/>
            <a:ext cx="96516" cy="99874"/>
          </a:xfrm>
          <a:prstGeom prst="triangl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35" name="等腰三角形 34"/>
          <p:cNvSpPr/>
          <p:nvPr/>
        </p:nvSpPr>
        <p:spPr>
          <a:xfrm>
            <a:off x="3876367" y="4067226"/>
            <a:ext cx="96516" cy="99874"/>
          </a:xfrm>
          <a:prstGeom prst="triangl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36" name="等腰三角形 35"/>
          <p:cNvSpPr/>
          <p:nvPr/>
        </p:nvSpPr>
        <p:spPr>
          <a:xfrm>
            <a:off x="3585089" y="2922321"/>
            <a:ext cx="96516" cy="99874"/>
          </a:xfrm>
          <a:prstGeom prst="triangl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37" name="任意多边形 36"/>
          <p:cNvSpPr/>
          <p:nvPr/>
        </p:nvSpPr>
        <p:spPr>
          <a:xfrm>
            <a:off x="1669912" y="3265100"/>
            <a:ext cx="2534060" cy="737858"/>
          </a:xfrm>
          <a:custGeom>
            <a:avLst/>
            <a:gdLst>
              <a:gd name="connsiteX0" fmla="*/ 0 w 4796118"/>
              <a:gd name="connsiteY0" fmla="*/ 717176 h 863224"/>
              <a:gd name="connsiteX1" fmla="*/ 1801906 w 4796118"/>
              <a:gd name="connsiteY1" fmla="*/ 35858 h 863224"/>
              <a:gd name="connsiteX2" fmla="*/ 2770095 w 4796118"/>
              <a:gd name="connsiteY2" fmla="*/ 860611 h 863224"/>
              <a:gd name="connsiteX3" fmla="*/ 4312024 w 4796118"/>
              <a:gd name="connsiteY3" fmla="*/ 286870 h 863224"/>
              <a:gd name="connsiteX4" fmla="*/ 4796118 w 4796118"/>
              <a:gd name="connsiteY4" fmla="*/ 0 h 863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96118" h="863224">
                <a:moveTo>
                  <a:pt x="0" y="717176"/>
                </a:moveTo>
                <a:cubicBezTo>
                  <a:pt x="670112" y="364564"/>
                  <a:pt x="1340224" y="11952"/>
                  <a:pt x="1801906" y="35858"/>
                </a:cubicBezTo>
                <a:cubicBezTo>
                  <a:pt x="2263588" y="59764"/>
                  <a:pt x="2351742" y="818776"/>
                  <a:pt x="2770095" y="860611"/>
                </a:cubicBezTo>
                <a:cubicBezTo>
                  <a:pt x="3188448" y="902446"/>
                  <a:pt x="3974354" y="430305"/>
                  <a:pt x="4312024" y="286870"/>
                </a:cubicBezTo>
                <a:cubicBezTo>
                  <a:pt x="4649695" y="143435"/>
                  <a:pt x="4721412" y="46318"/>
                  <a:pt x="4796118" y="0"/>
                </a:cubicBezTo>
              </a:path>
            </a:pathLst>
          </a:custGeom>
          <a:noFill/>
          <a:ln w="25400">
            <a:solidFill>
              <a:schemeClr val="tx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38" name="等腰三角形 37"/>
          <p:cNvSpPr/>
          <p:nvPr/>
        </p:nvSpPr>
        <p:spPr>
          <a:xfrm>
            <a:off x="1777068" y="3157943"/>
            <a:ext cx="96516" cy="99874"/>
          </a:xfrm>
          <a:prstGeom prst="triangl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39" name="等腰三角形 38"/>
          <p:cNvSpPr/>
          <p:nvPr/>
        </p:nvSpPr>
        <p:spPr>
          <a:xfrm>
            <a:off x="2902217" y="3104364"/>
            <a:ext cx="96516" cy="99874"/>
          </a:xfrm>
          <a:prstGeom prst="triangl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2687902" y="2943628"/>
            <a:ext cx="589364" cy="1500198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  <a:cs typeface="+mn-ea"/>
              <a:sym typeface="+mn-lt"/>
            </a:endParaRPr>
          </a:p>
        </p:txBody>
      </p:sp>
      <p:cxnSp>
        <p:nvCxnSpPr>
          <p:cNvPr id="41" name="直接箭头连接符 40"/>
          <p:cNvCxnSpPr/>
          <p:nvPr/>
        </p:nvCxnSpPr>
        <p:spPr>
          <a:xfrm>
            <a:off x="3277266" y="3050785"/>
            <a:ext cx="1232306" cy="119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90"/>
          <p:cNvSpPr txBox="1"/>
          <p:nvPr/>
        </p:nvSpPr>
        <p:spPr>
          <a:xfrm>
            <a:off x="4563150" y="2890050"/>
            <a:ext cx="36198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prstClr val="black"/>
                </a:solidFill>
                <a:cs typeface="+mn-ea"/>
                <a:sym typeface="+mn-lt"/>
              </a:rPr>
              <a:t>Infer time-changing  concept relying on </a:t>
            </a:r>
            <a:r>
              <a:rPr lang="en-US" altLang="zh-CN" b="1" dirty="0">
                <a:solidFill>
                  <a:prstClr val="black"/>
                </a:solidFill>
                <a:cs typeface="+mn-ea"/>
                <a:sym typeface="+mn-lt"/>
              </a:rPr>
              <a:t>performance degradation</a:t>
            </a:r>
            <a:endParaRPr lang="zh-CN" altLang="en-US" b="1" dirty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43" name="TextBox 91"/>
          <p:cNvSpPr txBox="1"/>
          <p:nvPr/>
        </p:nvSpPr>
        <p:spPr>
          <a:xfrm>
            <a:off x="4670307" y="3908041"/>
            <a:ext cx="16609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0000FF"/>
                </a:solidFill>
                <a:cs typeface="+mn-ea"/>
                <a:sym typeface="+mn-lt"/>
              </a:rPr>
              <a:t>Indirectly</a:t>
            </a:r>
            <a:endParaRPr lang="zh-CN" altLang="en-US" sz="2400" b="1" dirty="0">
              <a:solidFill>
                <a:srgbClr val="0000FF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70960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3"/>
          </p:nvPr>
        </p:nvSpPr>
        <p:spPr>
          <a:xfrm>
            <a:off x="241912" y="437858"/>
            <a:ext cx="8605070" cy="357569"/>
          </a:xfrm>
        </p:spPr>
        <p:txBody>
          <a:bodyPr/>
          <a:lstStyle/>
          <a:p>
            <a:r>
              <a:rPr lang="en-US" altLang="zh-CN" sz="3200" b="1" dirty="0" smtClean="0">
                <a:latin typeface="+mn-lt"/>
                <a:ea typeface="+mn-ea"/>
                <a:cs typeface="+mn-ea"/>
                <a:sym typeface="+mn-lt"/>
              </a:rPr>
              <a:t>Drift  detection method: DDM</a:t>
            </a:r>
            <a:endParaRPr lang="en-US" altLang="zh-CN" sz="3200" b="1" dirty="0">
              <a:latin typeface="+mn-lt"/>
              <a:ea typeface="+mn-ea"/>
              <a:cs typeface="+mn-ea"/>
              <a:sym typeface="+mn-lt"/>
            </a:endParaRPr>
          </a:p>
          <a:p>
            <a:endParaRPr lang="zh-CN" altLang="en-US" sz="3200" b="1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150929" y="1136383"/>
            <a:ext cx="8070784" cy="3017520"/>
          </a:xfrm>
        </p:spPr>
        <p:txBody>
          <a:bodyPr/>
          <a:lstStyle/>
          <a:p>
            <a:pPr algn="just">
              <a:buNone/>
            </a:pPr>
            <a:r>
              <a:rPr lang="en-US" altLang="zh-CN" sz="28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   A </a:t>
            </a:r>
            <a:r>
              <a:rPr lang="en-US" altLang="zh-CN" sz="28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significant increase in the error of the algorithm</a:t>
            </a:r>
            <a:r>
              <a:rPr lang="en-US" altLang="zh-CN" sz="28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, suggest a change in the class distribution, and whether is a significant increase  is based on following formula.</a:t>
            </a:r>
          </a:p>
          <a:p>
            <a:pPr>
              <a:buNone/>
            </a:pPr>
            <a:endParaRPr lang="en-US" altLang="zh-CN" sz="24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  <a:sym typeface="+mn-lt"/>
            </a:endParaRPr>
          </a:p>
          <a:p>
            <a:pPr>
              <a:buNone/>
            </a:pPr>
            <a:endParaRPr lang="en-US" altLang="zh-CN" sz="20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  <a:sym typeface="+mn-lt"/>
            </a:endParaRPr>
          </a:p>
          <a:p>
            <a:pPr>
              <a:buNone/>
            </a:pPr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   </a:t>
            </a:r>
            <a:endParaRPr lang="zh-CN" altLang="en-US" sz="20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  <a:sym typeface="+mn-lt"/>
            </a:endParaRPr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07857158"/>
              </p:ext>
            </p:extLst>
          </p:nvPr>
        </p:nvGraphicFramePr>
        <p:xfrm>
          <a:off x="2450104" y="3139346"/>
          <a:ext cx="3472434" cy="5952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14" name="Equation" r:id="rId4" imgW="1333440" imgH="228600" progId="Equation.DSMT4">
                  <p:embed/>
                </p:oleObj>
              </mc:Choice>
              <mc:Fallback>
                <p:oleObj name="Equation" r:id="rId4" imgW="133344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50104" y="3139346"/>
                        <a:ext cx="3472434" cy="595274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2846324"/>
              </p:ext>
            </p:extLst>
          </p:nvPr>
        </p:nvGraphicFramePr>
        <p:xfrm>
          <a:off x="6708475" y="4235536"/>
          <a:ext cx="445549" cy="5186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15" name="Equation" r:id="rId6" imgW="164880" imgH="228600" progId="Equation.DSMT4">
                  <p:embed/>
                </p:oleObj>
              </mc:Choice>
              <mc:Fallback>
                <p:oleObj name="Equation" r:id="rId6" imgW="16488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08475" y="4235536"/>
                        <a:ext cx="445549" cy="51864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6"/>
          <p:cNvSpPr txBox="1"/>
          <p:nvPr/>
        </p:nvSpPr>
        <p:spPr>
          <a:xfrm>
            <a:off x="301547" y="4298520"/>
            <a:ext cx="73678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prstClr val="black"/>
                </a:solidFill>
                <a:cs typeface="+mn-ea"/>
                <a:sym typeface="+mn-lt"/>
              </a:rPr>
              <a:t>the error-rate is the probability</a:t>
            </a:r>
            <a:r>
              <a:rPr lang="en-US" altLang="zh-CN" sz="2000" dirty="0">
                <a:solidFill>
                  <a:prstClr val="black"/>
                </a:solidFill>
                <a:cs typeface="+mn-ea"/>
                <a:sym typeface="+mn-lt"/>
              </a:rPr>
              <a:t> </a:t>
            </a:r>
            <a:r>
              <a:rPr lang="en-US" altLang="zh-CN" sz="2400" dirty="0">
                <a:solidFill>
                  <a:prstClr val="black"/>
                </a:solidFill>
                <a:cs typeface="+mn-ea"/>
                <a:sym typeface="+mn-lt"/>
              </a:rPr>
              <a:t>of </a:t>
            </a:r>
            <a:r>
              <a:rPr lang="en-US" altLang="zh-CN" sz="2400" dirty="0" smtClean="0">
                <a:solidFill>
                  <a:prstClr val="black"/>
                </a:solidFill>
                <a:cs typeface="+mn-ea"/>
                <a:sym typeface="+mn-lt"/>
              </a:rPr>
              <a:t>observed </a:t>
            </a:r>
            <a:r>
              <a:rPr lang="en-US" altLang="zh-CN" sz="2400" dirty="0">
                <a:solidFill>
                  <a:prstClr val="black"/>
                </a:solidFill>
                <a:cs typeface="+mn-ea"/>
                <a:sym typeface="+mn-lt"/>
              </a:rPr>
              <a:t>False</a:t>
            </a:r>
            <a:r>
              <a:rPr lang="en-US" altLang="zh-CN" sz="2400" dirty="0" smtClean="0">
                <a:solidFill>
                  <a:prstClr val="black"/>
                </a:solidFill>
                <a:cs typeface="+mn-ea"/>
                <a:sym typeface="+mn-lt"/>
              </a:rPr>
              <a:t>,  </a:t>
            </a:r>
            <a:endParaRPr lang="en-US" altLang="zh-CN" sz="2400" dirty="0">
              <a:solidFill>
                <a:prstClr val="black"/>
              </a:solidFill>
              <a:cs typeface="+mn-ea"/>
              <a:sym typeface="+mn-lt"/>
            </a:endParaRPr>
          </a:p>
          <a:p>
            <a:r>
              <a:rPr lang="en-US" altLang="zh-CN" sz="2400" dirty="0">
                <a:solidFill>
                  <a:prstClr val="black"/>
                </a:solidFill>
                <a:cs typeface="+mn-ea"/>
                <a:sym typeface="+mn-lt"/>
              </a:rPr>
              <a:t>, with standard deviation given by</a:t>
            </a:r>
            <a:endParaRPr lang="zh-CN" altLang="en-US" sz="2400" dirty="0">
              <a:solidFill>
                <a:prstClr val="black"/>
              </a:solidFill>
              <a:cs typeface="+mn-ea"/>
              <a:sym typeface="+mn-lt"/>
            </a:endParaRPr>
          </a:p>
        </p:txBody>
      </p:sp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20041791"/>
              </p:ext>
            </p:extLst>
          </p:nvPr>
        </p:nvGraphicFramePr>
        <p:xfrm>
          <a:off x="4660643" y="4686430"/>
          <a:ext cx="3370174" cy="5006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16" name="Equation" r:id="rId8" imgW="1346040" imgH="228600" progId="Equation.DSMT4">
                  <p:embed/>
                </p:oleObj>
              </mc:Choice>
              <mc:Fallback>
                <p:oleObj name="Equation" r:id="rId8" imgW="134604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60643" y="4686430"/>
                        <a:ext cx="3370174" cy="500667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42375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729409" y="2557669"/>
            <a:ext cx="61556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sz="32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CN" sz="32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Stream Classification </a:t>
            </a:r>
          </a:p>
        </p:txBody>
      </p:sp>
    </p:spTree>
    <p:extLst>
      <p:ext uri="{BB962C8B-B14F-4D97-AF65-F5344CB8AC3E}">
        <p14:creationId xmlns:p14="http://schemas.microsoft.com/office/powerpoint/2010/main" val="3988217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>
          <a:xfrm>
            <a:off x="126378" y="473699"/>
            <a:ext cx="6618977" cy="649287"/>
          </a:xfrm>
        </p:spPr>
        <p:txBody>
          <a:bodyPr/>
          <a:lstStyle/>
          <a:p>
            <a:r>
              <a:rPr lang="en-US" altLang="zh-CN" sz="3200" b="1" dirty="0">
                <a:solidFill>
                  <a:srgbClr val="0000FF"/>
                </a:solidFill>
                <a:cs typeface="+mn-ea"/>
                <a:sym typeface="+mn-lt"/>
              </a:rPr>
              <a:t>Data stream classification</a:t>
            </a:r>
            <a:endParaRPr lang="zh-CN" altLang="en-US" sz="3200" b="1" dirty="0">
              <a:solidFill>
                <a:srgbClr val="0000FF"/>
              </a:solidFill>
              <a:cs typeface="+mn-ea"/>
              <a:sym typeface="+mn-lt"/>
            </a:endParaRPr>
          </a:p>
        </p:txBody>
      </p:sp>
      <p:sp>
        <p:nvSpPr>
          <p:cNvPr id="4" name="Rectangle 3"/>
          <p:cNvSpPr>
            <a:spLocks noGrp="1" noChangeArrowheads="1"/>
          </p:cNvSpPr>
          <p:nvPr>
            <p:ph sz="quarter" idx="11"/>
          </p:nvPr>
        </p:nvSpPr>
        <p:spPr bwMode="auto">
          <a:xfrm>
            <a:off x="232397" y="1286492"/>
            <a:ext cx="8809997" cy="37029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9056" tIns="34529" rIns="69056" bIns="34529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18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8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lang="en-US" altLang="en-US" dirty="0">
                <a:cs typeface="+mn-ea"/>
                <a:sym typeface="+mn-lt"/>
              </a:rPr>
              <a:t>Classification: Model construction based on training sets</a:t>
            </a:r>
          </a:p>
          <a:p>
            <a:pPr eaLnBrk="1" hangingPunct="1">
              <a:lnSpc>
                <a:spcPct val="110000"/>
              </a:lnSpc>
            </a:pPr>
            <a:r>
              <a:rPr lang="en-US" altLang="en-US" dirty="0">
                <a:cs typeface="+mn-ea"/>
                <a:sym typeface="+mn-lt"/>
              </a:rPr>
              <a:t>Typical classification methods</a:t>
            </a:r>
          </a:p>
          <a:p>
            <a:pPr lvl="1" eaLnBrk="1" hangingPunct="1">
              <a:lnSpc>
                <a:spcPct val="110000"/>
              </a:lnSpc>
            </a:pPr>
            <a:r>
              <a:rPr lang="en-US" altLang="en-US" sz="2100" dirty="0">
                <a:cs typeface="+mn-ea"/>
                <a:sym typeface="+mn-lt"/>
              </a:rPr>
              <a:t>K-Nearest neighbor </a:t>
            </a:r>
            <a:r>
              <a:rPr lang="en-US" altLang="en-US" sz="2100" dirty="0" smtClean="0">
                <a:cs typeface="+mn-ea"/>
                <a:sym typeface="+mn-lt"/>
              </a:rPr>
              <a:t>approach</a:t>
            </a:r>
          </a:p>
          <a:p>
            <a:pPr lvl="1" eaLnBrk="1" hangingPunct="1">
              <a:lnSpc>
                <a:spcPct val="110000"/>
              </a:lnSpc>
            </a:pPr>
            <a:r>
              <a:rPr lang="en-US" altLang="en-US" sz="2100" dirty="0" smtClean="0">
                <a:cs typeface="+mn-ea"/>
                <a:sym typeface="+mn-lt"/>
              </a:rPr>
              <a:t>Decision tree</a:t>
            </a:r>
            <a:endParaRPr lang="en-US" altLang="en-US" sz="2100" dirty="0">
              <a:cs typeface="+mn-ea"/>
              <a:sym typeface="+mn-lt"/>
            </a:endParaRPr>
          </a:p>
          <a:p>
            <a:pPr lvl="1" eaLnBrk="1" hangingPunct="1">
              <a:lnSpc>
                <a:spcPct val="110000"/>
              </a:lnSpc>
            </a:pPr>
            <a:r>
              <a:rPr lang="en-US" altLang="en-US" sz="2100" dirty="0">
                <a:cs typeface="+mn-ea"/>
                <a:sym typeface="+mn-lt"/>
              </a:rPr>
              <a:t>Bayesian classification</a:t>
            </a:r>
          </a:p>
          <a:p>
            <a:pPr lvl="1" eaLnBrk="1" hangingPunct="1">
              <a:lnSpc>
                <a:spcPct val="110000"/>
              </a:lnSpc>
            </a:pPr>
            <a:r>
              <a:rPr lang="en-US" altLang="en-US" sz="2100" dirty="0">
                <a:cs typeface="+mn-ea"/>
                <a:sym typeface="+mn-lt"/>
              </a:rPr>
              <a:t>Neural network approach</a:t>
            </a:r>
          </a:p>
          <a:p>
            <a:pPr lvl="1" eaLnBrk="1" hangingPunct="1">
              <a:lnSpc>
                <a:spcPct val="110000"/>
              </a:lnSpc>
            </a:pPr>
            <a:r>
              <a:rPr lang="en-US" altLang="en-US" sz="2100" dirty="0">
                <a:cs typeface="+mn-ea"/>
                <a:sym typeface="+mn-lt"/>
              </a:rPr>
              <a:t>Support Vector Machines </a:t>
            </a:r>
            <a:r>
              <a:rPr lang="en-US" altLang="en-US" sz="2100" dirty="0" smtClean="0">
                <a:cs typeface="+mn-ea"/>
                <a:sym typeface="+mn-lt"/>
              </a:rPr>
              <a:t> </a:t>
            </a:r>
            <a:endParaRPr lang="en-US" altLang="en-US" sz="2100" dirty="0">
              <a:cs typeface="+mn-ea"/>
              <a:sym typeface="+mn-lt"/>
            </a:endParaRPr>
          </a:p>
          <a:p>
            <a:pPr lvl="1" eaLnBrk="1" hangingPunct="1">
              <a:lnSpc>
                <a:spcPct val="110000"/>
              </a:lnSpc>
            </a:pPr>
            <a:r>
              <a:rPr lang="en-US" altLang="en-US" sz="2100" dirty="0" smtClean="0">
                <a:cs typeface="+mn-ea"/>
                <a:sym typeface="+mn-lt"/>
              </a:rPr>
              <a:t>Other methods</a:t>
            </a:r>
          </a:p>
        </p:txBody>
      </p:sp>
      <p:sp>
        <p:nvSpPr>
          <p:cNvPr id="3" name="矩形 2"/>
          <p:cNvSpPr/>
          <p:nvPr/>
        </p:nvSpPr>
        <p:spPr>
          <a:xfrm>
            <a:off x="514620" y="5152949"/>
            <a:ext cx="8527774" cy="11486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en-US" sz="3200" b="1" dirty="0">
                <a:solidFill>
                  <a:srgbClr val="FF0000"/>
                </a:solidFill>
                <a:cs typeface="+mn-ea"/>
                <a:sym typeface="+mn-lt"/>
              </a:rPr>
              <a:t>Are </a:t>
            </a:r>
            <a:r>
              <a:rPr lang="en-US" altLang="en-US" sz="3200" b="1" dirty="0" smtClean="0">
                <a:solidFill>
                  <a:srgbClr val="FF0000"/>
                </a:solidFill>
                <a:cs typeface="+mn-ea"/>
                <a:sym typeface="+mn-lt"/>
              </a:rPr>
              <a:t>these approaches ok for </a:t>
            </a:r>
            <a:r>
              <a:rPr lang="en-US" altLang="en-US" sz="3200" b="1" dirty="0">
                <a:solidFill>
                  <a:srgbClr val="FF0000"/>
                </a:solidFill>
                <a:cs typeface="+mn-ea"/>
                <a:sym typeface="+mn-lt"/>
              </a:rPr>
              <a:t>data stream classification?</a:t>
            </a:r>
          </a:p>
        </p:txBody>
      </p:sp>
    </p:spTree>
    <p:extLst>
      <p:ext uri="{BB962C8B-B14F-4D97-AF65-F5344CB8AC3E}">
        <p14:creationId xmlns:p14="http://schemas.microsoft.com/office/powerpoint/2010/main" val="2733419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>
          <a:xfrm>
            <a:off x="298657" y="514182"/>
            <a:ext cx="5598559" cy="649287"/>
          </a:xfrm>
        </p:spPr>
        <p:txBody>
          <a:bodyPr/>
          <a:lstStyle/>
          <a:p>
            <a:r>
              <a:rPr lang="en-US" altLang="zh-CN" sz="2800" b="1" dirty="0">
                <a:solidFill>
                  <a:srgbClr val="0000FF"/>
                </a:solidFill>
                <a:cs typeface="+mn-ea"/>
                <a:sym typeface="+mn-lt"/>
              </a:rPr>
              <a:t>Data stream </a:t>
            </a:r>
            <a:r>
              <a:rPr lang="en-US" altLang="zh-CN" sz="2800" b="1" dirty="0" smtClean="0">
                <a:solidFill>
                  <a:srgbClr val="0000FF"/>
                </a:solidFill>
                <a:cs typeface="+mn-ea"/>
                <a:sym typeface="+mn-lt"/>
              </a:rPr>
              <a:t>classification Circle</a:t>
            </a:r>
            <a:endParaRPr lang="zh-CN" altLang="en-US" sz="2800" b="1" dirty="0">
              <a:solidFill>
                <a:srgbClr val="0000FF"/>
              </a:solidFill>
              <a:cs typeface="+mn-ea"/>
              <a:sym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35" y="1450286"/>
            <a:ext cx="4225672" cy="4634359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271707" y="2391059"/>
            <a:ext cx="4680136" cy="2465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>
              <a:lnSpc>
                <a:spcPct val="150000"/>
              </a:lnSpc>
              <a:buFont typeface="+mj-lt"/>
              <a:buAutoNum type="arabicPeriod"/>
            </a:pPr>
            <a:r>
              <a:rPr lang="en-US" altLang="zh-CN" sz="2100" dirty="0">
                <a:cs typeface="+mn-ea"/>
                <a:sym typeface="+mn-lt"/>
              </a:rPr>
              <a:t>Process an example at a time, and inspect it only once </a:t>
            </a:r>
          </a:p>
          <a:p>
            <a:pPr marL="257175" indent="-257175">
              <a:lnSpc>
                <a:spcPct val="150000"/>
              </a:lnSpc>
              <a:buFont typeface="+mj-lt"/>
              <a:buAutoNum type="arabicPeriod"/>
            </a:pPr>
            <a:r>
              <a:rPr lang="en-US" altLang="zh-CN" sz="2100" dirty="0">
                <a:cs typeface="+mn-ea"/>
                <a:sym typeface="+mn-lt"/>
              </a:rPr>
              <a:t>Be ready to predict at any point</a:t>
            </a:r>
          </a:p>
          <a:p>
            <a:pPr marL="257175" indent="-257175">
              <a:lnSpc>
                <a:spcPct val="150000"/>
              </a:lnSpc>
              <a:buFont typeface="+mj-lt"/>
              <a:buAutoNum type="arabicPeriod"/>
            </a:pPr>
            <a:r>
              <a:rPr lang="en-US" altLang="zh-CN" sz="2100" dirty="0">
                <a:cs typeface="+mn-ea"/>
                <a:sym typeface="+mn-lt"/>
              </a:rPr>
              <a:t>Use a limited amount of memory </a:t>
            </a:r>
          </a:p>
          <a:p>
            <a:pPr marL="257175" indent="-257175">
              <a:lnSpc>
                <a:spcPct val="150000"/>
              </a:lnSpc>
              <a:buFont typeface="+mj-lt"/>
              <a:buAutoNum type="arabicPeriod"/>
            </a:pPr>
            <a:r>
              <a:rPr lang="en-US" altLang="zh-CN" sz="2100" dirty="0">
                <a:cs typeface="+mn-ea"/>
                <a:sym typeface="+mn-lt"/>
              </a:rPr>
              <a:t>Work in a limited amount of time</a:t>
            </a:r>
            <a:endParaRPr lang="zh-CN" altLang="en-US" sz="2100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487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>
          <a:xfrm>
            <a:off x="517319" y="480325"/>
            <a:ext cx="4248150" cy="649287"/>
          </a:xfrm>
        </p:spPr>
        <p:txBody>
          <a:bodyPr/>
          <a:lstStyle/>
          <a:p>
            <a:r>
              <a:rPr lang="en-US" altLang="zh-CN" sz="3200" b="1" dirty="0" smtClean="0">
                <a:solidFill>
                  <a:srgbClr val="0000FF"/>
                </a:solidFill>
                <a:cs typeface="+mn-ea"/>
                <a:sym typeface="+mn-lt"/>
              </a:rPr>
              <a:t>Procedure</a:t>
            </a:r>
            <a:endParaRPr lang="zh-CN" altLang="en-US" sz="3200" b="1" dirty="0">
              <a:solidFill>
                <a:srgbClr val="0000FF"/>
              </a:solidFill>
              <a:cs typeface="+mn-ea"/>
              <a:sym typeface="+mn-lt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quarter" idx="11"/>
          </p:nvPr>
        </p:nvSpPr>
        <p:spPr>
          <a:xfrm>
            <a:off x="735729" y="1428916"/>
            <a:ext cx="7944445" cy="497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20000"/>
              </a:lnSpc>
              <a:spcBef>
                <a:spcPts val="1200"/>
              </a:spcBef>
              <a:buFont typeface="+mj-lt"/>
              <a:buAutoNum type="arabicPeriod"/>
            </a:pPr>
            <a:r>
              <a:rPr lang="en-US" altLang="zh-CN" sz="2800" dirty="0">
                <a:solidFill>
                  <a:srgbClr val="000000"/>
                </a:solidFill>
                <a:latin typeface="+mn-lt"/>
                <a:cs typeface="+mn-ea"/>
                <a:sym typeface="+mn-lt"/>
              </a:rPr>
              <a:t>The algorithm is passed the next available example from the stream (requirement 1)</a:t>
            </a:r>
          </a:p>
          <a:p>
            <a:pPr marL="342900" indent="-342900">
              <a:lnSpc>
                <a:spcPct val="120000"/>
              </a:lnSpc>
              <a:spcBef>
                <a:spcPts val="1200"/>
              </a:spcBef>
              <a:buFont typeface="+mj-lt"/>
              <a:buAutoNum type="arabicPeriod"/>
            </a:pPr>
            <a:r>
              <a:rPr lang="en-US" altLang="zh-CN" sz="2800" dirty="0">
                <a:solidFill>
                  <a:srgbClr val="000000"/>
                </a:solidFill>
                <a:latin typeface="+mn-lt"/>
                <a:cs typeface="+mn-ea"/>
                <a:sym typeface="+mn-lt"/>
              </a:rPr>
              <a:t> The algorithm processes the example, updating its data structures. It does so without exceeding the memory bounds set on it (requirement 2), and as quickly as possible (requirement 3).</a:t>
            </a:r>
          </a:p>
          <a:p>
            <a:pPr marL="342900" indent="-342900">
              <a:lnSpc>
                <a:spcPct val="120000"/>
              </a:lnSpc>
              <a:spcBef>
                <a:spcPts val="1200"/>
              </a:spcBef>
              <a:buFont typeface="+mj-lt"/>
              <a:buAutoNum type="arabicPeriod"/>
            </a:pPr>
            <a:r>
              <a:rPr lang="en-US" altLang="zh-CN" sz="2800" dirty="0">
                <a:solidFill>
                  <a:srgbClr val="000000"/>
                </a:solidFill>
                <a:latin typeface="+mn-lt"/>
                <a:cs typeface="+mn-ea"/>
                <a:sym typeface="+mn-lt"/>
              </a:rPr>
              <a:t>The algorithm is ready to accept the next example. (requirement 4)</a:t>
            </a:r>
            <a:r>
              <a:rPr lang="en-US" altLang="zh-CN" sz="2800" dirty="0">
                <a:latin typeface="+mn-lt"/>
                <a:cs typeface="+mn-ea"/>
                <a:sym typeface="+mn-lt"/>
              </a:rPr>
              <a:t> </a:t>
            </a:r>
            <a:r>
              <a:rPr lang="en-US" altLang="zh-CN" sz="2400" dirty="0">
                <a:latin typeface="+mn-lt"/>
                <a:cs typeface="+mn-ea"/>
                <a:sym typeface="+mn-lt"/>
              </a:rPr>
              <a:t/>
            </a:r>
            <a:br>
              <a:rPr lang="en-US" altLang="zh-CN" sz="2400" dirty="0">
                <a:latin typeface="+mn-lt"/>
                <a:cs typeface="+mn-ea"/>
                <a:sym typeface="+mn-lt"/>
              </a:rPr>
            </a:br>
            <a:endParaRPr lang="zh-CN" altLang="en-US" sz="2400" dirty="0">
              <a:latin typeface="+mn-lt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23804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807705" y="2271598"/>
            <a:ext cx="7416824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 smtClean="0">
                <a:solidFill>
                  <a:srgbClr val="0101F4"/>
                </a:solidFill>
              </a:rPr>
              <a:t>Lecture 5  </a:t>
            </a:r>
          </a:p>
          <a:p>
            <a:pPr algn="ctr">
              <a:spcBef>
                <a:spcPts val="1200"/>
              </a:spcBef>
            </a:pPr>
            <a:r>
              <a:rPr lang="en-US" altLang="zh-CN" sz="4800" b="1" dirty="0"/>
              <a:t>Data Stream </a:t>
            </a:r>
            <a:r>
              <a:rPr lang="en-US" altLang="zh-CN" sz="4800" b="1" dirty="0" smtClean="0"/>
              <a:t>Mining</a:t>
            </a:r>
            <a:endParaRPr lang="en-US" altLang="zh-CN" sz="4800" b="1" dirty="0"/>
          </a:p>
        </p:txBody>
      </p:sp>
    </p:spTree>
    <p:extLst>
      <p:ext uri="{BB962C8B-B14F-4D97-AF65-F5344CB8AC3E}">
        <p14:creationId xmlns:p14="http://schemas.microsoft.com/office/powerpoint/2010/main" val="3307373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quarter" idx="11"/>
          </p:nvPr>
        </p:nvSpPr>
        <p:spPr>
          <a:xfrm>
            <a:off x="840260" y="1928877"/>
            <a:ext cx="7579857" cy="4422496"/>
          </a:xfrm>
        </p:spPr>
        <p:txBody>
          <a:bodyPr/>
          <a:lstStyle/>
          <a:p>
            <a:pPr lvl="1" fontAlgn="base">
              <a:lnSpc>
                <a:spcPct val="150000"/>
              </a:lnSpc>
              <a:spcAft>
                <a:spcPct val="0"/>
              </a:spcAft>
              <a:buSzPct val="80000"/>
              <a:buFont typeface="Wingdings" panose="05000000000000000000" pitchFamily="2" charset="2"/>
              <a:buChar char="ü"/>
            </a:pPr>
            <a:r>
              <a:rPr lang="en-US" altLang="en-US" sz="3200" kern="0" dirty="0" smtClean="0">
                <a:solidFill>
                  <a:srgbClr val="000000"/>
                </a:solidFill>
                <a:cs typeface="+mn-ea"/>
                <a:sym typeface="+mn-lt"/>
              </a:rPr>
              <a:t> VFDT </a:t>
            </a:r>
            <a:r>
              <a:rPr lang="en-US" altLang="en-US" sz="3200" kern="0" dirty="0">
                <a:solidFill>
                  <a:srgbClr val="000000"/>
                </a:solidFill>
                <a:cs typeface="+mn-ea"/>
                <a:sym typeface="+mn-lt"/>
              </a:rPr>
              <a:t>(Very Fast Decision Tree, KDD’00</a:t>
            </a:r>
            <a:r>
              <a:rPr lang="en-US" altLang="en-US" sz="3200" kern="0" dirty="0" smtClean="0">
                <a:solidFill>
                  <a:srgbClr val="000000"/>
                </a:solidFill>
                <a:cs typeface="+mn-ea"/>
                <a:sym typeface="+mn-lt"/>
              </a:rPr>
              <a:t>)</a:t>
            </a:r>
          </a:p>
          <a:p>
            <a:pPr lvl="1" fontAlgn="base">
              <a:lnSpc>
                <a:spcPct val="150000"/>
              </a:lnSpc>
              <a:spcAft>
                <a:spcPct val="0"/>
              </a:spcAft>
              <a:buSzPct val="80000"/>
              <a:buFont typeface="Wingdings" panose="05000000000000000000" pitchFamily="2" charset="2"/>
              <a:buChar char="ü"/>
            </a:pPr>
            <a:r>
              <a:rPr lang="en-US" altLang="en-US" sz="3200" kern="0" dirty="0" smtClean="0">
                <a:solidFill>
                  <a:srgbClr val="000000"/>
                </a:solidFill>
                <a:cs typeface="+mn-ea"/>
                <a:sym typeface="+mn-lt"/>
              </a:rPr>
              <a:t>CVFDT (KDD’01)</a:t>
            </a:r>
          </a:p>
          <a:p>
            <a:pPr lvl="1" fontAlgn="base">
              <a:lnSpc>
                <a:spcPct val="150000"/>
              </a:lnSpc>
              <a:spcAft>
                <a:spcPct val="0"/>
              </a:spcAft>
              <a:buSzPct val="80000"/>
              <a:buFont typeface="Wingdings" panose="05000000000000000000" pitchFamily="2" charset="2"/>
              <a:buChar char="ü"/>
            </a:pPr>
            <a:r>
              <a:rPr lang="en-US" altLang="en-US" sz="3200" kern="0" dirty="0">
                <a:solidFill>
                  <a:srgbClr val="000000"/>
                </a:solidFill>
                <a:cs typeface="+mn-ea"/>
                <a:sym typeface="+mn-lt"/>
              </a:rPr>
              <a:t> </a:t>
            </a:r>
            <a:r>
              <a:rPr lang="en-US" altLang="en-US" sz="3200" kern="0" dirty="0" err="1" smtClean="0">
                <a:solidFill>
                  <a:srgbClr val="000000"/>
                </a:solidFill>
                <a:cs typeface="+mn-ea"/>
                <a:sym typeface="+mn-lt"/>
              </a:rPr>
              <a:t>SyncStream</a:t>
            </a:r>
            <a:r>
              <a:rPr lang="en-US" altLang="en-US" sz="3200" kern="0" dirty="0" smtClean="0">
                <a:solidFill>
                  <a:srgbClr val="000000"/>
                </a:solidFill>
                <a:cs typeface="+mn-ea"/>
                <a:sym typeface="+mn-lt"/>
              </a:rPr>
              <a:t> (Shao et al., KDD’14)</a:t>
            </a:r>
            <a:endParaRPr lang="en-US" altLang="en-US" sz="3200" kern="0" dirty="0">
              <a:solidFill>
                <a:srgbClr val="000000"/>
              </a:solidFill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endParaRPr lang="zh-CN" altLang="en-US" sz="3600" dirty="0">
              <a:latin typeface="+mn-lt"/>
              <a:cs typeface="+mn-ea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22638" y="897925"/>
            <a:ext cx="58653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Typical algorithms</a:t>
            </a:r>
            <a:endParaRPr lang="zh-CN" altLang="en-US" sz="4000" b="1" dirty="0" smtClean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9429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419100"/>
            <a:ext cx="7772400" cy="1143000"/>
          </a:xfrm>
        </p:spPr>
        <p:txBody>
          <a:bodyPr/>
          <a:lstStyle/>
          <a:p>
            <a:r>
              <a:rPr lang="en-US" altLang="zh-CN" sz="3200" b="1" dirty="0">
                <a:solidFill>
                  <a:srgbClr val="0000FF"/>
                </a:solidFill>
                <a:ea typeface="SimSun" panose="02010600030101010101" pitchFamily="2" charset="-122"/>
              </a:rPr>
              <a:t>Decision Tree Learning</a:t>
            </a:r>
          </a:p>
        </p:txBody>
      </p:sp>
      <p:sp>
        <p:nvSpPr>
          <p:cNvPr id="12595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09600" y="1676400"/>
            <a:ext cx="5105400" cy="45720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zh-CN" sz="2400" dirty="0">
                <a:solidFill>
                  <a:schemeClr val="bg2"/>
                </a:solidFill>
                <a:ea typeface="SimSun" panose="02010600030101010101" pitchFamily="2" charset="-122"/>
              </a:rPr>
              <a:t>One of the most effective and widely-used classification methods</a:t>
            </a:r>
          </a:p>
          <a:p>
            <a:pPr>
              <a:lnSpc>
                <a:spcPct val="90000"/>
              </a:lnSpc>
            </a:pPr>
            <a:r>
              <a:rPr lang="en-US" altLang="zh-CN" sz="2400" dirty="0">
                <a:solidFill>
                  <a:schemeClr val="bg2"/>
                </a:solidFill>
                <a:ea typeface="SimSun" panose="02010600030101010101" pitchFamily="2" charset="-122"/>
              </a:rPr>
              <a:t>Induce models in the form of decision trees</a:t>
            </a:r>
          </a:p>
          <a:p>
            <a:pPr lvl="1">
              <a:lnSpc>
                <a:spcPct val="90000"/>
              </a:lnSpc>
            </a:pPr>
            <a:r>
              <a:rPr lang="en-US" altLang="zh-CN" sz="2000" dirty="0">
                <a:solidFill>
                  <a:schemeClr val="bg2"/>
                </a:solidFill>
                <a:ea typeface="SimSun" panose="02010600030101010101" pitchFamily="2" charset="-122"/>
              </a:rPr>
              <a:t>Each node contains a test on the attribute</a:t>
            </a:r>
          </a:p>
          <a:p>
            <a:pPr lvl="1">
              <a:lnSpc>
                <a:spcPct val="90000"/>
              </a:lnSpc>
            </a:pPr>
            <a:r>
              <a:rPr lang="en-US" altLang="zh-CN" sz="2000" dirty="0">
                <a:solidFill>
                  <a:schemeClr val="bg2"/>
                </a:solidFill>
                <a:ea typeface="SimSun" panose="02010600030101010101" pitchFamily="2" charset="-122"/>
              </a:rPr>
              <a:t>Each branch from a node corresponds to a possible outcome of the test</a:t>
            </a:r>
          </a:p>
          <a:p>
            <a:pPr lvl="1">
              <a:lnSpc>
                <a:spcPct val="90000"/>
              </a:lnSpc>
            </a:pPr>
            <a:r>
              <a:rPr lang="en-US" altLang="zh-CN" sz="2000" dirty="0">
                <a:solidFill>
                  <a:schemeClr val="bg2"/>
                </a:solidFill>
                <a:ea typeface="SimSun" panose="02010600030101010101" pitchFamily="2" charset="-122"/>
              </a:rPr>
              <a:t>Each leaf contains a class </a:t>
            </a:r>
            <a:r>
              <a:rPr lang="en-US" altLang="zh-CN" sz="2000" dirty="0" smtClean="0">
                <a:solidFill>
                  <a:schemeClr val="bg2"/>
                </a:solidFill>
                <a:ea typeface="SimSun" panose="02010600030101010101" pitchFamily="2" charset="-122"/>
              </a:rPr>
              <a:t>prediction</a:t>
            </a:r>
            <a:endParaRPr lang="en-US" altLang="zh-CN" sz="2000" dirty="0">
              <a:solidFill>
                <a:schemeClr val="bg2"/>
              </a:solidFill>
              <a:ea typeface="SimSun" panose="02010600030101010101" pitchFamily="2" charset="-122"/>
            </a:endParaRPr>
          </a:p>
        </p:txBody>
      </p:sp>
      <p:grpSp>
        <p:nvGrpSpPr>
          <p:cNvPr id="126001" name="Group 49"/>
          <p:cNvGrpSpPr>
            <a:grpSpLocks/>
          </p:cNvGrpSpPr>
          <p:nvPr/>
        </p:nvGrpSpPr>
        <p:grpSpPr bwMode="auto">
          <a:xfrm>
            <a:off x="5638800" y="2286000"/>
            <a:ext cx="3079750" cy="2819400"/>
            <a:chOff x="3552" y="1440"/>
            <a:chExt cx="1940" cy="1776"/>
          </a:xfrm>
        </p:grpSpPr>
        <p:sp>
          <p:nvSpPr>
            <p:cNvPr id="125957" name="AutoShape 5"/>
            <p:cNvSpPr>
              <a:spLocks noChangeArrowheads="1"/>
            </p:cNvSpPr>
            <p:nvPr/>
          </p:nvSpPr>
          <p:spPr bwMode="auto">
            <a:xfrm>
              <a:off x="4416" y="1440"/>
              <a:ext cx="576" cy="288"/>
            </a:xfrm>
            <a:prstGeom prst="flowChartProcess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600" smtClean="0">
                  <a:solidFill>
                    <a:srgbClr val="000000"/>
                  </a:solidFill>
                  <a:latin typeface="Tahoma" panose="020B0604030504040204" pitchFamily="34" charset="0"/>
                  <a:ea typeface="SimSun" panose="02010600030101010101" pitchFamily="2" charset="-122"/>
                </a:rPr>
                <a:t>Age&lt;30?</a:t>
              </a:r>
            </a:p>
          </p:txBody>
        </p:sp>
        <p:sp>
          <p:nvSpPr>
            <p:cNvPr id="125958" name="AutoShape 6"/>
            <p:cNvSpPr>
              <a:spLocks noChangeArrowheads="1"/>
            </p:cNvSpPr>
            <p:nvPr/>
          </p:nvSpPr>
          <p:spPr bwMode="auto">
            <a:xfrm>
              <a:off x="3840" y="2160"/>
              <a:ext cx="672" cy="336"/>
            </a:xfrm>
            <a:prstGeom prst="flowChartProcess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600" smtClean="0">
                  <a:solidFill>
                    <a:srgbClr val="000000"/>
                  </a:solidFill>
                  <a:latin typeface="Tahoma" panose="020B0604030504040204" pitchFamily="34" charset="0"/>
                  <a:ea typeface="SimSun" panose="02010600030101010101" pitchFamily="2" charset="-122"/>
                </a:rPr>
                <a:t>Car Type=</a:t>
              </a: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600" smtClean="0">
                  <a:solidFill>
                    <a:srgbClr val="000000"/>
                  </a:solidFill>
                  <a:latin typeface="Tahoma" panose="020B0604030504040204" pitchFamily="34" charset="0"/>
                  <a:ea typeface="SimSun" panose="02010600030101010101" pitchFamily="2" charset="-122"/>
                </a:rPr>
                <a:t>Sports Car?</a:t>
              </a:r>
            </a:p>
          </p:txBody>
        </p:sp>
        <p:sp>
          <p:nvSpPr>
            <p:cNvPr id="125960" name="AutoShape 8"/>
            <p:cNvSpPr>
              <a:spLocks noChangeArrowheads="1"/>
            </p:cNvSpPr>
            <p:nvPr/>
          </p:nvSpPr>
          <p:spPr bwMode="auto">
            <a:xfrm>
              <a:off x="3744" y="2832"/>
              <a:ext cx="288" cy="288"/>
            </a:xfrm>
            <a:prstGeom prst="flowChartConnector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400" smtClean="0">
                  <a:solidFill>
                    <a:srgbClr val="000000"/>
                  </a:solidFill>
                  <a:latin typeface="Tahoma" panose="020B0604030504040204" pitchFamily="34" charset="0"/>
                  <a:ea typeface="SimSun" panose="02010600030101010101" pitchFamily="2" charset="-122"/>
                </a:rPr>
                <a:t>No</a:t>
              </a:r>
            </a:p>
          </p:txBody>
        </p:sp>
        <p:sp>
          <p:nvSpPr>
            <p:cNvPr id="125962" name="AutoShape 10"/>
            <p:cNvSpPr>
              <a:spLocks noChangeArrowheads="1"/>
            </p:cNvSpPr>
            <p:nvPr/>
          </p:nvSpPr>
          <p:spPr bwMode="auto">
            <a:xfrm>
              <a:off x="5136" y="2160"/>
              <a:ext cx="288" cy="288"/>
            </a:xfrm>
            <a:prstGeom prst="flowChartConnector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400" smtClean="0">
                  <a:solidFill>
                    <a:srgbClr val="000000"/>
                  </a:solidFill>
                  <a:latin typeface="Tahoma" panose="020B0604030504040204" pitchFamily="34" charset="0"/>
                  <a:ea typeface="SimSun" panose="02010600030101010101" pitchFamily="2" charset="-122"/>
                </a:rPr>
                <a:t>Yes</a:t>
              </a:r>
            </a:p>
          </p:txBody>
        </p:sp>
        <p:sp>
          <p:nvSpPr>
            <p:cNvPr id="125964" name="Line 12"/>
            <p:cNvSpPr>
              <a:spLocks noChangeShapeType="1"/>
            </p:cNvSpPr>
            <p:nvPr/>
          </p:nvSpPr>
          <p:spPr bwMode="auto">
            <a:xfrm flipH="1">
              <a:off x="4128" y="1728"/>
              <a:ext cx="336" cy="4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smtClean="0">
                <a:solidFill>
                  <a:srgbClr val="006666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25965" name="Line 13"/>
            <p:cNvSpPr>
              <a:spLocks noChangeShapeType="1"/>
            </p:cNvSpPr>
            <p:nvPr/>
          </p:nvSpPr>
          <p:spPr bwMode="auto">
            <a:xfrm>
              <a:off x="4992" y="1728"/>
              <a:ext cx="288" cy="4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smtClean="0">
                <a:solidFill>
                  <a:srgbClr val="006666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25966" name="Line 14"/>
            <p:cNvSpPr>
              <a:spLocks noChangeShapeType="1"/>
            </p:cNvSpPr>
            <p:nvPr/>
          </p:nvSpPr>
          <p:spPr bwMode="auto">
            <a:xfrm flipH="1">
              <a:off x="3888" y="2496"/>
              <a:ext cx="48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smtClean="0">
                <a:solidFill>
                  <a:srgbClr val="006666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25967" name="Line 15"/>
            <p:cNvSpPr>
              <a:spLocks noChangeShapeType="1"/>
            </p:cNvSpPr>
            <p:nvPr/>
          </p:nvSpPr>
          <p:spPr bwMode="auto">
            <a:xfrm>
              <a:off x="4272" y="2496"/>
              <a:ext cx="144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smtClean="0">
                <a:solidFill>
                  <a:srgbClr val="006666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25971" name="Rectangle 19"/>
            <p:cNvSpPr>
              <a:spLocks noChangeArrowheads="1"/>
            </p:cNvSpPr>
            <p:nvPr/>
          </p:nvSpPr>
          <p:spPr bwMode="auto">
            <a:xfrm>
              <a:off x="3552" y="2544"/>
              <a:ext cx="314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600" smtClean="0">
                  <a:solidFill>
                    <a:srgbClr val="000000"/>
                  </a:solidFill>
                  <a:latin typeface="Tahoma" panose="020B0604030504040204" pitchFamily="34" charset="0"/>
                  <a:ea typeface="SimSun" panose="02010600030101010101" pitchFamily="2" charset="-122"/>
                </a:rPr>
                <a:t>Yes</a:t>
              </a:r>
            </a:p>
          </p:txBody>
        </p:sp>
        <p:sp>
          <p:nvSpPr>
            <p:cNvPr id="125986" name="Rectangle 34"/>
            <p:cNvSpPr>
              <a:spLocks noChangeArrowheads="1"/>
            </p:cNvSpPr>
            <p:nvPr/>
          </p:nvSpPr>
          <p:spPr bwMode="auto">
            <a:xfrm>
              <a:off x="3954" y="1728"/>
              <a:ext cx="314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600" smtClean="0">
                  <a:solidFill>
                    <a:srgbClr val="000000"/>
                  </a:solidFill>
                  <a:latin typeface="Tahoma" panose="020B0604030504040204" pitchFamily="34" charset="0"/>
                  <a:ea typeface="SimSun" panose="02010600030101010101" pitchFamily="2" charset="-122"/>
                </a:rPr>
                <a:t>Yes</a:t>
              </a:r>
            </a:p>
          </p:txBody>
        </p:sp>
        <p:sp>
          <p:nvSpPr>
            <p:cNvPr id="125987" name="Rectangle 35"/>
            <p:cNvSpPr>
              <a:spLocks noChangeArrowheads="1"/>
            </p:cNvSpPr>
            <p:nvPr/>
          </p:nvSpPr>
          <p:spPr bwMode="auto">
            <a:xfrm>
              <a:off x="5221" y="1728"/>
              <a:ext cx="271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600" smtClean="0">
                  <a:solidFill>
                    <a:srgbClr val="000000"/>
                  </a:solidFill>
                  <a:latin typeface="Tahoma" panose="020B0604030504040204" pitchFamily="34" charset="0"/>
                  <a:ea typeface="SimSun" panose="02010600030101010101" pitchFamily="2" charset="-122"/>
                </a:rPr>
                <a:t>No</a:t>
              </a:r>
            </a:p>
          </p:txBody>
        </p:sp>
        <p:sp>
          <p:nvSpPr>
            <p:cNvPr id="125988" name="Rectangle 36"/>
            <p:cNvSpPr>
              <a:spLocks noChangeArrowheads="1"/>
            </p:cNvSpPr>
            <p:nvPr/>
          </p:nvSpPr>
          <p:spPr bwMode="auto">
            <a:xfrm>
              <a:off x="4416" y="2544"/>
              <a:ext cx="271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600" smtClean="0">
                  <a:solidFill>
                    <a:srgbClr val="000000"/>
                  </a:solidFill>
                  <a:latin typeface="Tahoma" panose="020B0604030504040204" pitchFamily="34" charset="0"/>
                  <a:ea typeface="SimSun" panose="02010600030101010101" pitchFamily="2" charset="-122"/>
                </a:rPr>
                <a:t>No</a:t>
              </a:r>
            </a:p>
          </p:txBody>
        </p:sp>
        <p:sp>
          <p:nvSpPr>
            <p:cNvPr id="125990" name="Oval 38"/>
            <p:cNvSpPr>
              <a:spLocks noChangeArrowheads="1"/>
            </p:cNvSpPr>
            <p:nvPr/>
          </p:nvSpPr>
          <p:spPr bwMode="auto">
            <a:xfrm>
              <a:off x="4416" y="2880"/>
              <a:ext cx="48" cy="4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smtClean="0">
                <a:solidFill>
                  <a:srgbClr val="006666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25993" name="Oval 41"/>
            <p:cNvSpPr>
              <a:spLocks noChangeArrowheads="1"/>
            </p:cNvSpPr>
            <p:nvPr/>
          </p:nvSpPr>
          <p:spPr bwMode="auto">
            <a:xfrm>
              <a:off x="4464" y="3024"/>
              <a:ext cx="48" cy="4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smtClean="0">
                <a:solidFill>
                  <a:srgbClr val="006666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25994" name="Oval 42"/>
            <p:cNvSpPr>
              <a:spLocks noChangeArrowheads="1"/>
            </p:cNvSpPr>
            <p:nvPr/>
          </p:nvSpPr>
          <p:spPr bwMode="auto">
            <a:xfrm>
              <a:off x="4512" y="3168"/>
              <a:ext cx="48" cy="4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smtClean="0">
                <a:solidFill>
                  <a:srgbClr val="006666"/>
                </a:solidFill>
                <a:latin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32400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SimSun" panose="02010600030101010101" pitchFamily="2" charset="-122"/>
              </a:rPr>
              <a:t>Challenges</a:t>
            </a:r>
          </a:p>
        </p:txBody>
      </p:sp>
      <p:sp>
        <p:nvSpPr>
          <p:cNvPr id="123907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685800" y="1981200"/>
            <a:ext cx="8133522" cy="4114800"/>
          </a:xfrm>
        </p:spPr>
        <p:txBody>
          <a:bodyPr/>
          <a:lstStyle/>
          <a:p>
            <a:r>
              <a:rPr lang="en-US" altLang="zh-CN" dirty="0">
                <a:solidFill>
                  <a:schemeClr val="bg2"/>
                </a:solidFill>
                <a:ea typeface="SimSun" panose="02010600030101010101" pitchFamily="2" charset="-122"/>
              </a:rPr>
              <a:t>Classic decision tree learners assume all training data can be simultaneously stored in main memory</a:t>
            </a:r>
          </a:p>
          <a:p>
            <a:r>
              <a:rPr lang="en-US" altLang="zh-CN" dirty="0">
                <a:solidFill>
                  <a:schemeClr val="bg2"/>
                </a:solidFill>
                <a:ea typeface="SimSun" panose="02010600030101010101" pitchFamily="2" charset="-122"/>
              </a:rPr>
              <a:t>Disk-based decision tree learners repeatedly read training data from disk sequentially</a:t>
            </a:r>
          </a:p>
          <a:p>
            <a:pPr lvl="1"/>
            <a:r>
              <a:rPr lang="en-US" altLang="zh-CN" dirty="0">
                <a:solidFill>
                  <a:schemeClr val="bg2"/>
                </a:solidFill>
                <a:ea typeface="SimSun" panose="02010600030101010101" pitchFamily="2" charset="-122"/>
              </a:rPr>
              <a:t>Prohibitively expensive when learning complex trees</a:t>
            </a:r>
          </a:p>
          <a:p>
            <a:r>
              <a:rPr lang="en-US" altLang="zh-CN" dirty="0">
                <a:solidFill>
                  <a:schemeClr val="bg2"/>
                </a:solidFill>
                <a:ea typeface="SimSun" panose="02010600030101010101" pitchFamily="2" charset="-122"/>
              </a:rPr>
              <a:t>Goal: design decision tree learners that read each example </a:t>
            </a:r>
            <a:r>
              <a:rPr lang="en-US" altLang="zh-CN" u="sng" dirty="0">
                <a:solidFill>
                  <a:schemeClr val="bg2"/>
                </a:solidFill>
                <a:ea typeface="SimSun" panose="02010600030101010101" pitchFamily="2" charset="-122"/>
              </a:rPr>
              <a:t>at most once</a:t>
            </a:r>
            <a:r>
              <a:rPr lang="en-US" altLang="zh-CN" dirty="0">
                <a:solidFill>
                  <a:schemeClr val="bg2"/>
                </a:solidFill>
                <a:ea typeface="SimSun" panose="02010600030101010101" pitchFamily="2" charset="-122"/>
              </a:rPr>
              <a:t>, and use a small constant time to process it</a:t>
            </a:r>
          </a:p>
        </p:txBody>
      </p:sp>
    </p:spTree>
    <p:extLst>
      <p:ext uri="{BB962C8B-B14F-4D97-AF65-F5344CB8AC3E}">
        <p14:creationId xmlns:p14="http://schemas.microsoft.com/office/powerpoint/2010/main" val="866437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799" y="182217"/>
            <a:ext cx="8073887" cy="1143000"/>
          </a:xfrm>
        </p:spPr>
        <p:txBody>
          <a:bodyPr/>
          <a:lstStyle/>
          <a:p>
            <a:r>
              <a:rPr lang="en-US" altLang="zh-CN" b="1" dirty="0">
                <a:ea typeface="SimSun" panose="02010600030101010101" pitchFamily="2" charset="-122"/>
              </a:rPr>
              <a:t>VFDT (</a:t>
            </a:r>
            <a:r>
              <a:rPr lang="en-US" altLang="zh-CN" b="1" dirty="0">
                <a:solidFill>
                  <a:srgbClr val="FF0066"/>
                </a:solidFill>
                <a:ea typeface="SimSun" panose="02010600030101010101" pitchFamily="2" charset="-122"/>
              </a:rPr>
              <a:t>V</a:t>
            </a:r>
            <a:r>
              <a:rPr lang="en-US" altLang="zh-CN" b="1" dirty="0">
                <a:ea typeface="SimSun" panose="02010600030101010101" pitchFamily="2" charset="-122"/>
              </a:rPr>
              <a:t>ery </a:t>
            </a:r>
            <a:r>
              <a:rPr lang="en-US" altLang="zh-CN" b="1" dirty="0">
                <a:solidFill>
                  <a:srgbClr val="FF0066"/>
                </a:solidFill>
                <a:ea typeface="SimSun" panose="02010600030101010101" pitchFamily="2" charset="-122"/>
              </a:rPr>
              <a:t>F</a:t>
            </a:r>
            <a:r>
              <a:rPr lang="en-US" altLang="zh-CN" b="1" dirty="0">
                <a:ea typeface="SimSun" panose="02010600030101010101" pitchFamily="2" charset="-122"/>
              </a:rPr>
              <a:t>ast </a:t>
            </a:r>
            <a:r>
              <a:rPr lang="en-US" altLang="zh-CN" b="1" dirty="0">
                <a:solidFill>
                  <a:srgbClr val="FF0066"/>
                </a:solidFill>
                <a:ea typeface="SimSun" panose="02010600030101010101" pitchFamily="2" charset="-122"/>
              </a:rPr>
              <a:t>D</a:t>
            </a:r>
            <a:r>
              <a:rPr lang="en-US" altLang="zh-CN" b="1" dirty="0">
                <a:ea typeface="SimSun" panose="02010600030101010101" pitchFamily="2" charset="-122"/>
              </a:rPr>
              <a:t>ecision </a:t>
            </a:r>
            <a:r>
              <a:rPr lang="en-US" altLang="zh-CN" b="1" dirty="0">
                <a:solidFill>
                  <a:srgbClr val="FF0066"/>
                </a:solidFill>
                <a:ea typeface="SimSun" panose="02010600030101010101" pitchFamily="2" charset="-122"/>
              </a:rPr>
              <a:t>T</a:t>
            </a:r>
            <a:r>
              <a:rPr lang="en-US" altLang="zh-CN" b="1" dirty="0">
                <a:ea typeface="SimSun" panose="02010600030101010101" pitchFamily="2" charset="-122"/>
              </a:rPr>
              <a:t>ree)</a:t>
            </a:r>
          </a:p>
        </p:txBody>
      </p:sp>
      <p:sp>
        <p:nvSpPr>
          <p:cNvPr id="1536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484243"/>
            <a:ext cx="8073887" cy="834887"/>
          </a:xfrm>
        </p:spPr>
        <p:txBody>
          <a:bodyPr/>
          <a:lstStyle/>
          <a:p>
            <a:r>
              <a:rPr lang="en-US" altLang="zh-CN" sz="2400" dirty="0">
                <a:solidFill>
                  <a:schemeClr val="bg2"/>
                </a:solidFill>
                <a:ea typeface="SimSun" panose="02010600030101010101" pitchFamily="2" charset="-122"/>
              </a:rPr>
              <a:t>A decision-tree learning system based on the </a:t>
            </a:r>
            <a:r>
              <a:rPr lang="en-US" altLang="zh-CN" sz="2400" dirty="0" err="1">
                <a:solidFill>
                  <a:schemeClr val="bg2"/>
                </a:solidFill>
                <a:ea typeface="SimSun" panose="02010600030101010101" pitchFamily="2" charset="-122"/>
              </a:rPr>
              <a:t>Hoeffding</a:t>
            </a:r>
            <a:r>
              <a:rPr lang="en-US" altLang="zh-CN" sz="2400" dirty="0">
                <a:solidFill>
                  <a:schemeClr val="bg2"/>
                </a:solidFill>
                <a:ea typeface="SimSun" panose="02010600030101010101" pitchFamily="2" charset="-122"/>
              </a:rPr>
              <a:t> tree </a:t>
            </a:r>
            <a:r>
              <a:rPr lang="en-US" altLang="zh-CN" sz="2400" dirty="0" smtClean="0">
                <a:solidFill>
                  <a:schemeClr val="bg2"/>
                </a:solidFill>
                <a:ea typeface="SimSun" panose="02010600030101010101" pitchFamily="2" charset="-122"/>
              </a:rPr>
              <a:t>algorithm</a:t>
            </a:r>
            <a:endParaRPr lang="en-US" altLang="zh-CN" sz="2400" dirty="0">
              <a:solidFill>
                <a:schemeClr val="bg2"/>
              </a:solidFill>
              <a:ea typeface="SimSun" panose="02010600030101010101" pitchFamily="2" charset="-122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685800" y="2478156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Font typeface="Wingdings" panose="05000000000000000000" pitchFamily="2" charset="2"/>
              <a:buChar char="n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8000"/>
              </a:buClr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n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dirty="0" smtClean="0">
                <a:solidFill>
                  <a:schemeClr val="bg2"/>
                </a:solidFill>
                <a:ea typeface="SimSun" panose="02010600030101010101" pitchFamily="2" charset="-122"/>
              </a:rPr>
              <a:t>In order to find the best attribute at a node, it may be sufficient to consider </a:t>
            </a:r>
            <a:r>
              <a:rPr lang="en-US" altLang="zh-CN" sz="2400" b="1" dirty="0" smtClean="0">
                <a:solidFill>
                  <a:srgbClr val="0000FF"/>
                </a:solidFill>
                <a:ea typeface="SimSun" panose="02010600030101010101" pitchFamily="2" charset="-122"/>
              </a:rPr>
              <a:t>only a small subset </a:t>
            </a:r>
            <a:r>
              <a:rPr lang="en-US" altLang="zh-CN" sz="2400" dirty="0" smtClean="0">
                <a:solidFill>
                  <a:schemeClr val="bg2"/>
                </a:solidFill>
                <a:ea typeface="SimSun" panose="02010600030101010101" pitchFamily="2" charset="-122"/>
              </a:rPr>
              <a:t>of the training examples that pass through that node.</a:t>
            </a:r>
          </a:p>
          <a:p>
            <a:pPr lvl="1"/>
            <a:r>
              <a:rPr lang="en-US" altLang="zh-CN" dirty="0" smtClean="0">
                <a:solidFill>
                  <a:schemeClr val="bg2"/>
                </a:solidFill>
                <a:ea typeface="SimSun" panose="02010600030101010101" pitchFamily="2" charset="-122"/>
              </a:rPr>
              <a:t>Given a stream of examples, use the </a:t>
            </a:r>
            <a:r>
              <a:rPr lang="en-US" altLang="zh-CN" u="sng" dirty="0" smtClean="0">
                <a:solidFill>
                  <a:srgbClr val="0000FF"/>
                </a:solidFill>
                <a:ea typeface="SimSun" panose="02010600030101010101" pitchFamily="2" charset="-122"/>
              </a:rPr>
              <a:t>first ones</a:t>
            </a:r>
            <a:r>
              <a:rPr lang="en-US" altLang="zh-CN" dirty="0" smtClean="0">
                <a:solidFill>
                  <a:srgbClr val="0000FF"/>
                </a:solidFill>
                <a:ea typeface="SimSun" panose="02010600030101010101" pitchFamily="2" charset="-122"/>
              </a:rPr>
              <a:t> </a:t>
            </a:r>
            <a:r>
              <a:rPr lang="en-US" altLang="zh-CN" dirty="0" smtClean="0">
                <a:solidFill>
                  <a:schemeClr val="bg2"/>
                </a:solidFill>
                <a:ea typeface="SimSun" panose="02010600030101010101" pitchFamily="2" charset="-122"/>
              </a:rPr>
              <a:t>to choose the </a:t>
            </a:r>
            <a:r>
              <a:rPr lang="en-US" altLang="zh-CN" u="sng" dirty="0" smtClean="0">
                <a:solidFill>
                  <a:srgbClr val="0000FF"/>
                </a:solidFill>
                <a:ea typeface="SimSun" panose="02010600030101010101" pitchFamily="2" charset="-122"/>
              </a:rPr>
              <a:t>root attribute</a:t>
            </a:r>
            <a:r>
              <a:rPr lang="en-US" altLang="zh-CN" dirty="0" smtClean="0">
                <a:solidFill>
                  <a:schemeClr val="bg2"/>
                </a:solidFill>
                <a:ea typeface="SimSun" panose="02010600030101010101" pitchFamily="2" charset="-122"/>
              </a:rPr>
              <a:t>.</a:t>
            </a:r>
          </a:p>
          <a:p>
            <a:pPr lvl="1"/>
            <a:r>
              <a:rPr lang="en-US" altLang="zh-CN" dirty="0" smtClean="0">
                <a:solidFill>
                  <a:schemeClr val="bg2"/>
                </a:solidFill>
                <a:ea typeface="SimSun" panose="02010600030101010101" pitchFamily="2" charset="-122"/>
              </a:rPr>
              <a:t>Once the root attribute is chosen, the successive examples are passed down to the corresponding leaves, and used to choose the attribute there, and so on recursively.</a:t>
            </a:r>
          </a:p>
          <a:p>
            <a:r>
              <a:rPr lang="en-US" altLang="zh-CN" sz="2200" dirty="0" smtClean="0">
                <a:solidFill>
                  <a:schemeClr val="bg2"/>
                </a:solidFill>
                <a:ea typeface="SimSun" panose="02010600030101010101" pitchFamily="2" charset="-122"/>
              </a:rPr>
              <a:t>Use </a:t>
            </a:r>
            <a:r>
              <a:rPr lang="en-US" altLang="zh-CN" sz="2200" b="1" dirty="0" err="1" smtClean="0">
                <a:solidFill>
                  <a:srgbClr val="0000FF"/>
                </a:solidFill>
                <a:ea typeface="SimSun" panose="02010600030101010101" pitchFamily="2" charset="-122"/>
              </a:rPr>
              <a:t>Hoeffding</a:t>
            </a:r>
            <a:r>
              <a:rPr lang="en-US" altLang="zh-CN" sz="2200" b="1" dirty="0" smtClean="0">
                <a:solidFill>
                  <a:srgbClr val="0000FF"/>
                </a:solidFill>
                <a:ea typeface="SimSun" panose="02010600030101010101" pitchFamily="2" charset="-122"/>
              </a:rPr>
              <a:t> bound </a:t>
            </a:r>
            <a:r>
              <a:rPr lang="en-US" altLang="zh-CN" sz="2200" dirty="0" smtClean="0">
                <a:solidFill>
                  <a:schemeClr val="bg2"/>
                </a:solidFill>
                <a:ea typeface="SimSun" panose="02010600030101010101" pitchFamily="2" charset="-122"/>
              </a:rPr>
              <a:t>to decide how many examples are enough at each node </a:t>
            </a:r>
            <a:endParaRPr lang="en-US" altLang="zh-CN" sz="2200" dirty="0">
              <a:solidFill>
                <a:schemeClr val="bg2"/>
              </a:solidFill>
              <a:ea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04941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4" name="Rectangle 4"/>
          <p:cNvSpPr>
            <a:spLocks noGrp="1" noChangeArrowheads="1"/>
          </p:cNvSpPr>
          <p:nvPr>
            <p:ph type="title"/>
          </p:nvPr>
        </p:nvSpPr>
        <p:spPr>
          <a:xfrm>
            <a:off x="287294" y="332288"/>
            <a:ext cx="8721811" cy="1143000"/>
          </a:xfrm>
        </p:spPr>
        <p:txBody>
          <a:bodyPr/>
          <a:lstStyle/>
          <a:p>
            <a:r>
              <a:rPr lang="en-US" altLang="zh-CN" sz="3200" b="1" dirty="0">
                <a:solidFill>
                  <a:schemeClr val="tx2">
                    <a:lumMod val="60000"/>
                    <a:lumOff val="40000"/>
                  </a:schemeClr>
                </a:solidFill>
                <a:ea typeface="SimSun" panose="02010600030101010101" pitchFamily="2" charset="-122"/>
              </a:rPr>
              <a:t>How many examples are enough?</a:t>
            </a:r>
          </a:p>
        </p:txBody>
      </p:sp>
      <p:sp>
        <p:nvSpPr>
          <p:cNvPr id="81925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685800" y="1676400"/>
            <a:ext cx="7924800" cy="4495800"/>
          </a:xfrm>
        </p:spPr>
        <p:txBody>
          <a:bodyPr/>
          <a:lstStyle/>
          <a:p>
            <a:pPr marL="0" indent="0">
              <a:lnSpc>
                <a:spcPct val="90000"/>
              </a:lnSpc>
              <a:spcAft>
                <a:spcPts val="600"/>
              </a:spcAft>
              <a:buNone/>
            </a:pPr>
            <a:r>
              <a:rPr lang="en-US" altLang="zh-CN" sz="2400" dirty="0">
                <a:solidFill>
                  <a:schemeClr val="bg2"/>
                </a:solidFill>
                <a:ea typeface="SimSun" panose="02010600030101010101" pitchFamily="2" charset="-122"/>
              </a:rPr>
              <a:t>Let G(</a:t>
            </a:r>
            <a:r>
              <a:rPr lang="en-US" altLang="zh-CN" sz="2400" i="1" dirty="0">
                <a:solidFill>
                  <a:schemeClr val="bg2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X</a:t>
            </a:r>
            <a:r>
              <a:rPr lang="en-US" altLang="zh-CN" sz="2400" i="1" baseline="-25000" dirty="0">
                <a:solidFill>
                  <a:schemeClr val="bg2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i</a:t>
            </a:r>
            <a:r>
              <a:rPr lang="en-US" altLang="zh-CN" sz="2400" dirty="0">
                <a:solidFill>
                  <a:schemeClr val="bg2"/>
                </a:solidFill>
                <a:ea typeface="SimSun" panose="02010600030101010101" pitchFamily="2" charset="-122"/>
              </a:rPr>
              <a:t>) be the heuristic measure used to choose test attributes (e.g. Information Gain, Gini Index)</a:t>
            </a:r>
          </a:p>
          <a:p>
            <a:pPr marL="0" indent="0">
              <a:lnSpc>
                <a:spcPct val="90000"/>
              </a:lnSpc>
              <a:spcAft>
                <a:spcPts val="600"/>
              </a:spcAft>
              <a:buNone/>
            </a:pPr>
            <a:r>
              <a:rPr lang="en-US" altLang="zh-CN" sz="2400" i="1" dirty="0" err="1">
                <a:solidFill>
                  <a:schemeClr val="bg2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X</a:t>
            </a:r>
            <a:r>
              <a:rPr lang="en-US" altLang="zh-CN" sz="2400" i="1" baseline="-25000" dirty="0" err="1">
                <a:solidFill>
                  <a:schemeClr val="bg2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a</a:t>
            </a:r>
            <a:r>
              <a:rPr lang="en-US" altLang="zh-CN" sz="2400" i="1" baseline="-25000" dirty="0">
                <a:solidFill>
                  <a:schemeClr val="bg2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altLang="zh-CN" sz="2400" dirty="0">
                <a:solidFill>
                  <a:schemeClr val="bg2"/>
                </a:solidFill>
                <a:ea typeface="SimSun" panose="02010600030101010101" pitchFamily="2" charset="-122"/>
              </a:rPr>
              <a:t>: the attribute with the highest attribute evaluation value after seeing </a:t>
            </a:r>
            <a:r>
              <a:rPr lang="en-US" altLang="zh-CN" sz="2400" i="1" dirty="0">
                <a:solidFill>
                  <a:schemeClr val="bg2"/>
                </a:solidFill>
                <a:ea typeface="SimSun" panose="02010600030101010101" pitchFamily="2" charset="-122"/>
              </a:rPr>
              <a:t>n</a:t>
            </a:r>
            <a:r>
              <a:rPr lang="en-US" altLang="zh-CN" sz="2400" dirty="0">
                <a:solidFill>
                  <a:schemeClr val="bg2"/>
                </a:solidFill>
                <a:ea typeface="SimSun" panose="02010600030101010101" pitchFamily="2" charset="-122"/>
              </a:rPr>
              <a:t> examples.</a:t>
            </a:r>
          </a:p>
          <a:p>
            <a:pPr marL="0" indent="0">
              <a:lnSpc>
                <a:spcPct val="90000"/>
              </a:lnSpc>
              <a:spcAft>
                <a:spcPts val="600"/>
              </a:spcAft>
              <a:buNone/>
            </a:pPr>
            <a:r>
              <a:rPr lang="en-US" altLang="zh-CN" sz="2400" i="1" dirty="0" err="1">
                <a:solidFill>
                  <a:schemeClr val="bg2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X</a:t>
            </a:r>
            <a:r>
              <a:rPr lang="en-US" altLang="zh-CN" sz="2400" i="1" baseline="-25000" dirty="0" err="1">
                <a:solidFill>
                  <a:schemeClr val="bg2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b</a:t>
            </a:r>
            <a:r>
              <a:rPr lang="en-US" altLang="zh-CN" sz="2400" i="1" baseline="-25000" dirty="0">
                <a:solidFill>
                  <a:schemeClr val="bg2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altLang="zh-CN" sz="2400" dirty="0">
                <a:solidFill>
                  <a:schemeClr val="bg2"/>
                </a:solidFill>
                <a:ea typeface="SimSun" panose="02010600030101010101" pitchFamily="2" charset="-122"/>
              </a:rPr>
              <a:t>: the attribute with the second highest split evaluation function value after seeing n examples.</a:t>
            </a:r>
          </a:p>
          <a:p>
            <a:pPr marL="0" indent="0">
              <a:lnSpc>
                <a:spcPct val="90000"/>
              </a:lnSpc>
              <a:spcAft>
                <a:spcPts val="600"/>
              </a:spcAft>
              <a:buNone/>
            </a:pPr>
            <a:r>
              <a:rPr lang="en-US" altLang="zh-CN" sz="2400" dirty="0">
                <a:solidFill>
                  <a:schemeClr val="bg2"/>
                </a:solidFill>
                <a:ea typeface="SimSun" panose="02010600030101010101" pitchFamily="2" charset="-122"/>
              </a:rPr>
              <a:t>Given a desired </a:t>
            </a:r>
            <a:r>
              <a:rPr lang="en-US" altLang="zh-CN" sz="2400" i="1" dirty="0">
                <a:solidFill>
                  <a:schemeClr val="bg2"/>
                </a:solidFill>
                <a:ea typeface="SimSun" panose="02010600030101010101" pitchFamily="2" charset="-122"/>
                <a:sym typeface="Math A" pitchFamily="18" charset="2"/>
              </a:rPr>
              <a:t></a:t>
            </a:r>
            <a:r>
              <a:rPr lang="en-US" altLang="zh-CN" sz="2400" dirty="0">
                <a:solidFill>
                  <a:schemeClr val="bg2"/>
                </a:solidFill>
                <a:ea typeface="SimSun" panose="02010600030101010101" pitchFamily="2" charset="-122"/>
              </a:rPr>
              <a:t>, if                                       after seeing </a:t>
            </a:r>
            <a:r>
              <a:rPr lang="en-US" altLang="zh-CN" sz="2400" i="1" dirty="0">
                <a:solidFill>
                  <a:schemeClr val="bg2"/>
                </a:solidFill>
                <a:ea typeface="SimSun" panose="02010600030101010101" pitchFamily="2" charset="-122"/>
              </a:rPr>
              <a:t>n</a:t>
            </a:r>
            <a:r>
              <a:rPr lang="en-US" altLang="zh-CN" sz="2400" dirty="0">
                <a:solidFill>
                  <a:schemeClr val="bg2"/>
                </a:solidFill>
                <a:ea typeface="SimSun" panose="02010600030101010101" pitchFamily="2" charset="-122"/>
              </a:rPr>
              <a:t> examples at a node, </a:t>
            </a:r>
          </a:p>
          <a:p>
            <a:pPr lvl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 err="1">
                <a:solidFill>
                  <a:schemeClr val="bg2"/>
                </a:solidFill>
                <a:ea typeface="SimSun" panose="02010600030101010101" pitchFamily="2" charset="-122"/>
              </a:rPr>
              <a:t>Hoeffding</a:t>
            </a:r>
            <a:r>
              <a:rPr lang="en-US" altLang="zh-CN" sz="2000" dirty="0">
                <a:solidFill>
                  <a:schemeClr val="bg2"/>
                </a:solidFill>
                <a:ea typeface="SimSun" panose="02010600030101010101" pitchFamily="2" charset="-122"/>
              </a:rPr>
              <a:t> bound guarantees the true </a:t>
            </a:r>
            <a:r>
              <a:rPr lang="en-US" altLang="zh-CN" sz="2000" dirty="0" smtClean="0">
                <a:solidFill>
                  <a:schemeClr val="bg2"/>
                </a:solidFill>
                <a:ea typeface="SimSun" panose="02010600030101010101" pitchFamily="2" charset="-122"/>
              </a:rPr>
              <a:t>                , </a:t>
            </a:r>
            <a:r>
              <a:rPr lang="en-US" altLang="zh-CN" sz="2000" dirty="0">
                <a:solidFill>
                  <a:schemeClr val="bg2"/>
                </a:solidFill>
                <a:ea typeface="SimSun" panose="02010600030101010101" pitchFamily="2" charset="-122"/>
              </a:rPr>
              <a:t>with probability </a:t>
            </a:r>
            <a:r>
              <a:rPr lang="en-US" altLang="zh-CN" sz="2000" i="1" dirty="0">
                <a:solidFill>
                  <a:schemeClr val="bg2"/>
                </a:solidFill>
                <a:ea typeface="SimSun" panose="02010600030101010101" pitchFamily="2" charset="-122"/>
              </a:rPr>
              <a:t>1-</a:t>
            </a:r>
            <a:r>
              <a:rPr lang="en-US" altLang="zh-CN" sz="2000" i="1" dirty="0">
                <a:solidFill>
                  <a:schemeClr val="bg2"/>
                </a:solidFill>
                <a:ea typeface="SimSun" panose="02010600030101010101" pitchFamily="2" charset="-122"/>
                <a:sym typeface="Math A" pitchFamily="18" charset="2"/>
              </a:rPr>
              <a:t></a:t>
            </a:r>
            <a:r>
              <a:rPr lang="en-US" altLang="zh-CN" sz="2000" dirty="0">
                <a:solidFill>
                  <a:schemeClr val="bg2"/>
                </a:solidFill>
                <a:ea typeface="SimSun" panose="02010600030101010101" pitchFamily="2" charset="-122"/>
              </a:rPr>
              <a:t>.</a:t>
            </a:r>
          </a:p>
          <a:p>
            <a:pPr lvl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2"/>
                </a:solidFill>
                <a:ea typeface="SimSun" panose="02010600030101010101" pitchFamily="2" charset="-122"/>
              </a:rPr>
              <a:t>This node can be split using </a:t>
            </a:r>
            <a:r>
              <a:rPr lang="en-US" altLang="zh-CN" sz="2400" i="1" dirty="0" err="1">
                <a:solidFill>
                  <a:schemeClr val="bg2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X</a:t>
            </a:r>
            <a:r>
              <a:rPr lang="en-US" altLang="zh-CN" sz="2400" i="1" baseline="-25000" dirty="0" err="1">
                <a:solidFill>
                  <a:schemeClr val="bg2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a</a:t>
            </a:r>
            <a:r>
              <a:rPr lang="en-US" altLang="zh-CN" sz="2000" dirty="0">
                <a:solidFill>
                  <a:schemeClr val="bg2"/>
                </a:solidFill>
                <a:ea typeface="SimSun" panose="02010600030101010101" pitchFamily="2" charset="-122"/>
              </a:rPr>
              <a:t>, the succeeding examples will be passed to the new leaves.</a:t>
            </a:r>
          </a:p>
        </p:txBody>
      </p:sp>
      <p:graphicFrame>
        <p:nvGraphicFramePr>
          <p:cNvPr id="81931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28246956"/>
              </p:ext>
            </p:extLst>
          </p:nvPr>
        </p:nvGraphicFramePr>
        <p:xfrm>
          <a:off x="5688291" y="4902786"/>
          <a:ext cx="1065213" cy="336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31" name="公式" r:id="rId4" imgW="685800" imgH="215640" progId="Equation.3">
                  <p:embed/>
                </p:oleObj>
              </mc:Choice>
              <mc:Fallback>
                <p:oleObj name="公式" r:id="rId4" imgW="68580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88291" y="4902786"/>
                        <a:ext cx="1065213" cy="336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935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83015571"/>
              </p:ext>
            </p:extLst>
          </p:nvPr>
        </p:nvGraphicFramePr>
        <p:xfrm>
          <a:off x="3685660" y="4090987"/>
          <a:ext cx="2535238" cy="409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32" name="公式" r:id="rId6" imgW="1574640" imgH="253800" progId="Equation.3">
                  <p:embed/>
                </p:oleObj>
              </mc:Choice>
              <mc:Fallback>
                <p:oleObj name="公式" r:id="rId6" imgW="1574640" imgH="253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85660" y="4090987"/>
                        <a:ext cx="2535238" cy="409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35124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6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81000" y="1371600"/>
            <a:ext cx="8534400" cy="51054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US" altLang="en-US" sz="2400" dirty="0" err="1" smtClean="0">
                <a:solidFill>
                  <a:schemeClr val="bg2"/>
                </a:solidFill>
              </a:rPr>
              <a:t>Hoeffding's</a:t>
            </a:r>
            <a:r>
              <a:rPr lang="en-US" altLang="en-US" sz="2400" dirty="0" smtClean="0">
                <a:solidFill>
                  <a:schemeClr val="bg2"/>
                </a:solidFill>
              </a:rPr>
              <a:t> inequality:  A result in probability theory that gives an upper bound on the probability for the sum of random variables to deviate from its expected value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US" altLang="en-US" sz="2400" dirty="0" smtClean="0">
                <a:solidFill>
                  <a:schemeClr val="bg2"/>
                </a:solidFill>
              </a:rPr>
              <a:t>Based on </a:t>
            </a:r>
            <a:r>
              <a:rPr lang="en-US" altLang="en-US" sz="2400" dirty="0" err="1" smtClean="0">
                <a:solidFill>
                  <a:schemeClr val="bg2"/>
                </a:solidFill>
              </a:rPr>
              <a:t>Hoeffding</a:t>
            </a:r>
            <a:r>
              <a:rPr lang="en-US" altLang="en-US" sz="2400" dirty="0" smtClean="0">
                <a:solidFill>
                  <a:schemeClr val="bg2"/>
                </a:solidFill>
              </a:rPr>
              <a:t> Bound principle, classifying different samples leads to the same model with high probability </a:t>
            </a:r>
            <a:r>
              <a:rPr lang="en-US" altLang="en-US" sz="2400" dirty="0" smtClean="0">
                <a:solidFill>
                  <a:schemeClr val="bg2"/>
                </a:solidFill>
                <a:cs typeface="Arial" panose="020B0604020202020204" pitchFamily="34" charset="0"/>
              </a:rPr>
              <a:t>—can </a:t>
            </a:r>
            <a:r>
              <a:rPr lang="en-US" altLang="en-US" sz="2400" dirty="0" smtClean="0">
                <a:solidFill>
                  <a:schemeClr val="bg2"/>
                </a:solidFill>
              </a:rPr>
              <a:t>use a small set of samples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US" altLang="en-US" sz="2400" dirty="0" err="1" smtClean="0">
                <a:solidFill>
                  <a:schemeClr val="bg2"/>
                </a:solidFill>
              </a:rPr>
              <a:t>Hoeffding</a:t>
            </a:r>
            <a:r>
              <a:rPr lang="en-US" altLang="en-US" sz="2400" dirty="0" smtClean="0">
                <a:solidFill>
                  <a:schemeClr val="bg2"/>
                </a:solidFill>
              </a:rPr>
              <a:t> Bound (Additive </a:t>
            </a:r>
            <a:r>
              <a:rPr lang="en-US" altLang="en-US" sz="2400" dirty="0" err="1" smtClean="0">
                <a:solidFill>
                  <a:schemeClr val="bg2"/>
                </a:solidFill>
              </a:rPr>
              <a:t>Chernoff</a:t>
            </a:r>
            <a:r>
              <a:rPr lang="en-US" altLang="en-US" sz="2400" dirty="0" smtClean="0">
                <a:solidFill>
                  <a:schemeClr val="bg2"/>
                </a:solidFill>
              </a:rPr>
              <a:t> Bound)</a:t>
            </a:r>
          </a:p>
          <a:p>
            <a:pPr lvl="1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dirty="0" smtClean="0">
                <a:solidFill>
                  <a:schemeClr val="bg2"/>
                </a:solidFill>
              </a:rPr>
              <a:t>Given: r: random variable, R: range of r, N: # independent observations</a:t>
            </a:r>
          </a:p>
          <a:p>
            <a:pPr lvl="1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dirty="0" smtClean="0">
                <a:solidFill>
                  <a:schemeClr val="bg2"/>
                </a:solidFill>
              </a:rPr>
              <a:t>True mean of r is at least </a:t>
            </a:r>
            <a:r>
              <a:rPr lang="en-US" altLang="en-US" dirty="0" err="1" smtClean="0">
                <a:solidFill>
                  <a:schemeClr val="bg2"/>
                </a:solidFill>
              </a:rPr>
              <a:t>r</a:t>
            </a:r>
            <a:r>
              <a:rPr lang="en-US" altLang="en-US" baseline="-25000" dirty="0" err="1" smtClean="0">
                <a:solidFill>
                  <a:schemeClr val="bg2"/>
                </a:solidFill>
              </a:rPr>
              <a:t>avg</a:t>
            </a:r>
            <a:r>
              <a:rPr lang="en-US" altLang="en-US" baseline="-25000" dirty="0" smtClean="0">
                <a:solidFill>
                  <a:schemeClr val="bg2"/>
                </a:solidFill>
              </a:rPr>
              <a:t> </a:t>
            </a:r>
            <a:r>
              <a:rPr lang="en-US" altLang="en-US" dirty="0" smtClean="0">
                <a:solidFill>
                  <a:schemeClr val="bg2"/>
                </a:solidFill>
              </a:rPr>
              <a:t>– </a:t>
            </a:r>
            <a:r>
              <a:rPr lang="el-GR" altLang="en-US" dirty="0" smtClean="0">
                <a:solidFill>
                  <a:schemeClr val="bg2"/>
                </a:solidFill>
              </a:rPr>
              <a:t>ε</a:t>
            </a:r>
            <a:r>
              <a:rPr lang="en-US" altLang="en-US" dirty="0" smtClean="0">
                <a:solidFill>
                  <a:schemeClr val="bg2"/>
                </a:solidFill>
              </a:rPr>
              <a:t>, with probability 1 – </a:t>
            </a:r>
            <a:r>
              <a:rPr lang="el-GR" altLang="en-US" dirty="0" smtClean="0">
                <a:solidFill>
                  <a:schemeClr val="bg2"/>
                </a:solidFill>
                <a:cs typeface="Arial" panose="020B0604020202020204" pitchFamily="34" charset="0"/>
              </a:rPr>
              <a:t>δ</a:t>
            </a:r>
            <a:r>
              <a:rPr lang="en-US" altLang="en-US" dirty="0" smtClean="0">
                <a:solidFill>
                  <a:schemeClr val="bg2"/>
                </a:solidFill>
                <a:cs typeface="Arial" panose="020B0604020202020204" pitchFamily="34" charset="0"/>
              </a:rPr>
              <a:t> (where </a:t>
            </a:r>
            <a:r>
              <a:rPr lang="el-GR" altLang="en-US" dirty="0" smtClean="0">
                <a:solidFill>
                  <a:schemeClr val="bg2"/>
                </a:solidFill>
                <a:cs typeface="Arial" panose="020B0604020202020204" pitchFamily="34" charset="0"/>
              </a:rPr>
              <a:t>δ</a:t>
            </a:r>
            <a:r>
              <a:rPr lang="en-US" altLang="en-US" dirty="0" smtClean="0">
                <a:solidFill>
                  <a:schemeClr val="bg2"/>
                </a:solidFill>
                <a:cs typeface="Arial" panose="020B0604020202020204" pitchFamily="34" charset="0"/>
              </a:rPr>
              <a:t> is user-specified)</a:t>
            </a:r>
            <a:endParaRPr lang="el-GR" altLang="en-US" dirty="0" smtClean="0">
              <a:solidFill>
                <a:schemeClr val="bg2"/>
              </a:solidFill>
              <a:cs typeface="Arial" panose="020B0604020202020204" pitchFamily="34" charset="0"/>
            </a:endParaRPr>
          </a:p>
          <a:p>
            <a:pPr lvl="1" eaLnBrk="1" hangingPunct="1">
              <a:lnSpc>
                <a:spcPct val="100000"/>
              </a:lnSpc>
              <a:buFont typeface="Wingdings" panose="05000000000000000000" pitchFamily="2" charset="2"/>
              <a:buChar char="Ø"/>
            </a:pPr>
            <a:endParaRPr lang="en-US" altLang="en-US" dirty="0" smtClean="0">
              <a:solidFill>
                <a:schemeClr val="bg2"/>
              </a:solidFill>
            </a:endParaRPr>
          </a:p>
        </p:txBody>
      </p:sp>
      <p:graphicFrame>
        <p:nvGraphicFramePr>
          <p:cNvPr id="49157" name="Object 4"/>
          <p:cNvGraphicFramePr>
            <a:graphicFrameLocks noGrp="1" noChangeAspect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696223711"/>
              </p:ext>
            </p:extLst>
          </p:nvPr>
        </p:nvGraphicFramePr>
        <p:xfrm>
          <a:off x="3859427" y="5266039"/>
          <a:ext cx="2327189" cy="10688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61" name="Equation" r:id="rId4" imgW="1038106" imgH="428702" progId="Equation.3">
                  <p:embed/>
                </p:oleObj>
              </mc:Choice>
              <mc:Fallback>
                <p:oleObj name="Equation" r:id="rId4" imgW="1038106" imgH="428702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59427" y="5266039"/>
                        <a:ext cx="2327189" cy="106885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矩形 6"/>
          <p:cNvSpPr/>
          <p:nvPr/>
        </p:nvSpPr>
        <p:spPr>
          <a:xfrm>
            <a:off x="2538860" y="326136"/>
            <a:ext cx="392928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dirty="0" err="1">
                <a:solidFill>
                  <a:srgbClr val="0000FF"/>
                </a:solidFill>
                <a:ea typeface="SimSun" panose="02010600030101010101" pitchFamily="2" charset="-122"/>
              </a:rPr>
              <a:t>Hoeffding</a:t>
            </a:r>
            <a:r>
              <a:rPr lang="en-US" altLang="zh-CN" sz="3600" b="1" dirty="0">
                <a:solidFill>
                  <a:srgbClr val="0000FF"/>
                </a:solidFill>
                <a:ea typeface="SimSun" panose="02010600030101010101" pitchFamily="2" charset="-122"/>
              </a:rPr>
              <a:t> Bound</a:t>
            </a:r>
            <a:endParaRPr lang="zh-CN" altLang="en-US" sz="3600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5748575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CEB3A-ED1D-40CF-993A-E112967CD4A3}" type="slidenum">
              <a:rPr lang="en-US" altLang="zh-CN">
                <a:solidFill>
                  <a:srgbClr val="006666"/>
                </a:solidFill>
              </a:rPr>
              <a:pPr/>
              <a:t>26</a:t>
            </a:fld>
            <a:endParaRPr lang="en-US" altLang="zh-CN">
              <a:solidFill>
                <a:srgbClr val="006666"/>
              </a:solidFill>
            </a:endParaRPr>
          </a:p>
        </p:txBody>
      </p:sp>
      <p:sp>
        <p:nvSpPr>
          <p:cNvPr id="129026" name="Rectangle 2"/>
          <p:cNvSpPr>
            <a:spLocks noGrp="1" noChangeArrowheads="1"/>
          </p:cNvSpPr>
          <p:nvPr>
            <p:ph type="title"/>
          </p:nvPr>
        </p:nvSpPr>
        <p:spPr>
          <a:xfrm>
            <a:off x="619897" y="150341"/>
            <a:ext cx="7772400" cy="11430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zh-CN" sz="3200" b="1" dirty="0">
                <a:solidFill>
                  <a:schemeClr val="tx2">
                    <a:lumMod val="60000"/>
                    <a:lumOff val="40000"/>
                  </a:schemeClr>
                </a:solidFill>
                <a:ea typeface="SimSun" panose="02010600030101010101" pitchFamily="2" charset="-122"/>
              </a:rPr>
              <a:t>Algorithm</a:t>
            </a:r>
          </a:p>
        </p:txBody>
      </p:sp>
      <p:sp>
        <p:nvSpPr>
          <p:cNvPr id="1290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409700"/>
            <a:ext cx="7772400" cy="44958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zh-CN" sz="2400" dirty="0">
                <a:solidFill>
                  <a:schemeClr val="bg2"/>
                </a:solidFill>
                <a:ea typeface="SimSun" panose="02010600030101010101" pitchFamily="2" charset="-122"/>
              </a:rPr>
              <a:t>Calculate the information gain for the attributes and determines the best two </a:t>
            </a:r>
            <a:r>
              <a:rPr lang="en-US" altLang="zh-CN" sz="2400" dirty="0" smtClean="0">
                <a:solidFill>
                  <a:schemeClr val="bg2"/>
                </a:solidFill>
                <a:ea typeface="SimSun" panose="02010600030101010101" pitchFamily="2" charset="-122"/>
              </a:rPr>
              <a:t>attributes</a:t>
            </a:r>
          </a:p>
          <a:p>
            <a:pPr>
              <a:lnSpc>
                <a:spcPct val="90000"/>
              </a:lnSpc>
            </a:pPr>
            <a:endParaRPr lang="en-US" altLang="zh-CN" sz="2400" dirty="0">
              <a:solidFill>
                <a:schemeClr val="bg2"/>
              </a:solidFill>
              <a:ea typeface="SimSun" panose="02010600030101010101" pitchFamily="2" charset="-122"/>
            </a:endParaRPr>
          </a:p>
          <a:p>
            <a:pPr>
              <a:lnSpc>
                <a:spcPct val="90000"/>
              </a:lnSpc>
            </a:pPr>
            <a:r>
              <a:rPr lang="en-US" altLang="zh-CN" sz="2400" dirty="0" smtClean="0">
                <a:solidFill>
                  <a:schemeClr val="bg2"/>
                </a:solidFill>
                <a:ea typeface="SimSun" panose="02010600030101010101" pitchFamily="2" charset="-122"/>
              </a:rPr>
              <a:t>At </a:t>
            </a:r>
            <a:r>
              <a:rPr lang="en-US" altLang="zh-CN" sz="2400" dirty="0">
                <a:solidFill>
                  <a:schemeClr val="bg2"/>
                </a:solidFill>
                <a:ea typeface="SimSun" panose="02010600030101010101" pitchFamily="2" charset="-122"/>
              </a:rPr>
              <a:t>each node, check for the condition</a:t>
            </a:r>
          </a:p>
          <a:p>
            <a:pPr>
              <a:lnSpc>
                <a:spcPct val="90000"/>
              </a:lnSpc>
            </a:pPr>
            <a:endParaRPr lang="en-US" altLang="zh-CN" sz="2200" dirty="0">
              <a:solidFill>
                <a:schemeClr val="bg2"/>
              </a:solidFill>
              <a:ea typeface="SimSun" panose="02010600030101010101" pitchFamily="2" charset="-122"/>
            </a:endParaRPr>
          </a:p>
        </p:txBody>
      </p:sp>
      <p:graphicFrame>
        <p:nvGraphicFramePr>
          <p:cNvPr id="129028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42816899"/>
              </p:ext>
            </p:extLst>
          </p:nvPr>
        </p:nvGraphicFramePr>
        <p:xfrm>
          <a:off x="2345725" y="3356768"/>
          <a:ext cx="3752850" cy="601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9" name="Equation" r:id="rId3" imgW="1587240" imgH="253800" progId="Equation.3">
                  <p:embed/>
                </p:oleObj>
              </mc:Choice>
              <mc:Fallback>
                <p:oleObj name="Equation" r:id="rId3" imgW="1587240" imgH="253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45725" y="3356768"/>
                        <a:ext cx="3752850" cy="601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9031" name="Rectangle 7"/>
          <p:cNvSpPr>
            <a:spLocks noChangeArrowheads="1"/>
          </p:cNvSpPr>
          <p:nvPr/>
        </p:nvSpPr>
        <p:spPr bwMode="auto">
          <a:xfrm>
            <a:off x="685800" y="4343400"/>
            <a:ext cx="7772400" cy="144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0066"/>
              </a:buClr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8000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Aft>
                <a:spcPct val="0"/>
              </a:spcAft>
              <a:buClr>
                <a:srgbClr val="000066"/>
              </a:buClr>
            </a:pPr>
            <a:r>
              <a:rPr lang="en-US" altLang="zh-CN" sz="2400" dirty="0" smtClean="0">
                <a:solidFill>
                  <a:schemeClr val="bg2"/>
                </a:solidFill>
                <a:ea typeface="SimSun" panose="02010600030101010101" pitchFamily="2" charset="-122"/>
              </a:rPr>
              <a:t>If condition satisfied, create child nodes based on the test at the node</a:t>
            </a:r>
          </a:p>
          <a:p>
            <a:pPr fontAlgn="base">
              <a:spcAft>
                <a:spcPct val="0"/>
              </a:spcAft>
              <a:buClr>
                <a:srgbClr val="000066"/>
              </a:buClr>
            </a:pPr>
            <a:r>
              <a:rPr lang="en-US" altLang="zh-CN" sz="2400" dirty="0" smtClean="0">
                <a:solidFill>
                  <a:schemeClr val="bg2"/>
                </a:solidFill>
                <a:ea typeface="SimSun" panose="02010600030101010101" pitchFamily="2" charset="-122"/>
              </a:rPr>
              <a:t>If not, stream in more examples and perform calculations till condition satisfied</a:t>
            </a:r>
          </a:p>
        </p:txBody>
      </p:sp>
    </p:spTree>
    <p:extLst>
      <p:ext uri="{BB962C8B-B14F-4D97-AF65-F5344CB8AC3E}">
        <p14:creationId xmlns:p14="http://schemas.microsoft.com/office/powerpoint/2010/main" val="1573718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6FCC2-38F1-47F2-B0C9-BB87C4D414D4}" type="slidenum">
              <a:rPr lang="en-US" altLang="zh-CN">
                <a:solidFill>
                  <a:srgbClr val="006666"/>
                </a:solidFill>
              </a:rPr>
              <a:pPr/>
              <a:t>27</a:t>
            </a:fld>
            <a:endParaRPr lang="en-US" altLang="zh-CN">
              <a:solidFill>
                <a:srgbClr val="006666"/>
              </a:solidFill>
            </a:endParaRPr>
          </a:p>
        </p:txBody>
      </p:sp>
      <p:grpSp>
        <p:nvGrpSpPr>
          <p:cNvPr id="139336" name="Group 72"/>
          <p:cNvGrpSpPr>
            <a:grpSpLocks/>
          </p:cNvGrpSpPr>
          <p:nvPr/>
        </p:nvGrpSpPr>
        <p:grpSpPr bwMode="auto">
          <a:xfrm>
            <a:off x="588963" y="1066800"/>
            <a:ext cx="8212137" cy="5562600"/>
            <a:chOff x="371" y="672"/>
            <a:chExt cx="5173" cy="3504"/>
          </a:xfrm>
        </p:grpSpPr>
        <p:sp>
          <p:nvSpPr>
            <p:cNvPr id="139293" name="Rectangle 29"/>
            <p:cNvSpPr>
              <a:spLocks noChangeArrowheads="1"/>
            </p:cNvSpPr>
            <p:nvPr/>
          </p:nvSpPr>
          <p:spPr bwMode="auto">
            <a:xfrm>
              <a:off x="3088" y="729"/>
              <a:ext cx="2432" cy="47"/>
            </a:xfrm>
            <a:prstGeom prst="rect">
              <a:avLst/>
            </a:prstGeom>
            <a:solidFill>
              <a:srgbClr val="FF99CC"/>
            </a:solidFill>
            <a:ln w="28575">
              <a:solidFill>
                <a:schemeClr val="tx1"/>
              </a:solidFill>
              <a:miter lim="800000"/>
              <a:headEnd type="none" w="med" len="sm"/>
              <a:tailEnd type="none" w="med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8" rIns="92075" bIns="46038" anchor="ctr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smtClean="0">
                <a:solidFill>
                  <a:srgbClr val="006666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39295" name="Text Box 31"/>
            <p:cNvSpPr txBox="1">
              <a:spLocks noChangeArrowheads="1"/>
            </p:cNvSpPr>
            <p:nvPr/>
          </p:nvSpPr>
          <p:spPr bwMode="auto">
            <a:xfrm>
              <a:off x="3889" y="2524"/>
              <a:ext cx="107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chemeClr val="tx1"/>
                  </a:solidFill>
                  <a:miter lim="800000"/>
                  <a:headEnd type="none" w="med" len="sm"/>
                  <a:tailEnd type="none" w="med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000" smtClean="0">
                  <a:solidFill>
                    <a:srgbClr val="006666"/>
                  </a:solidFill>
                  <a:latin typeface="Comic Sans MS" panose="030F0702030302020204" pitchFamily="66" charset="0"/>
                  <a:ea typeface="SimSun" panose="02010600030101010101" pitchFamily="2" charset="-122"/>
                </a:rPr>
                <a:t>Data Stream</a:t>
              </a:r>
            </a:p>
          </p:txBody>
        </p:sp>
        <p:sp>
          <p:nvSpPr>
            <p:cNvPr id="139296" name="AutoShape 32"/>
            <p:cNvSpPr>
              <a:spLocks noChangeArrowheads="1"/>
            </p:cNvSpPr>
            <p:nvPr/>
          </p:nvSpPr>
          <p:spPr bwMode="auto">
            <a:xfrm>
              <a:off x="2408" y="1897"/>
              <a:ext cx="360" cy="384"/>
            </a:xfrm>
            <a:prstGeom prst="downArrow">
              <a:avLst>
                <a:gd name="adj1" fmla="val 50000"/>
                <a:gd name="adj2" fmla="val 26667"/>
              </a:avLst>
            </a:prstGeom>
            <a:solidFill>
              <a:srgbClr val="CCFFCC"/>
            </a:solidFill>
            <a:ln w="28575">
              <a:solidFill>
                <a:schemeClr val="tx1"/>
              </a:solidFill>
              <a:miter lim="800000"/>
              <a:headEnd type="none" w="med" len="sm"/>
              <a:tailEnd type="none" w="med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smtClean="0">
                <a:solidFill>
                  <a:srgbClr val="006666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39297" name="Rectangle 33"/>
            <p:cNvSpPr>
              <a:spLocks noChangeArrowheads="1"/>
            </p:cNvSpPr>
            <p:nvPr/>
          </p:nvSpPr>
          <p:spPr bwMode="auto">
            <a:xfrm>
              <a:off x="3112" y="2474"/>
              <a:ext cx="2432" cy="47"/>
            </a:xfrm>
            <a:prstGeom prst="rect">
              <a:avLst/>
            </a:prstGeom>
            <a:solidFill>
              <a:srgbClr val="FF99CC"/>
            </a:solidFill>
            <a:ln w="28575">
              <a:solidFill>
                <a:schemeClr val="tx1"/>
              </a:solidFill>
              <a:miter lim="800000"/>
              <a:headEnd type="none" w="med" len="sm"/>
              <a:tailEnd type="none" w="med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8" rIns="92075" bIns="46038" anchor="ctr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smtClean="0">
                <a:solidFill>
                  <a:srgbClr val="006666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39298" name="Text Box 34"/>
            <p:cNvSpPr txBox="1">
              <a:spLocks noChangeArrowheads="1"/>
            </p:cNvSpPr>
            <p:nvPr/>
          </p:nvSpPr>
          <p:spPr bwMode="auto">
            <a:xfrm>
              <a:off x="3833" y="755"/>
              <a:ext cx="107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chemeClr val="tx1"/>
                  </a:solidFill>
                  <a:miter lim="800000"/>
                  <a:headEnd type="none" w="med" len="sm"/>
                  <a:tailEnd type="none" w="med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000" smtClean="0">
                  <a:solidFill>
                    <a:srgbClr val="006666"/>
                  </a:solidFill>
                  <a:latin typeface="Comic Sans MS" panose="030F0702030302020204" pitchFamily="66" charset="0"/>
                  <a:ea typeface="SimSun" panose="02010600030101010101" pitchFamily="2" charset="-122"/>
                </a:rPr>
                <a:t>Data Stream</a:t>
              </a:r>
            </a:p>
          </p:txBody>
        </p:sp>
        <p:sp>
          <p:nvSpPr>
            <p:cNvPr id="139299" name="Freeform 35"/>
            <p:cNvSpPr>
              <a:spLocks/>
            </p:cNvSpPr>
            <p:nvPr/>
          </p:nvSpPr>
          <p:spPr bwMode="auto">
            <a:xfrm>
              <a:off x="2532" y="2497"/>
              <a:ext cx="564" cy="1072"/>
            </a:xfrm>
            <a:custGeom>
              <a:avLst/>
              <a:gdLst>
                <a:gd name="T0" fmla="*/ 564 w 564"/>
                <a:gd name="T1" fmla="*/ 0 h 1072"/>
                <a:gd name="T2" fmla="*/ 260 w 564"/>
                <a:gd name="T3" fmla="*/ 344 h 1072"/>
                <a:gd name="T4" fmla="*/ 12 w 564"/>
                <a:gd name="T5" fmla="*/ 640 h 1072"/>
                <a:gd name="T6" fmla="*/ 188 w 564"/>
                <a:gd name="T7" fmla="*/ 1072 h 10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64" h="1072">
                  <a:moveTo>
                    <a:pt x="564" y="0"/>
                  </a:moveTo>
                  <a:cubicBezTo>
                    <a:pt x="458" y="118"/>
                    <a:pt x="352" y="237"/>
                    <a:pt x="260" y="344"/>
                  </a:cubicBezTo>
                  <a:cubicBezTo>
                    <a:pt x="168" y="451"/>
                    <a:pt x="24" y="519"/>
                    <a:pt x="12" y="640"/>
                  </a:cubicBezTo>
                  <a:cubicBezTo>
                    <a:pt x="0" y="761"/>
                    <a:pt x="94" y="916"/>
                    <a:pt x="188" y="1072"/>
                  </a:cubicBezTo>
                </a:path>
              </a:pathLst>
            </a:cu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med" len="sm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smtClean="0">
                <a:solidFill>
                  <a:srgbClr val="006666"/>
                </a:solidFill>
                <a:latin typeface="Times New Roman" panose="02020603050405020304" pitchFamily="18" charset="0"/>
              </a:endParaRPr>
            </a:p>
          </p:txBody>
        </p:sp>
        <p:graphicFrame>
          <p:nvGraphicFramePr>
            <p:cNvPr id="139300" name="Object 36"/>
            <p:cNvGraphicFramePr>
              <a:graphicFrameLocks noChangeAspect="1"/>
            </p:cNvGraphicFramePr>
            <p:nvPr/>
          </p:nvGraphicFramePr>
          <p:xfrm>
            <a:off x="371" y="1827"/>
            <a:ext cx="1985" cy="32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532" name="Equation" r:id="rId3" imgW="1955520" imgH="317160" progId="Equation.3">
                    <p:embed/>
                  </p:oleObj>
                </mc:Choice>
                <mc:Fallback>
                  <p:oleObj name="Equation" r:id="rId3" imgW="1955520" imgH="31716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1" y="1827"/>
                          <a:ext cx="1985" cy="32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39303" name="AutoShape 39"/>
            <p:cNvSpPr>
              <a:spLocks noChangeArrowheads="1"/>
            </p:cNvSpPr>
            <p:nvPr/>
          </p:nvSpPr>
          <p:spPr bwMode="auto">
            <a:xfrm>
              <a:off x="2400" y="672"/>
              <a:ext cx="576" cy="288"/>
            </a:xfrm>
            <a:prstGeom prst="flowChartProcess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600" smtClean="0">
                  <a:solidFill>
                    <a:srgbClr val="000000"/>
                  </a:solidFill>
                  <a:latin typeface="Tahoma" panose="020B0604030504040204" pitchFamily="34" charset="0"/>
                  <a:ea typeface="SimSun" panose="02010600030101010101" pitchFamily="2" charset="-122"/>
                </a:rPr>
                <a:t>Age&lt;30?</a:t>
              </a:r>
            </a:p>
          </p:txBody>
        </p:sp>
        <p:sp>
          <p:nvSpPr>
            <p:cNvPr id="139304" name="AutoShape 40"/>
            <p:cNvSpPr>
              <a:spLocks noChangeArrowheads="1"/>
            </p:cNvSpPr>
            <p:nvPr/>
          </p:nvSpPr>
          <p:spPr bwMode="auto">
            <a:xfrm>
              <a:off x="1824" y="1392"/>
              <a:ext cx="672" cy="336"/>
            </a:xfrm>
            <a:prstGeom prst="flowChartProcess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zh-CN" sz="1600" smtClean="0">
                <a:solidFill>
                  <a:srgbClr val="000000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139306" name="AutoShape 42"/>
            <p:cNvSpPr>
              <a:spLocks noChangeArrowheads="1"/>
            </p:cNvSpPr>
            <p:nvPr/>
          </p:nvSpPr>
          <p:spPr bwMode="auto">
            <a:xfrm>
              <a:off x="3120" y="1392"/>
              <a:ext cx="288" cy="288"/>
            </a:xfrm>
            <a:prstGeom prst="flowChartConnector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400" smtClean="0">
                  <a:solidFill>
                    <a:srgbClr val="000000"/>
                  </a:solidFill>
                  <a:latin typeface="Tahoma" panose="020B0604030504040204" pitchFamily="34" charset="0"/>
                  <a:ea typeface="SimSun" panose="02010600030101010101" pitchFamily="2" charset="-122"/>
                </a:rPr>
                <a:t>Yes</a:t>
              </a:r>
            </a:p>
          </p:txBody>
        </p:sp>
        <p:sp>
          <p:nvSpPr>
            <p:cNvPr id="139307" name="Line 43"/>
            <p:cNvSpPr>
              <a:spLocks noChangeShapeType="1"/>
            </p:cNvSpPr>
            <p:nvPr/>
          </p:nvSpPr>
          <p:spPr bwMode="auto">
            <a:xfrm flipH="1">
              <a:off x="2112" y="960"/>
              <a:ext cx="336" cy="4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smtClean="0">
                <a:solidFill>
                  <a:srgbClr val="006666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39308" name="Line 44"/>
            <p:cNvSpPr>
              <a:spLocks noChangeShapeType="1"/>
            </p:cNvSpPr>
            <p:nvPr/>
          </p:nvSpPr>
          <p:spPr bwMode="auto">
            <a:xfrm>
              <a:off x="2976" y="960"/>
              <a:ext cx="288" cy="4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smtClean="0">
                <a:solidFill>
                  <a:srgbClr val="006666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39312" name="Rectangle 48"/>
            <p:cNvSpPr>
              <a:spLocks noChangeArrowheads="1"/>
            </p:cNvSpPr>
            <p:nvPr/>
          </p:nvSpPr>
          <p:spPr bwMode="auto">
            <a:xfrm>
              <a:off x="1938" y="960"/>
              <a:ext cx="314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600" smtClean="0">
                  <a:solidFill>
                    <a:srgbClr val="000000"/>
                  </a:solidFill>
                  <a:latin typeface="Tahoma" panose="020B0604030504040204" pitchFamily="34" charset="0"/>
                  <a:ea typeface="SimSun" panose="02010600030101010101" pitchFamily="2" charset="-122"/>
                </a:rPr>
                <a:t>Yes</a:t>
              </a:r>
            </a:p>
          </p:txBody>
        </p:sp>
        <p:sp>
          <p:nvSpPr>
            <p:cNvPr id="139313" name="Rectangle 49"/>
            <p:cNvSpPr>
              <a:spLocks noChangeArrowheads="1"/>
            </p:cNvSpPr>
            <p:nvPr/>
          </p:nvSpPr>
          <p:spPr bwMode="auto">
            <a:xfrm>
              <a:off x="3205" y="960"/>
              <a:ext cx="271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600" smtClean="0">
                  <a:solidFill>
                    <a:srgbClr val="000000"/>
                  </a:solidFill>
                  <a:latin typeface="Tahoma" panose="020B0604030504040204" pitchFamily="34" charset="0"/>
                  <a:ea typeface="SimSun" panose="02010600030101010101" pitchFamily="2" charset="-122"/>
                </a:rPr>
                <a:t>No</a:t>
              </a:r>
            </a:p>
          </p:txBody>
        </p:sp>
        <p:sp>
          <p:nvSpPr>
            <p:cNvPr id="139294" name="Freeform 30"/>
            <p:cNvSpPr>
              <a:spLocks/>
            </p:cNvSpPr>
            <p:nvPr/>
          </p:nvSpPr>
          <p:spPr bwMode="auto">
            <a:xfrm>
              <a:off x="2400" y="728"/>
              <a:ext cx="704" cy="632"/>
            </a:xfrm>
            <a:custGeom>
              <a:avLst/>
              <a:gdLst>
                <a:gd name="T0" fmla="*/ 584 w 584"/>
                <a:gd name="T1" fmla="*/ 0 h 552"/>
                <a:gd name="T2" fmla="*/ 328 w 584"/>
                <a:gd name="T3" fmla="*/ 184 h 552"/>
                <a:gd name="T4" fmla="*/ 0 w 584"/>
                <a:gd name="T5" fmla="*/ 552 h 5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84" h="552">
                  <a:moveTo>
                    <a:pt x="584" y="0"/>
                  </a:moveTo>
                  <a:cubicBezTo>
                    <a:pt x="504" y="46"/>
                    <a:pt x="425" y="92"/>
                    <a:pt x="328" y="184"/>
                  </a:cubicBezTo>
                  <a:cubicBezTo>
                    <a:pt x="231" y="276"/>
                    <a:pt x="115" y="414"/>
                    <a:pt x="0" y="552"/>
                  </a:cubicBezTo>
                </a:path>
              </a:pathLst>
            </a:cu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8" rIns="92075" bIns="46038" anchor="ctr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smtClean="0">
                <a:solidFill>
                  <a:srgbClr val="006666"/>
                </a:solidFill>
                <a:latin typeface="Times New Roman" panose="02020603050405020304" pitchFamily="18" charset="0"/>
              </a:endParaRPr>
            </a:p>
          </p:txBody>
        </p:sp>
        <p:grpSp>
          <p:nvGrpSpPr>
            <p:cNvPr id="139319" name="Group 55"/>
            <p:cNvGrpSpPr>
              <a:grpSpLocks/>
            </p:cNvGrpSpPr>
            <p:nvPr/>
          </p:nvGrpSpPr>
          <p:grpSpPr bwMode="auto">
            <a:xfrm>
              <a:off x="1488" y="2400"/>
              <a:ext cx="1940" cy="1776"/>
              <a:chOff x="3552" y="1440"/>
              <a:chExt cx="1940" cy="1776"/>
            </a:xfrm>
          </p:grpSpPr>
          <p:sp>
            <p:nvSpPr>
              <p:cNvPr id="139320" name="AutoShape 56"/>
              <p:cNvSpPr>
                <a:spLocks noChangeArrowheads="1"/>
              </p:cNvSpPr>
              <p:nvPr/>
            </p:nvSpPr>
            <p:spPr bwMode="auto">
              <a:xfrm>
                <a:off x="4416" y="1440"/>
                <a:ext cx="576" cy="288"/>
              </a:xfrm>
              <a:prstGeom prst="flowChartProcess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1600" smtClean="0">
                    <a:solidFill>
                      <a:srgbClr val="000000"/>
                    </a:solidFill>
                    <a:latin typeface="Tahoma" panose="020B0604030504040204" pitchFamily="34" charset="0"/>
                    <a:ea typeface="SimSun" panose="02010600030101010101" pitchFamily="2" charset="-122"/>
                  </a:rPr>
                  <a:t>Age&lt;30?</a:t>
                </a:r>
              </a:p>
            </p:txBody>
          </p:sp>
          <p:sp>
            <p:nvSpPr>
              <p:cNvPr id="139321" name="AutoShape 57"/>
              <p:cNvSpPr>
                <a:spLocks noChangeArrowheads="1"/>
              </p:cNvSpPr>
              <p:nvPr/>
            </p:nvSpPr>
            <p:spPr bwMode="auto">
              <a:xfrm>
                <a:off x="3840" y="2160"/>
                <a:ext cx="672" cy="336"/>
              </a:xfrm>
              <a:prstGeom prst="flowChartProcess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1600" smtClean="0">
                    <a:solidFill>
                      <a:srgbClr val="000000"/>
                    </a:solidFill>
                    <a:latin typeface="Tahoma" panose="020B0604030504040204" pitchFamily="34" charset="0"/>
                    <a:ea typeface="SimSun" panose="02010600030101010101" pitchFamily="2" charset="-122"/>
                  </a:rPr>
                  <a:t>Car Type=</a:t>
                </a:r>
              </a:p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1600" smtClean="0">
                    <a:solidFill>
                      <a:srgbClr val="000000"/>
                    </a:solidFill>
                    <a:latin typeface="Tahoma" panose="020B0604030504040204" pitchFamily="34" charset="0"/>
                    <a:ea typeface="SimSun" panose="02010600030101010101" pitchFamily="2" charset="-122"/>
                  </a:rPr>
                  <a:t>Sports Car?</a:t>
                </a:r>
              </a:p>
            </p:txBody>
          </p:sp>
          <p:sp>
            <p:nvSpPr>
              <p:cNvPr id="139322" name="AutoShape 58"/>
              <p:cNvSpPr>
                <a:spLocks noChangeArrowheads="1"/>
              </p:cNvSpPr>
              <p:nvPr/>
            </p:nvSpPr>
            <p:spPr bwMode="auto">
              <a:xfrm>
                <a:off x="3744" y="2832"/>
                <a:ext cx="288" cy="288"/>
              </a:xfrm>
              <a:prstGeom prst="flowChartConnector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1400" smtClean="0">
                    <a:solidFill>
                      <a:srgbClr val="000000"/>
                    </a:solidFill>
                    <a:latin typeface="Tahoma" panose="020B0604030504040204" pitchFamily="34" charset="0"/>
                    <a:ea typeface="SimSun" panose="02010600030101010101" pitchFamily="2" charset="-122"/>
                  </a:rPr>
                  <a:t>No</a:t>
                </a:r>
              </a:p>
            </p:txBody>
          </p:sp>
          <p:sp>
            <p:nvSpPr>
              <p:cNvPr id="139323" name="AutoShape 59"/>
              <p:cNvSpPr>
                <a:spLocks noChangeArrowheads="1"/>
              </p:cNvSpPr>
              <p:nvPr/>
            </p:nvSpPr>
            <p:spPr bwMode="auto">
              <a:xfrm>
                <a:off x="5136" y="2160"/>
                <a:ext cx="288" cy="288"/>
              </a:xfrm>
              <a:prstGeom prst="flowChartConnector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1400" smtClean="0">
                    <a:solidFill>
                      <a:srgbClr val="000000"/>
                    </a:solidFill>
                    <a:latin typeface="Tahoma" panose="020B0604030504040204" pitchFamily="34" charset="0"/>
                    <a:ea typeface="SimSun" panose="02010600030101010101" pitchFamily="2" charset="-122"/>
                  </a:rPr>
                  <a:t>Yes</a:t>
                </a:r>
              </a:p>
            </p:txBody>
          </p:sp>
          <p:sp>
            <p:nvSpPr>
              <p:cNvPr id="139324" name="Line 60"/>
              <p:cNvSpPr>
                <a:spLocks noChangeShapeType="1"/>
              </p:cNvSpPr>
              <p:nvPr/>
            </p:nvSpPr>
            <p:spPr bwMode="auto">
              <a:xfrm flipH="1">
                <a:off x="4128" y="1728"/>
                <a:ext cx="336" cy="43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 smtClean="0">
                  <a:solidFill>
                    <a:srgbClr val="006666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39325" name="Line 61"/>
              <p:cNvSpPr>
                <a:spLocks noChangeShapeType="1"/>
              </p:cNvSpPr>
              <p:nvPr/>
            </p:nvSpPr>
            <p:spPr bwMode="auto">
              <a:xfrm>
                <a:off x="4992" y="1728"/>
                <a:ext cx="288" cy="43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 smtClean="0">
                  <a:solidFill>
                    <a:srgbClr val="006666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39326" name="Line 62"/>
              <p:cNvSpPr>
                <a:spLocks noChangeShapeType="1"/>
              </p:cNvSpPr>
              <p:nvPr/>
            </p:nvSpPr>
            <p:spPr bwMode="auto">
              <a:xfrm flipH="1">
                <a:off x="3888" y="2496"/>
                <a:ext cx="48" cy="3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 smtClean="0">
                  <a:solidFill>
                    <a:srgbClr val="006666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39327" name="Line 63"/>
              <p:cNvSpPr>
                <a:spLocks noChangeShapeType="1"/>
              </p:cNvSpPr>
              <p:nvPr/>
            </p:nvSpPr>
            <p:spPr bwMode="auto">
              <a:xfrm>
                <a:off x="4272" y="2496"/>
                <a:ext cx="144" cy="3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 smtClean="0">
                  <a:solidFill>
                    <a:srgbClr val="006666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39328" name="Rectangle 64"/>
              <p:cNvSpPr>
                <a:spLocks noChangeArrowheads="1"/>
              </p:cNvSpPr>
              <p:nvPr/>
            </p:nvSpPr>
            <p:spPr bwMode="auto">
              <a:xfrm>
                <a:off x="3552" y="2544"/>
                <a:ext cx="314" cy="2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>
                <a:spAutoFit/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1600" smtClean="0">
                    <a:solidFill>
                      <a:srgbClr val="000000"/>
                    </a:solidFill>
                    <a:latin typeface="Tahoma" panose="020B0604030504040204" pitchFamily="34" charset="0"/>
                    <a:ea typeface="SimSun" panose="02010600030101010101" pitchFamily="2" charset="-122"/>
                  </a:rPr>
                  <a:t>Yes</a:t>
                </a:r>
              </a:p>
            </p:txBody>
          </p:sp>
          <p:sp>
            <p:nvSpPr>
              <p:cNvPr id="139329" name="Rectangle 65"/>
              <p:cNvSpPr>
                <a:spLocks noChangeArrowheads="1"/>
              </p:cNvSpPr>
              <p:nvPr/>
            </p:nvSpPr>
            <p:spPr bwMode="auto">
              <a:xfrm>
                <a:off x="3954" y="1728"/>
                <a:ext cx="314" cy="2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>
                <a:spAutoFit/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1600" smtClean="0">
                    <a:solidFill>
                      <a:srgbClr val="000000"/>
                    </a:solidFill>
                    <a:latin typeface="Tahoma" panose="020B0604030504040204" pitchFamily="34" charset="0"/>
                    <a:ea typeface="SimSun" panose="02010600030101010101" pitchFamily="2" charset="-122"/>
                  </a:rPr>
                  <a:t>Yes</a:t>
                </a:r>
              </a:p>
            </p:txBody>
          </p:sp>
          <p:sp>
            <p:nvSpPr>
              <p:cNvPr id="139330" name="Rectangle 66"/>
              <p:cNvSpPr>
                <a:spLocks noChangeArrowheads="1"/>
              </p:cNvSpPr>
              <p:nvPr/>
            </p:nvSpPr>
            <p:spPr bwMode="auto">
              <a:xfrm>
                <a:off x="5221" y="1728"/>
                <a:ext cx="271" cy="2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>
                <a:spAutoFit/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1600" smtClean="0">
                    <a:solidFill>
                      <a:srgbClr val="000000"/>
                    </a:solidFill>
                    <a:latin typeface="Tahoma" panose="020B0604030504040204" pitchFamily="34" charset="0"/>
                    <a:ea typeface="SimSun" panose="02010600030101010101" pitchFamily="2" charset="-122"/>
                  </a:rPr>
                  <a:t>No</a:t>
                </a:r>
              </a:p>
            </p:txBody>
          </p:sp>
          <p:sp>
            <p:nvSpPr>
              <p:cNvPr id="139331" name="Rectangle 67"/>
              <p:cNvSpPr>
                <a:spLocks noChangeArrowheads="1"/>
              </p:cNvSpPr>
              <p:nvPr/>
            </p:nvSpPr>
            <p:spPr bwMode="auto">
              <a:xfrm>
                <a:off x="4416" y="2544"/>
                <a:ext cx="271" cy="2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>
                <a:spAutoFit/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1600" smtClean="0">
                    <a:solidFill>
                      <a:srgbClr val="000000"/>
                    </a:solidFill>
                    <a:latin typeface="Tahoma" panose="020B0604030504040204" pitchFamily="34" charset="0"/>
                    <a:ea typeface="SimSun" panose="02010600030101010101" pitchFamily="2" charset="-122"/>
                  </a:rPr>
                  <a:t>No</a:t>
                </a:r>
              </a:p>
            </p:txBody>
          </p:sp>
          <p:sp>
            <p:nvSpPr>
              <p:cNvPr id="139332" name="Oval 68"/>
              <p:cNvSpPr>
                <a:spLocks noChangeArrowheads="1"/>
              </p:cNvSpPr>
              <p:nvPr/>
            </p:nvSpPr>
            <p:spPr bwMode="auto">
              <a:xfrm>
                <a:off x="4416" y="288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 smtClean="0">
                  <a:solidFill>
                    <a:srgbClr val="006666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39333" name="Oval 69"/>
              <p:cNvSpPr>
                <a:spLocks noChangeArrowheads="1"/>
              </p:cNvSpPr>
              <p:nvPr/>
            </p:nvSpPr>
            <p:spPr bwMode="auto">
              <a:xfrm>
                <a:off x="4464" y="3024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 smtClean="0">
                  <a:solidFill>
                    <a:srgbClr val="006666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39334" name="Oval 70"/>
              <p:cNvSpPr>
                <a:spLocks noChangeArrowheads="1"/>
              </p:cNvSpPr>
              <p:nvPr/>
            </p:nvSpPr>
            <p:spPr bwMode="auto">
              <a:xfrm>
                <a:off x="4512" y="3168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 smtClean="0">
                  <a:solidFill>
                    <a:srgbClr val="006666"/>
                  </a:solidFill>
                  <a:latin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15472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3" name="Rectangle 2"/>
          <p:cNvSpPr>
            <a:spLocks noGrp="1" noChangeArrowheads="1"/>
          </p:cNvSpPr>
          <p:nvPr>
            <p:ph type="title"/>
          </p:nvPr>
        </p:nvSpPr>
        <p:spPr>
          <a:xfrm>
            <a:off x="98854" y="617836"/>
            <a:ext cx="8946292" cy="609600"/>
          </a:xfrm>
        </p:spPr>
        <p:txBody>
          <a:bodyPr/>
          <a:lstStyle/>
          <a:p>
            <a:pPr eaLnBrk="1" hangingPunct="1"/>
            <a:r>
              <a:rPr lang="en-US" altLang="en-US" sz="3200" b="1" dirty="0" smtClean="0"/>
              <a:t>VFDT: Strengths and Weaknesses</a:t>
            </a:r>
          </a:p>
        </p:txBody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618736"/>
            <a:ext cx="7772400" cy="4114800"/>
          </a:xfrm>
        </p:spPr>
        <p:txBody>
          <a:bodyPr/>
          <a:lstStyle/>
          <a:p>
            <a:pPr eaLnBrk="1" hangingPunct="1">
              <a:lnSpc>
                <a:spcPct val="100000"/>
              </a:lnSpc>
            </a:pPr>
            <a:r>
              <a:rPr lang="en-US" altLang="en-US" sz="2400" dirty="0" smtClean="0">
                <a:solidFill>
                  <a:schemeClr val="bg2"/>
                </a:solidFill>
              </a:rPr>
              <a:t>Strengths </a:t>
            </a:r>
          </a:p>
          <a:p>
            <a:pPr lvl="1" eaLnBrk="1" hangingPunct="1">
              <a:lnSpc>
                <a:spcPct val="100000"/>
              </a:lnSpc>
            </a:pPr>
            <a:r>
              <a:rPr lang="en-US" altLang="en-US" dirty="0" smtClean="0">
                <a:solidFill>
                  <a:schemeClr val="bg2"/>
                </a:solidFill>
              </a:rPr>
              <a:t>Scales better than traditional methods</a:t>
            </a:r>
          </a:p>
          <a:p>
            <a:pPr lvl="2" eaLnBrk="1" hangingPunct="1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altLang="en-US" dirty="0" smtClean="0">
                <a:solidFill>
                  <a:schemeClr val="bg2"/>
                </a:solidFill>
              </a:rPr>
              <a:t>Sublinear with sampling</a:t>
            </a:r>
          </a:p>
          <a:p>
            <a:pPr lvl="2" eaLnBrk="1" hangingPunct="1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altLang="en-US" dirty="0" smtClean="0">
                <a:solidFill>
                  <a:schemeClr val="bg2"/>
                </a:solidFill>
              </a:rPr>
              <a:t>Very small memory utilization</a:t>
            </a:r>
          </a:p>
          <a:p>
            <a:pPr lvl="1" eaLnBrk="1" hangingPunct="1">
              <a:lnSpc>
                <a:spcPct val="100000"/>
              </a:lnSpc>
            </a:pPr>
            <a:r>
              <a:rPr lang="en-US" altLang="en-US" dirty="0" smtClean="0">
                <a:solidFill>
                  <a:schemeClr val="bg2"/>
                </a:solidFill>
              </a:rPr>
              <a:t>Incremental</a:t>
            </a:r>
          </a:p>
          <a:p>
            <a:pPr lvl="2" eaLnBrk="1" hangingPunct="1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altLang="en-US" dirty="0" smtClean="0">
                <a:solidFill>
                  <a:schemeClr val="bg2"/>
                </a:solidFill>
              </a:rPr>
              <a:t>Make class predictions in parallel</a:t>
            </a:r>
          </a:p>
          <a:p>
            <a:pPr lvl="2" eaLnBrk="1" hangingPunct="1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altLang="en-US" dirty="0" smtClean="0">
                <a:solidFill>
                  <a:schemeClr val="bg2"/>
                </a:solidFill>
              </a:rPr>
              <a:t>New examples are added as they come</a:t>
            </a:r>
          </a:p>
          <a:p>
            <a:pPr eaLnBrk="1" hangingPunct="1">
              <a:lnSpc>
                <a:spcPct val="100000"/>
              </a:lnSpc>
            </a:pPr>
            <a:r>
              <a:rPr lang="en-US" altLang="en-US" sz="2400" dirty="0" smtClean="0">
                <a:solidFill>
                  <a:schemeClr val="bg2"/>
                </a:solidFill>
              </a:rPr>
              <a:t>Weakness</a:t>
            </a:r>
          </a:p>
          <a:p>
            <a:pPr lvl="1" eaLnBrk="1" hangingPunct="1">
              <a:lnSpc>
                <a:spcPct val="100000"/>
              </a:lnSpc>
              <a:buFont typeface="Arial" panose="020B0604020202020204" pitchFamily="34" charset="0"/>
              <a:buChar char="×"/>
            </a:pPr>
            <a:r>
              <a:rPr lang="en-US" altLang="en-US" dirty="0" smtClean="0">
                <a:solidFill>
                  <a:schemeClr val="bg2"/>
                </a:solidFill>
              </a:rPr>
              <a:t>Could spend a lot of time with ties</a:t>
            </a:r>
          </a:p>
          <a:p>
            <a:pPr lvl="1" eaLnBrk="1" hangingPunct="1">
              <a:lnSpc>
                <a:spcPct val="100000"/>
              </a:lnSpc>
              <a:buFont typeface="Arial" panose="020B0604020202020204" pitchFamily="34" charset="0"/>
              <a:buChar char="×"/>
            </a:pPr>
            <a:r>
              <a:rPr lang="en-US" altLang="en-US" dirty="0" smtClean="0">
                <a:solidFill>
                  <a:schemeClr val="bg2"/>
                </a:solidFill>
              </a:rPr>
              <a:t>Memory used with tree expansion</a:t>
            </a:r>
          </a:p>
          <a:p>
            <a:pPr lvl="1" eaLnBrk="1" hangingPunct="1">
              <a:lnSpc>
                <a:spcPct val="100000"/>
              </a:lnSpc>
              <a:buFont typeface="Arial" panose="020B0604020202020204" pitchFamily="34" charset="0"/>
              <a:buChar char="×"/>
            </a:pPr>
            <a:r>
              <a:rPr lang="en-US" altLang="en-US" dirty="0" smtClean="0">
                <a:solidFill>
                  <a:schemeClr val="bg2"/>
                </a:solidFill>
              </a:rPr>
              <a:t>Number of candidate attributes</a:t>
            </a:r>
          </a:p>
        </p:txBody>
      </p:sp>
    </p:spTree>
    <p:extLst>
      <p:ext uri="{BB962C8B-B14F-4D97-AF65-F5344CB8AC3E}">
        <p14:creationId xmlns:p14="http://schemas.microsoft.com/office/powerpoint/2010/main" val="782130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>
                <a:solidFill>
                  <a:schemeClr val="tx2">
                    <a:lumMod val="60000"/>
                    <a:lumOff val="40000"/>
                  </a:schemeClr>
                </a:solidFill>
                <a:ea typeface="宋体" panose="02010600030101010101" pitchFamily="2" charset="-122"/>
              </a:rPr>
              <a:t>CVFDT</a:t>
            </a:r>
          </a:p>
        </p:txBody>
      </p:sp>
      <p:sp>
        <p:nvSpPr>
          <p:cNvPr id="993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8621" y="1943100"/>
            <a:ext cx="8252254" cy="4114800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altLang="zh-CN" dirty="0">
                <a:solidFill>
                  <a:schemeClr val="bg2"/>
                </a:solidFill>
                <a:ea typeface="宋体" panose="02010600030101010101" pitchFamily="2" charset="-122"/>
              </a:rPr>
              <a:t>CVFDT (Concept-adapting Very Fast Decision Tree learner)</a:t>
            </a:r>
          </a:p>
          <a:p>
            <a:pPr lvl="1">
              <a:spcAft>
                <a:spcPts val="600"/>
              </a:spcAft>
            </a:pPr>
            <a:r>
              <a:rPr lang="en-US" altLang="zh-CN" dirty="0">
                <a:solidFill>
                  <a:schemeClr val="bg2"/>
                </a:solidFill>
                <a:ea typeface="宋体" panose="02010600030101010101" pitchFamily="2" charset="-122"/>
              </a:rPr>
              <a:t>Extend VFDT</a:t>
            </a:r>
          </a:p>
          <a:p>
            <a:pPr lvl="1">
              <a:spcAft>
                <a:spcPts val="600"/>
              </a:spcAft>
            </a:pPr>
            <a:r>
              <a:rPr lang="en-US" altLang="zh-CN" dirty="0">
                <a:solidFill>
                  <a:schemeClr val="bg2"/>
                </a:solidFill>
                <a:ea typeface="宋体" panose="02010600030101010101" pitchFamily="2" charset="-122"/>
              </a:rPr>
              <a:t>Maintain VFDT’s speed and accuracy</a:t>
            </a:r>
          </a:p>
          <a:p>
            <a:pPr lvl="1">
              <a:spcAft>
                <a:spcPts val="600"/>
              </a:spcAft>
            </a:pPr>
            <a:r>
              <a:rPr lang="en-US" altLang="zh-CN" dirty="0">
                <a:solidFill>
                  <a:schemeClr val="bg2"/>
                </a:solidFill>
                <a:ea typeface="宋体" panose="02010600030101010101" pitchFamily="2" charset="-122"/>
              </a:rPr>
              <a:t>Detect and respond to </a:t>
            </a:r>
            <a:r>
              <a:rPr lang="en-US" altLang="zh-CN" b="1" dirty="0">
                <a:solidFill>
                  <a:srgbClr val="0000FF"/>
                </a:solidFill>
                <a:ea typeface="宋体" panose="02010600030101010101" pitchFamily="2" charset="-122"/>
              </a:rPr>
              <a:t>changes</a:t>
            </a:r>
            <a:r>
              <a:rPr lang="en-US" altLang="zh-CN" dirty="0">
                <a:solidFill>
                  <a:schemeClr val="bg2"/>
                </a:solidFill>
                <a:ea typeface="宋体" panose="02010600030101010101" pitchFamily="2" charset="-122"/>
              </a:rPr>
              <a:t> in the example-generating process</a:t>
            </a:r>
          </a:p>
        </p:txBody>
      </p:sp>
    </p:spTree>
    <p:extLst>
      <p:ext uri="{BB962C8B-B14F-4D97-AF65-F5344CB8AC3E}">
        <p14:creationId xmlns:p14="http://schemas.microsoft.com/office/powerpoint/2010/main" val="3343980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881143" y="1436852"/>
            <a:ext cx="8011066" cy="3751374"/>
          </a:xfrm>
        </p:spPr>
        <p:txBody>
          <a:bodyPr/>
          <a:lstStyle/>
          <a:p>
            <a:pPr>
              <a:lnSpc>
                <a:spcPct val="150000"/>
              </a:lnSpc>
              <a:buSzPct val="80000"/>
              <a:buFont typeface="Wingdings" panose="05000000000000000000" pitchFamily="2" charset="2"/>
              <a:buChar char="p"/>
            </a:pPr>
            <a:r>
              <a:rPr lang="en-US" altLang="zh-CN" sz="28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 What </a:t>
            </a:r>
            <a:r>
              <a:rPr lang="en-US" altLang="zh-CN" sz="28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is data </a:t>
            </a:r>
            <a:r>
              <a:rPr lang="en-US" altLang="zh-CN" sz="28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stream?</a:t>
            </a:r>
          </a:p>
          <a:p>
            <a:pPr>
              <a:lnSpc>
                <a:spcPct val="150000"/>
              </a:lnSpc>
              <a:buSzPct val="80000"/>
              <a:buFont typeface="Wingdings" panose="05000000000000000000" pitchFamily="2" charset="2"/>
              <a:buChar char="p"/>
            </a:pPr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What is Concept Drift?</a:t>
            </a:r>
          </a:p>
          <a:p>
            <a:pPr>
              <a:lnSpc>
                <a:spcPct val="150000"/>
              </a:lnSpc>
              <a:buSzPct val="80000"/>
              <a:buFont typeface="Wingdings" panose="05000000000000000000" pitchFamily="2" charset="2"/>
              <a:buChar char="p"/>
            </a:pPr>
            <a:r>
              <a:rPr lang="en-US" altLang="zh-CN" sz="28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28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Concept drift detection</a:t>
            </a:r>
            <a:endParaRPr lang="en-US" altLang="zh-CN" sz="28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  <a:sym typeface="+mn-lt"/>
            </a:endParaRPr>
          </a:p>
          <a:p>
            <a:pPr>
              <a:lnSpc>
                <a:spcPct val="150000"/>
              </a:lnSpc>
              <a:buSzPct val="80000"/>
              <a:buFont typeface="Wingdings" panose="05000000000000000000" pitchFamily="2" charset="2"/>
              <a:buChar char="p"/>
            </a:pPr>
            <a:r>
              <a:rPr lang="en-US" altLang="zh-CN" sz="28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 Data </a:t>
            </a:r>
            <a:r>
              <a:rPr lang="en-US" altLang="zh-CN" sz="28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stream classification</a:t>
            </a:r>
          </a:p>
          <a:p>
            <a:pPr>
              <a:lnSpc>
                <a:spcPct val="150000"/>
              </a:lnSpc>
              <a:buSzPct val="80000"/>
              <a:buFont typeface="Wingdings" panose="05000000000000000000" pitchFamily="2" charset="2"/>
              <a:buChar char="p"/>
            </a:pPr>
            <a:r>
              <a:rPr lang="en-US" altLang="zh-CN" sz="28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 Data </a:t>
            </a:r>
            <a:r>
              <a:rPr lang="en-US" altLang="zh-CN" sz="28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stream </a:t>
            </a:r>
            <a:r>
              <a:rPr lang="en-US" altLang="zh-CN" sz="28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clustering</a:t>
            </a:r>
            <a:endParaRPr lang="en-US" altLang="zh-CN" sz="28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3"/>
          </p:nvPr>
        </p:nvSpPr>
        <p:spPr>
          <a:xfrm>
            <a:off x="480452" y="602887"/>
            <a:ext cx="8286808" cy="583183"/>
          </a:xfrm>
        </p:spPr>
        <p:txBody>
          <a:bodyPr/>
          <a:lstStyle/>
          <a:p>
            <a:r>
              <a:rPr lang="en-US" altLang="zh-CN" sz="3600" b="1" dirty="0">
                <a:solidFill>
                  <a:srgbClr val="0000FF"/>
                </a:solidFill>
                <a:latin typeface="+mn-lt"/>
                <a:ea typeface="+mn-ea"/>
                <a:cs typeface="+mn-ea"/>
                <a:sym typeface="+mn-lt"/>
              </a:rPr>
              <a:t>Outline</a:t>
            </a:r>
            <a:endParaRPr lang="zh-CN" altLang="en-US" sz="3600" b="1" dirty="0">
              <a:solidFill>
                <a:srgbClr val="0000FF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38808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419100"/>
            <a:ext cx="7772400" cy="1143000"/>
          </a:xfrm>
        </p:spPr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Observations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799" y="1562100"/>
            <a:ext cx="8079259" cy="4838700"/>
          </a:xfrm>
        </p:spPr>
        <p:txBody>
          <a:bodyPr/>
          <a:lstStyle/>
          <a:p>
            <a:pPr>
              <a:lnSpc>
                <a:spcPct val="90000"/>
              </a:lnSpc>
              <a:spcAft>
                <a:spcPts val="1200"/>
              </a:spcAft>
            </a:pPr>
            <a:r>
              <a:rPr lang="en-US" altLang="zh-CN" dirty="0">
                <a:solidFill>
                  <a:schemeClr val="bg2"/>
                </a:solidFill>
                <a:ea typeface="宋体" panose="02010600030101010101" pitchFamily="2" charset="-122"/>
              </a:rPr>
              <a:t>With a time-changing concept, the current splitting attribute of some nodes may not be the best any more.</a:t>
            </a:r>
          </a:p>
          <a:p>
            <a:pPr>
              <a:lnSpc>
                <a:spcPct val="90000"/>
              </a:lnSpc>
              <a:spcAft>
                <a:spcPts val="1200"/>
              </a:spcAft>
            </a:pPr>
            <a:r>
              <a:rPr lang="en-US" altLang="zh-CN" dirty="0">
                <a:solidFill>
                  <a:schemeClr val="bg2"/>
                </a:solidFill>
                <a:ea typeface="宋体" panose="02010600030101010101" pitchFamily="2" charset="-122"/>
              </a:rPr>
              <a:t>An outdated subtree may still be better than the best single leaf, particularly if it is near the root. </a:t>
            </a:r>
          </a:p>
          <a:p>
            <a:pPr lvl="1">
              <a:lnSpc>
                <a:spcPct val="90000"/>
              </a:lnSpc>
              <a:spcAft>
                <a:spcPts val="1200"/>
              </a:spcAft>
            </a:pPr>
            <a:r>
              <a:rPr lang="en-US" altLang="zh-CN" dirty="0">
                <a:solidFill>
                  <a:schemeClr val="bg2"/>
                </a:solidFill>
                <a:ea typeface="宋体" panose="02010600030101010101" pitchFamily="2" charset="-122"/>
              </a:rPr>
              <a:t>Grow an alternative subtree with the new best attribute at its root, when the old attribute seems out-of-date.</a:t>
            </a:r>
          </a:p>
          <a:p>
            <a:pPr>
              <a:lnSpc>
                <a:spcPct val="90000"/>
              </a:lnSpc>
              <a:spcAft>
                <a:spcPts val="1200"/>
              </a:spcAft>
            </a:pPr>
            <a:r>
              <a:rPr lang="en-US" altLang="zh-CN" dirty="0">
                <a:solidFill>
                  <a:schemeClr val="bg2"/>
                </a:solidFill>
                <a:ea typeface="宋体" panose="02010600030101010101" pitchFamily="2" charset="-122"/>
              </a:rPr>
              <a:t>Periodically use a bunch of samples to evaluate qualities of trees. </a:t>
            </a:r>
          </a:p>
          <a:p>
            <a:pPr lvl="1">
              <a:lnSpc>
                <a:spcPct val="90000"/>
              </a:lnSpc>
              <a:spcAft>
                <a:spcPts val="1200"/>
              </a:spcAft>
            </a:pPr>
            <a:r>
              <a:rPr lang="en-US" altLang="zh-CN" dirty="0">
                <a:solidFill>
                  <a:schemeClr val="bg2"/>
                </a:solidFill>
                <a:ea typeface="宋体" panose="02010600030101010101" pitchFamily="2" charset="-122"/>
              </a:rPr>
              <a:t>Replace the old subtree when the alternate one becomes more accurate</a:t>
            </a:r>
            <a:r>
              <a:rPr lang="en-US" altLang="zh-CN" dirty="0" smtClean="0">
                <a:solidFill>
                  <a:schemeClr val="bg2"/>
                </a:solidFill>
                <a:ea typeface="宋体" panose="02010600030101010101" pitchFamily="2" charset="-122"/>
              </a:rPr>
              <a:t>.</a:t>
            </a:r>
            <a:endParaRPr lang="en-US" altLang="zh-CN" dirty="0">
              <a:solidFill>
                <a:schemeClr val="bg2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40008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3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3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3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3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3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379" grpId="0" build="p" autoUpdateAnimBg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CVFDT algorithm</a:t>
            </a:r>
          </a:p>
        </p:txBody>
      </p:sp>
      <p:sp>
        <p:nvSpPr>
          <p:cNvPr id="1034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2017713"/>
            <a:ext cx="8421688" cy="4535487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zh-CN" dirty="0">
                <a:solidFill>
                  <a:schemeClr val="bg2"/>
                </a:solidFill>
                <a:ea typeface="宋体" panose="02010600030101010101" pitchFamily="2" charset="-122"/>
              </a:rPr>
              <a:t>Alternate trees for each node in HT start as empty.</a:t>
            </a:r>
          </a:p>
          <a:p>
            <a:pPr>
              <a:lnSpc>
                <a:spcPct val="90000"/>
              </a:lnSpc>
            </a:pPr>
            <a:r>
              <a:rPr lang="en-US" altLang="zh-CN" dirty="0">
                <a:solidFill>
                  <a:schemeClr val="bg2"/>
                </a:solidFill>
                <a:ea typeface="宋体" panose="02010600030101010101" pitchFamily="2" charset="-122"/>
              </a:rPr>
              <a:t>Process examples from the stream indefinitely. For each example (x, y),</a:t>
            </a:r>
          </a:p>
          <a:p>
            <a:pPr lvl="1">
              <a:lnSpc>
                <a:spcPct val="90000"/>
              </a:lnSpc>
              <a:buFont typeface="宋体" panose="02010600030101010101" pitchFamily="2" charset="-122"/>
              <a:buChar char="－"/>
            </a:pPr>
            <a:r>
              <a:rPr lang="en-US" altLang="zh-CN" dirty="0">
                <a:solidFill>
                  <a:schemeClr val="bg2"/>
                </a:solidFill>
                <a:ea typeface="宋体" panose="02010600030101010101" pitchFamily="2" charset="-122"/>
              </a:rPr>
              <a:t>Pass (x, y) down to a set of leaves using HT and all alternate trees of the nodes (x, y) passes through.</a:t>
            </a:r>
          </a:p>
          <a:p>
            <a:pPr lvl="1">
              <a:lnSpc>
                <a:spcPct val="90000"/>
              </a:lnSpc>
              <a:buFont typeface="宋体" panose="02010600030101010101" pitchFamily="2" charset="-122"/>
              <a:buChar char="－"/>
            </a:pPr>
            <a:r>
              <a:rPr lang="en-US" altLang="zh-CN" dirty="0">
                <a:solidFill>
                  <a:schemeClr val="bg2"/>
                </a:solidFill>
                <a:ea typeface="宋体" panose="02010600030101010101" pitchFamily="2" charset="-122"/>
              </a:rPr>
              <a:t>Add (x, y) to the sliding window of examples.</a:t>
            </a:r>
          </a:p>
          <a:p>
            <a:pPr lvl="1">
              <a:lnSpc>
                <a:spcPct val="90000"/>
              </a:lnSpc>
              <a:buFont typeface="宋体" panose="02010600030101010101" pitchFamily="2" charset="-122"/>
              <a:buChar char="－"/>
            </a:pPr>
            <a:r>
              <a:rPr lang="en-US" altLang="zh-CN" dirty="0">
                <a:solidFill>
                  <a:schemeClr val="bg2"/>
                </a:solidFill>
                <a:ea typeface="宋体" panose="02010600030101010101" pitchFamily="2" charset="-122"/>
              </a:rPr>
              <a:t>Remove and forget the effect of the oldest examples, if the sliding window overflows.</a:t>
            </a:r>
          </a:p>
          <a:p>
            <a:pPr lvl="1">
              <a:lnSpc>
                <a:spcPct val="90000"/>
              </a:lnSpc>
              <a:buFont typeface="宋体" panose="02010600030101010101" pitchFamily="2" charset="-122"/>
              <a:buChar char="－"/>
            </a:pPr>
            <a:r>
              <a:rPr lang="en-US" altLang="zh-CN" dirty="0" err="1">
                <a:solidFill>
                  <a:schemeClr val="bg2"/>
                </a:solidFill>
                <a:ea typeface="宋体" panose="02010600030101010101" pitchFamily="2" charset="-122"/>
              </a:rPr>
              <a:t>CVFDTGrow</a:t>
            </a:r>
            <a:endParaRPr lang="en-US" altLang="zh-CN" dirty="0">
              <a:solidFill>
                <a:schemeClr val="bg2"/>
              </a:solidFill>
              <a:ea typeface="宋体" panose="02010600030101010101" pitchFamily="2" charset="-122"/>
            </a:endParaRPr>
          </a:p>
          <a:p>
            <a:pPr lvl="1">
              <a:lnSpc>
                <a:spcPct val="90000"/>
              </a:lnSpc>
              <a:buFont typeface="宋体" panose="02010600030101010101" pitchFamily="2" charset="-122"/>
              <a:buChar char="－"/>
            </a:pPr>
            <a:r>
              <a:rPr lang="en-US" altLang="zh-CN" dirty="0" err="1">
                <a:solidFill>
                  <a:schemeClr val="bg2"/>
                </a:solidFill>
                <a:ea typeface="宋体" panose="02010600030101010101" pitchFamily="2" charset="-122"/>
              </a:rPr>
              <a:t>CheckSplitValidity</a:t>
            </a:r>
            <a:r>
              <a:rPr lang="en-US" altLang="zh-CN" dirty="0">
                <a:solidFill>
                  <a:schemeClr val="bg2"/>
                </a:solidFill>
                <a:ea typeface="宋体" panose="02010600030101010101" pitchFamily="2" charset="-122"/>
              </a:rPr>
              <a:t> </a:t>
            </a:r>
            <a:r>
              <a:rPr lang="en-US" altLang="zh-CN" dirty="0" smtClean="0">
                <a:solidFill>
                  <a:schemeClr val="bg2"/>
                </a:solidFill>
                <a:ea typeface="宋体" panose="02010600030101010101" pitchFamily="2" charset="-122"/>
              </a:rPr>
              <a:t>if </a:t>
            </a:r>
            <a:r>
              <a:rPr lang="en-US" altLang="zh-CN" i="1" dirty="0" smtClean="0">
                <a:solidFill>
                  <a:schemeClr val="bg2"/>
                </a:solidFill>
                <a:ea typeface="宋体" panose="02010600030101010101" pitchFamily="2" charset="-122"/>
              </a:rPr>
              <a:t>f</a:t>
            </a:r>
            <a:r>
              <a:rPr lang="en-US" altLang="zh-CN" dirty="0" smtClean="0">
                <a:solidFill>
                  <a:schemeClr val="bg2"/>
                </a:solidFill>
                <a:ea typeface="宋体" panose="02010600030101010101" pitchFamily="2" charset="-122"/>
              </a:rPr>
              <a:t> examples </a:t>
            </a:r>
            <a:r>
              <a:rPr lang="en-US" altLang="zh-CN" dirty="0">
                <a:solidFill>
                  <a:schemeClr val="bg2"/>
                </a:solidFill>
                <a:ea typeface="宋体" panose="02010600030101010101" pitchFamily="2" charset="-122"/>
              </a:rPr>
              <a:t>seen since last checking of alternate trees.</a:t>
            </a:r>
          </a:p>
          <a:p>
            <a:pPr>
              <a:lnSpc>
                <a:spcPct val="90000"/>
              </a:lnSpc>
            </a:pPr>
            <a:r>
              <a:rPr lang="en-US" altLang="zh-CN" dirty="0">
                <a:solidFill>
                  <a:schemeClr val="bg2"/>
                </a:solidFill>
                <a:ea typeface="宋体" panose="02010600030101010101" pitchFamily="2" charset="-122"/>
              </a:rPr>
              <a:t>Return HT.</a:t>
            </a:r>
          </a:p>
        </p:txBody>
      </p:sp>
    </p:spTree>
    <p:extLst>
      <p:ext uri="{BB962C8B-B14F-4D97-AF65-F5344CB8AC3E}">
        <p14:creationId xmlns:p14="http://schemas.microsoft.com/office/powerpoint/2010/main" val="2501281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4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4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4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4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4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4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4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4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427" grpId="0" build="p" autoUpdateAnimBg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432CD-95D1-427E-937C-E118EE6DF40D}" type="slidenum">
              <a:rPr lang="zh-CN" altLang="en-US"/>
              <a:pPr/>
              <a:t>32</a:t>
            </a:fld>
            <a:endParaRPr lang="en-US" altLang="zh-CN"/>
          </a:p>
        </p:txBody>
      </p:sp>
      <p:sp>
        <p:nvSpPr>
          <p:cNvPr id="10445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609600"/>
            <a:ext cx="9144000" cy="1143000"/>
          </a:xfrm>
        </p:spPr>
        <p:txBody>
          <a:bodyPr/>
          <a:lstStyle/>
          <a:p>
            <a:r>
              <a:rPr lang="en-US" altLang="zh-CN" sz="3200" b="1" dirty="0" smtClean="0">
                <a:ea typeface="宋体" panose="02010600030101010101" pitchFamily="2" charset="-122"/>
              </a:rPr>
              <a:t>CVFDT: </a:t>
            </a:r>
            <a:r>
              <a:rPr lang="en-US" altLang="zh-CN" sz="3200" b="1" dirty="0">
                <a:ea typeface="宋体" panose="02010600030101010101" pitchFamily="2" charset="-122"/>
              </a:rPr>
              <a:t>process each example</a:t>
            </a:r>
          </a:p>
        </p:txBody>
      </p:sp>
      <p:grpSp>
        <p:nvGrpSpPr>
          <p:cNvPr id="104451" name="Group 3"/>
          <p:cNvGrpSpPr>
            <a:grpSpLocks/>
          </p:cNvGrpSpPr>
          <p:nvPr/>
        </p:nvGrpSpPr>
        <p:grpSpPr bwMode="auto">
          <a:xfrm>
            <a:off x="1143000" y="2057400"/>
            <a:ext cx="6705600" cy="4572000"/>
            <a:chOff x="672" y="1200"/>
            <a:chExt cx="4224" cy="2880"/>
          </a:xfrm>
        </p:grpSpPr>
        <p:sp>
          <p:nvSpPr>
            <p:cNvPr id="104452" name="AutoShape 4"/>
            <p:cNvSpPr>
              <a:spLocks noChangeArrowheads="1"/>
            </p:cNvSpPr>
            <p:nvPr/>
          </p:nvSpPr>
          <p:spPr bwMode="auto">
            <a:xfrm>
              <a:off x="1200" y="1200"/>
              <a:ext cx="1920" cy="192"/>
            </a:xfrm>
            <a:prstGeom prst="flowChartProcess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CN" sz="1600">
                  <a:solidFill>
                    <a:schemeClr val="bg2"/>
                  </a:solidFill>
                  <a:latin typeface="Tahoma" panose="020B0604030504040204" pitchFamily="34" charset="0"/>
                  <a:ea typeface="宋体" panose="02010600030101010101" pitchFamily="2" charset="-122"/>
                </a:rPr>
                <a:t>Pass example down to leaves</a:t>
              </a:r>
            </a:p>
          </p:txBody>
        </p:sp>
        <p:sp>
          <p:nvSpPr>
            <p:cNvPr id="104453" name="AutoShape 5"/>
            <p:cNvSpPr>
              <a:spLocks noChangeArrowheads="1"/>
            </p:cNvSpPr>
            <p:nvPr/>
          </p:nvSpPr>
          <p:spPr bwMode="auto">
            <a:xfrm>
              <a:off x="1200" y="1536"/>
              <a:ext cx="1920" cy="192"/>
            </a:xfrm>
            <a:prstGeom prst="flowChartProcess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CN" sz="1600">
                  <a:solidFill>
                    <a:schemeClr val="bg2"/>
                  </a:solidFill>
                  <a:latin typeface="Tahoma" panose="020B0604030504040204" pitchFamily="34" charset="0"/>
                  <a:ea typeface="宋体" panose="02010600030101010101" pitchFamily="2" charset="-122"/>
                </a:rPr>
                <a:t>add example to sliding window</a:t>
              </a:r>
            </a:p>
          </p:txBody>
        </p:sp>
        <p:sp>
          <p:nvSpPr>
            <p:cNvPr id="104454" name="AutoShape 6"/>
            <p:cNvSpPr>
              <a:spLocks noChangeArrowheads="1"/>
            </p:cNvSpPr>
            <p:nvPr/>
          </p:nvSpPr>
          <p:spPr bwMode="auto">
            <a:xfrm>
              <a:off x="1248" y="1968"/>
              <a:ext cx="1776" cy="240"/>
            </a:xfrm>
            <a:prstGeom prst="flowChartDecision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CN" sz="1600">
                  <a:solidFill>
                    <a:schemeClr val="bg2"/>
                  </a:solidFill>
                  <a:latin typeface="Tahoma" panose="020B0604030504040204" pitchFamily="34" charset="0"/>
                  <a:ea typeface="宋体" panose="02010600030101010101" pitchFamily="2" charset="-122"/>
                </a:rPr>
                <a:t>Window overflow?</a:t>
              </a:r>
            </a:p>
          </p:txBody>
        </p:sp>
        <p:sp>
          <p:nvSpPr>
            <p:cNvPr id="104455" name="AutoShape 7"/>
            <p:cNvSpPr>
              <a:spLocks noChangeArrowheads="1"/>
            </p:cNvSpPr>
            <p:nvPr/>
          </p:nvSpPr>
          <p:spPr bwMode="auto">
            <a:xfrm>
              <a:off x="3264" y="1968"/>
              <a:ext cx="1632" cy="192"/>
            </a:xfrm>
            <a:prstGeom prst="flowChartProcess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CN" sz="1600">
                  <a:solidFill>
                    <a:schemeClr val="bg2"/>
                  </a:solidFill>
                  <a:latin typeface="Tahoma" panose="020B0604030504040204" pitchFamily="34" charset="0"/>
                  <a:ea typeface="宋体" panose="02010600030101010101" pitchFamily="2" charset="-122"/>
                </a:rPr>
                <a:t>Forget oldest example</a:t>
              </a:r>
            </a:p>
          </p:txBody>
        </p:sp>
        <p:sp>
          <p:nvSpPr>
            <p:cNvPr id="104456" name="AutoShape 8"/>
            <p:cNvSpPr>
              <a:spLocks noChangeArrowheads="1"/>
            </p:cNvSpPr>
            <p:nvPr/>
          </p:nvSpPr>
          <p:spPr bwMode="auto">
            <a:xfrm>
              <a:off x="1200" y="2544"/>
              <a:ext cx="1920" cy="192"/>
            </a:xfrm>
            <a:prstGeom prst="flowChartProcess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CN" sz="1600">
                  <a:solidFill>
                    <a:schemeClr val="bg2"/>
                  </a:solidFill>
                  <a:latin typeface="Tahoma" panose="020B0604030504040204" pitchFamily="34" charset="0"/>
                  <a:ea typeface="宋体" panose="02010600030101010101" pitchFamily="2" charset="-122"/>
                </a:rPr>
                <a:t>CVFDTGrow</a:t>
              </a:r>
            </a:p>
          </p:txBody>
        </p:sp>
        <p:sp>
          <p:nvSpPr>
            <p:cNvPr id="104457" name="AutoShape 9"/>
            <p:cNvSpPr>
              <a:spLocks noChangeArrowheads="1"/>
            </p:cNvSpPr>
            <p:nvPr/>
          </p:nvSpPr>
          <p:spPr bwMode="auto">
            <a:xfrm>
              <a:off x="1344" y="3456"/>
              <a:ext cx="1920" cy="192"/>
            </a:xfrm>
            <a:prstGeom prst="flowChartProcess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CN" sz="1600">
                  <a:solidFill>
                    <a:schemeClr val="bg2"/>
                  </a:solidFill>
                  <a:latin typeface="Tahoma" panose="020B0604030504040204" pitchFamily="34" charset="0"/>
                  <a:ea typeface="宋体" panose="02010600030101010101" pitchFamily="2" charset="-122"/>
                </a:rPr>
                <a:t>CheckSplitValidty</a:t>
              </a:r>
            </a:p>
          </p:txBody>
        </p:sp>
        <p:sp>
          <p:nvSpPr>
            <p:cNvPr id="104458" name="AutoShape 10"/>
            <p:cNvSpPr>
              <a:spLocks noChangeArrowheads="1"/>
            </p:cNvSpPr>
            <p:nvPr/>
          </p:nvSpPr>
          <p:spPr bwMode="auto">
            <a:xfrm>
              <a:off x="672" y="2928"/>
              <a:ext cx="3120" cy="288"/>
            </a:xfrm>
            <a:prstGeom prst="flowChartDecision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CN" sz="1600" b="1" i="1">
                  <a:solidFill>
                    <a:srgbClr val="FF0066"/>
                  </a:solidFill>
                  <a:latin typeface="Tahoma" panose="020B0604030504040204" pitchFamily="34" charset="0"/>
                  <a:ea typeface="宋体" panose="02010600030101010101" pitchFamily="2" charset="-122"/>
                </a:rPr>
                <a:t>f</a:t>
              </a:r>
              <a:r>
                <a:rPr lang="en-US" altLang="zh-CN" sz="1600" b="1" i="1">
                  <a:solidFill>
                    <a:schemeClr val="bg2"/>
                  </a:solidFill>
                  <a:latin typeface="Tahoma" panose="020B0604030504040204" pitchFamily="34" charset="0"/>
                  <a:ea typeface="宋体" panose="02010600030101010101" pitchFamily="2" charset="-122"/>
                </a:rPr>
                <a:t> </a:t>
              </a:r>
              <a:r>
                <a:rPr lang="en-US" altLang="zh-CN" sz="1600">
                  <a:solidFill>
                    <a:schemeClr val="bg2"/>
                  </a:solidFill>
                  <a:latin typeface="Tahoma" panose="020B0604030504040204" pitchFamily="34" charset="0"/>
                  <a:ea typeface="宋体" panose="02010600030101010101" pitchFamily="2" charset="-122"/>
                </a:rPr>
                <a:t> examples since last checking?</a:t>
              </a:r>
            </a:p>
          </p:txBody>
        </p:sp>
        <p:sp>
          <p:nvSpPr>
            <p:cNvPr id="104459" name="Line 11"/>
            <p:cNvSpPr>
              <a:spLocks noChangeShapeType="1"/>
            </p:cNvSpPr>
            <p:nvPr/>
          </p:nvSpPr>
          <p:spPr bwMode="auto">
            <a:xfrm>
              <a:off x="2112" y="1392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04460" name="Line 12"/>
            <p:cNvSpPr>
              <a:spLocks noChangeShapeType="1"/>
            </p:cNvSpPr>
            <p:nvPr/>
          </p:nvSpPr>
          <p:spPr bwMode="auto">
            <a:xfrm>
              <a:off x="2112" y="1728"/>
              <a:ext cx="0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04461" name="Line 13"/>
            <p:cNvSpPr>
              <a:spLocks noChangeShapeType="1"/>
            </p:cNvSpPr>
            <p:nvPr/>
          </p:nvSpPr>
          <p:spPr bwMode="auto">
            <a:xfrm>
              <a:off x="2160" y="2208"/>
              <a:ext cx="0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04462" name="Line 14"/>
            <p:cNvSpPr>
              <a:spLocks noChangeShapeType="1"/>
            </p:cNvSpPr>
            <p:nvPr/>
          </p:nvSpPr>
          <p:spPr bwMode="auto">
            <a:xfrm>
              <a:off x="3024" y="2112"/>
              <a:ext cx="19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04463" name="Line 15"/>
            <p:cNvSpPr>
              <a:spLocks noChangeShapeType="1"/>
            </p:cNvSpPr>
            <p:nvPr/>
          </p:nvSpPr>
          <p:spPr bwMode="auto">
            <a:xfrm flipH="1">
              <a:off x="2736" y="2160"/>
              <a:ext cx="1056" cy="3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04464" name="Line 16"/>
            <p:cNvSpPr>
              <a:spLocks noChangeShapeType="1"/>
            </p:cNvSpPr>
            <p:nvPr/>
          </p:nvSpPr>
          <p:spPr bwMode="auto">
            <a:xfrm>
              <a:off x="2208" y="2736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04465" name="Line 17"/>
            <p:cNvSpPr>
              <a:spLocks noChangeShapeType="1"/>
            </p:cNvSpPr>
            <p:nvPr/>
          </p:nvSpPr>
          <p:spPr bwMode="auto">
            <a:xfrm>
              <a:off x="2256" y="3216"/>
              <a:ext cx="0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04466" name="Line 18"/>
            <p:cNvSpPr>
              <a:spLocks noChangeShapeType="1"/>
            </p:cNvSpPr>
            <p:nvPr/>
          </p:nvSpPr>
          <p:spPr bwMode="auto">
            <a:xfrm>
              <a:off x="2256" y="3696"/>
              <a:ext cx="0" cy="3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04467" name="Line 19"/>
            <p:cNvSpPr>
              <a:spLocks noChangeShapeType="1"/>
            </p:cNvSpPr>
            <p:nvPr/>
          </p:nvSpPr>
          <p:spPr bwMode="auto">
            <a:xfrm>
              <a:off x="3792" y="3072"/>
              <a:ext cx="0" cy="81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04468" name="Line 20"/>
            <p:cNvSpPr>
              <a:spLocks noChangeShapeType="1"/>
            </p:cNvSpPr>
            <p:nvPr/>
          </p:nvSpPr>
          <p:spPr bwMode="auto">
            <a:xfrm flipH="1">
              <a:off x="2256" y="3888"/>
              <a:ext cx="153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04469" name="Text Box 21"/>
            <p:cNvSpPr txBox="1">
              <a:spLocks noChangeArrowheads="1"/>
            </p:cNvSpPr>
            <p:nvPr/>
          </p:nvSpPr>
          <p:spPr bwMode="auto">
            <a:xfrm>
              <a:off x="2352" y="3216"/>
              <a:ext cx="290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1400">
                  <a:latin typeface="Tahoma" panose="020B0604030504040204" pitchFamily="34" charset="0"/>
                  <a:ea typeface="宋体" panose="02010600030101010101" pitchFamily="2" charset="-122"/>
                </a:rPr>
                <a:t>Yes</a:t>
              </a:r>
            </a:p>
          </p:txBody>
        </p:sp>
        <p:sp>
          <p:nvSpPr>
            <p:cNvPr id="104470" name="Text Box 22"/>
            <p:cNvSpPr txBox="1">
              <a:spLocks noChangeArrowheads="1"/>
            </p:cNvSpPr>
            <p:nvPr/>
          </p:nvSpPr>
          <p:spPr bwMode="auto">
            <a:xfrm>
              <a:off x="3840" y="3168"/>
              <a:ext cx="252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1400">
                  <a:latin typeface="Tahoma" panose="020B0604030504040204" pitchFamily="34" charset="0"/>
                  <a:ea typeface="宋体" panose="02010600030101010101" pitchFamily="2" charset="-122"/>
                </a:rPr>
                <a:t>No</a:t>
              </a:r>
            </a:p>
          </p:txBody>
        </p:sp>
      </p:grpSp>
      <p:sp>
        <p:nvSpPr>
          <p:cNvPr id="104471" name="Text Box 23"/>
          <p:cNvSpPr txBox="1">
            <a:spLocks noChangeArrowheads="1"/>
          </p:cNvSpPr>
          <p:nvPr/>
        </p:nvSpPr>
        <p:spPr bwMode="auto">
          <a:xfrm>
            <a:off x="3581400" y="3733800"/>
            <a:ext cx="4000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1400">
                <a:latin typeface="Tahoma" panose="020B0604030504040204" pitchFamily="34" charset="0"/>
                <a:ea typeface="宋体" panose="02010600030101010101" pitchFamily="2" charset="-122"/>
              </a:rPr>
              <a:t>No</a:t>
            </a:r>
          </a:p>
        </p:txBody>
      </p:sp>
      <p:sp>
        <p:nvSpPr>
          <p:cNvPr id="104472" name="Text Box 24"/>
          <p:cNvSpPr txBox="1">
            <a:spLocks noChangeArrowheads="1"/>
          </p:cNvSpPr>
          <p:nvPr/>
        </p:nvSpPr>
        <p:spPr bwMode="auto">
          <a:xfrm>
            <a:off x="4648200" y="3124200"/>
            <a:ext cx="4603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1400">
                <a:latin typeface="Tahoma" panose="020B0604030504040204" pitchFamily="34" charset="0"/>
                <a:ea typeface="宋体" panose="02010600030101010101" pitchFamily="2" charset="-122"/>
              </a:rPr>
              <a:t>Yes</a:t>
            </a:r>
          </a:p>
        </p:txBody>
      </p:sp>
      <p:sp>
        <p:nvSpPr>
          <p:cNvPr id="104473" name="Line 25"/>
          <p:cNvSpPr>
            <a:spLocks noChangeShapeType="1"/>
          </p:cNvSpPr>
          <p:nvPr/>
        </p:nvSpPr>
        <p:spPr bwMode="auto">
          <a:xfrm flipH="1">
            <a:off x="609600" y="6629400"/>
            <a:ext cx="3048000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04474" name="Line 26"/>
          <p:cNvSpPr>
            <a:spLocks noChangeShapeType="1"/>
          </p:cNvSpPr>
          <p:nvPr/>
        </p:nvSpPr>
        <p:spPr bwMode="auto">
          <a:xfrm>
            <a:off x="609600" y="1905000"/>
            <a:ext cx="2819400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04475" name="Line 27"/>
          <p:cNvSpPr>
            <a:spLocks noChangeShapeType="1"/>
          </p:cNvSpPr>
          <p:nvPr/>
        </p:nvSpPr>
        <p:spPr bwMode="auto">
          <a:xfrm>
            <a:off x="3429000" y="19050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04476" name="AutoShape 28"/>
          <p:cNvSpPr>
            <a:spLocks noChangeArrowheads="1"/>
          </p:cNvSpPr>
          <p:nvPr/>
        </p:nvSpPr>
        <p:spPr bwMode="auto">
          <a:xfrm>
            <a:off x="228600" y="3810000"/>
            <a:ext cx="1828800" cy="228600"/>
          </a:xfrm>
          <a:prstGeom prst="flowChartProcess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CN" sz="1600">
                <a:solidFill>
                  <a:schemeClr val="bg2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Read new example</a:t>
            </a:r>
          </a:p>
        </p:txBody>
      </p:sp>
      <p:sp>
        <p:nvSpPr>
          <p:cNvPr id="104477" name="Line 29"/>
          <p:cNvSpPr>
            <a:spLocks noChangeShapeType="1"/>
          </p:cNvSpPr>
          <p:nvPr/>
        </p:nvSpPr>
        <p:spPr bwMode="auto">
          <a:xfrm flipV="1">
            <a:off x="609600" y="4038600"/>
            <a:ext cx="0" cy="25908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04478" name="Line 30"/>
          <p:cNvSpPr>
            <a:spLocks noChangeShapeType="1"/>
          </p:cNvSpPr>
          <p:nvPr/>
        </p:nvSpPr>
        <p:spPr bwMode="auto">
          <a:xfrm>
            <a:off x="609600" y="1905000"/>
            <a:ext cx="0" cy="19050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3326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04A4E-4A1C-4661-A23C-D8BC90446D46}" type="slidenum">
              <a:rPr lang="zh-CN" altLang="en-US"/>
              <a:pPr/>
              <a:t>33</a:t>
            </a:fld>
            <a:endParaRPr lang="en-US" altLang="zh-CN"/>
          </a:p>
        </p:txBody>
      </p:sp>
      <p:sp>
        <p:nvSpPr>
          <p:cNvPr id="168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CVFDT algorithm: process each example</a:t>
            </a:r>
          </a:p>
        </p:txBody>
      </p:sp>
      <p:grpSp>
        <p:nvGrpSpPr>
          <p:cNvPr id="168991" name="Group 31"/>
          <p:cNvGrpSpPr>
            <a:grpSpLocks/>
          </p:cNvGrpSpPr>
          <p:nvPr/>
        </p:nvGrpSpPr>
        <p:grpSpPr bwMode="auto">
          <a:xfrm>
            <a:off x="228600" y="1905000"/>
            <a:ext cx="7620000" cy="4724400"/>
            <a:chOff x="144" y="1200"/>
            <a:chExt cx="4800" cy="2976"/>
          </a:xfrm>
        </p:grpSpPr>
        <p:sp>
          <p:nvSpPr>
            <p:cNvPr id="168964" name="AutoShape 4"/>
            <p:cNvSpPr>
              <a:spLocks noChangeArrowheads="1"/>
            </p:cNvSpPr>
            <p:nvPr/>
          </p:nvSpPr>
          <p:spPr bwMode="auto">
            <a:xfrm>
              <a:off x="1248" y="1296"/>
              <a:ext cx="1920" cy="192"/>
            </a:xfrm>
            <a:prstGeom prst="flowChartProcess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CN" sz="1600">
                  <a:solidFill>
                    <a:schemeClr val="bg2"/>
                  </a:solidFill>
                  <a:latin typeface="Tahoma" panose="020B0604030504040204" pitchFamily="34" charset="0"/>
                  <a:ea typeface="宋体" panose="02010600030101010101" pitchFamily="2" charset="-122"/>
                </a:rPr>
                <a:t>Pass example down to leaves</a:t>
              </a:r>
            </a:p>
          </p:txBody>
        </p:sp>
        <p:sp>
          <p:nvSpPr>
            <p:cNvPr id="168965" name="AutoShape 5"/>
            <p:cNvSpPr>
              <a:spLocks noChangeArrowheads="1"/>
            </p:cNvSpPr>
            <p:nvPr/>
          </p:nvSpPr>
          <p:spPr bwMode="auto">
            <a:xfrm>
              <a:off x="1248" y="1632"/>
              <a:ext cx="1920" cy="192"/>
            </a:xfrm>
            <a:prstGeom prst="flowChartProcess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CN" sz="1600">
                  <a:solidFill>
                    <a:schemeClr val="bg2"/>
                  </a:solidFill>
                  <a:latin typeface="Tahoma" panose="020B0604030504040204" pitchFamily="34" charset="0"/>
                  <a:ea typeface="宋体" panose="02010600030101010101" pitchFamily="2" charset="-122"/>
                </a:rPr>
                <a:t>add example to sliding window</a:t>
              </a:r>
            </a:p>
          </p:txBody>
        </p:sp>
        <p:sp>
          <p:nvSpPr>
            <p:cNvPr id="168966" name="AutoShape 6"/>
            <p:cNvSpPr>
              <a:spLocks noChangeArrowheads="1"/>
            </p:cNvSpPr>
            <p:nvPr/>
          </p:nvSpPr>
          <p:spPr bwMode="auto">
            <a:xfrm>
              <a:off x="1296" y="2064"/>
              <a:ext cx="1776" cy="240"/>
            </a:xfrm>
            <a:prstGeom prst="flowChartDecision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CN" sz="1600">
                  <a:solidFill>
                    <a:schemeClr val="bg2"/>
                  </a:solidFill>
                  <a:latin typeface="Tahoma" panose="020B0604030504040204" pitchFamily="34" charset="0"/>
                  <a:ea typeface="宋体" panose="02010600030101010101" pitchFamily="2" charset="-122"/>
                </a:rPr>
                <a:t>Window overflow?</a:t>
              </a:r>
            </a:p>
          </p:txBody>
        </p:sp>
        <p:sp>
          <p:nvSpPr>
            <p:cNvPr id="168967" name="AutoShape 7"/>
            <p:cNvSpPr>
              <a:spLocks noChangeArrowheads="1"/>
            </p:cNvSpPr>
            <p:nvPr/>
          </p:nvSpPr>
          <p:spPr bwMode="auto">
            <a:xfrm>
              <a:off x="3312" y="2064"/>
              <a:ext cx="1632" cy="192"/>
            </a:xfrm>
            <a:prstGeom prst="flowChartProcess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CN" sz="1600">
                  <a:solidFill>
                    <a:schemeClr val="bg2"/>
                  </a:solidFill>
                  <a:latin typeface="Tahoma" panose="020B0604030504040204" pitchFamily="34" charset="0"/>
                  <a:ea typeface="宋体" panose="02010600030101010101" pitchFamily="2" charset="-122"/>
                </a:rPr>
                <a:t>Forget oldest example</a:t>
              </a:r>
            </a:p>
          </p:txBody>
        </p:sp>
        <p:sp>
          <p:nvSpPr>
            <p:cNvPr id="168968" name="AutoShape 8"/>
            <p:cNvSpPr>
              <a:spLocks noChangeArrowheads="1"/>
            </p:cNvSpPr>
            <p:nvPr/>
          </p:nvSpPr>
          <p:spPr bwMode="auto">
            <a:xfrm>
              <a:off x="1248" y="2640"/>
              <a:ext cx="1920" cy="192"/>
            </a:xfrm>
            <a:prstGeom prst="flowChartProcess">
              <a:avLst/>
            </a:prstGeom>
            <a:solidFill>
              <a:srgbClr val="6699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CN" sz="1600">
                  <a:solidFill>
                    <a:schemeClr val="bg1"/>
                  </a:solidFill>
                  <a:latin typeface="Tahoma" panose="020B0604030504040204" pitchFamily="34" charset="0"/>
                  <a:ea typeface="宋体" panose="02010600030101010101" pitchFamily="2" charset="-122"/>
                </a:rPr>
                <a:t>CVFDTGrow</a:t>
              </a:r>
            </a:p>
          </p:txBody>
        </p:sp>
        <p:sp>
          <p:nvSpPr>
            <p:cNvPr id="168969" name="AutoShape 9"/>
            <p:cNvSpPr>
              <a:spLocks noChangeArrowheads="1"/>
            </p:cNvSpPr>
            <p:nvPr/>
          </p:nvSpPr>
          <p:spPr bwMode="auto">
            <a:xfrm>
              <a:off x="1392" y="3552"/>
              <a:ext cx="1920" cy="192"/>
            </a:xfrm>
            <a:prstGeom prst="flowChartProcess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CN" sz="1600">
                  <a:solidFill>
                    <a:schemeClr val="bg2"/>
                  </a:solidFill>
                  <a:latin typeface="Tahoma" panose="020B0604030504040204" pitchFamily="34" charset="0"/>
                  <a:ea typeface="宋体" panose="02010600030101010101" pitchFamily="2" charset="-122"/>
                </a:rPr>
                <a:t>CheckSplitValidty</a:t>
              </a:r>
            </a:p>
          </p:txBody>
        </p:sp>
        <p:sp>
          <p:nvSpPr>
            <p:cNvPr id="168970" name="AutoShape 10"/>
            <p:cNvSpPr>
              <a:spLocks noChangeArrowheads="1"/>
            </p:cNvSpPr>
            <p:nvPr/>
          </p:nvSpPr>
          <p:spPr bwMode="auto">
            <a:xfrm>
              <a:off x="720" y="3024"/>
              <a:ext cx="3120" cy="288"/>
            </a:xfrm>
            <a:prstGeom prst="flowChartDecision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CN" sz="1600" b="1" i="1">
                  <a:solidFill>
                    <a:srgbClr val="FF0066"/>
                  </a:solidFill>
                  <a:latin typeface="Tahoma" panose="020B0604030504040204" pitchFamily="34" charset="0"/>
                  <a:ea typeface="宋体" panose="02010600030101010101" pitchFamily="2" charset="-122"/>
                </a:rPr>
                <a:t>f</a:t>
              </a:r>
              <a:r>
                <a:rPr lang="en-US" altLang="zh-CN" sz="1600" b="1" i="1">
                  <a:solidFill>
                    <a:schemeClr val="bg2"/>
                  </a:solidFill>
                  <a:latin typeface="Tahoma" panose="020B0604030504040204" pitchFamily="34" charset="0"/>
                  <a:ea typeface="宋体" panose="02010600030101010101" pitchFamily="2" charset="-122"/>
                </a:rPr>
                <a:t> </a:t>
              </a:r>
              <a:r>
                <a:rPr lang="en-US" altLang="zh-CN" sz="1600">
                  <a:solidFill>
                    <a:schemeClr val="bg2"/>
                  </a:solidFill>
                  <a:latin typeface="Tahoma" panose="020B0604030504040204" pitchFamily="34" charset="0"/>
                  <a:ea typeface="宋体" panose="02010600030101010101" pitchFamily="2" charset="-122"/>
                </a:rPr>
                <a:t> examples since last checking?</a:t>
              </a:r>
            </a:p>
          </p:txBody>
        </p:sp>
        <p:sp>
          <p:nvSpPr>
            <p:cNvPr id="168971" name="Line 11"/>
            <p:cNvSpPr>
              <a:spLocks noChangeShapeType="1"/>
            </p:cNvSpPr>
            <p:nvPr/>
          </p:nvSpPr>
          <p:spPr bwMode="auto">
            <a:xfrm>
              <a:off x="2160" y="1488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68972" name="Line 12"/>
            <p:cNvSpPr>
              <a:spLocks noChangeShapeType="1"/>
            </p:cNvSpPr>
            <p:nvPr/>
          </p:nvSpPr>
          <p:spPr bwMode="auto">
            <a:xfrm>
              <a:off x="2160" y="1824"/>
              <a:ext cx="0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68973" name="Line 13"/>
            <p:cNvSpPr>
              <a:spLocks noChangeShapeType="1"/>
            </p:cNvSpPr>
            <p:nvPr/>
          </p:nvSpPr>
          <p:spPr bwMode="auto">
            <a:xfrm>
              <a:off x="2208" y="2304"/>
              <a:ext cx="0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68974" name="Line 14"/>
            <p:cNvSpPr>
              <a:spLocks noChangeShapeType="1"/>
            </p:cNvSpPr>
            <p:nvPr/>
          </p:nvSpPr>
          <p:spPr bwMode="auto">
            <a:xfrm>
              <a:off x="3072" y="2208"/>
              <a:ext cx="19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68975" name="Line 15"/>
            <p:cNvSpPr>
              <a:spLocks noChangeShapeType="1"/>
            </p:cNvSpPr>
            <p:nvPr/>
          </p:nvSpPr>
          <p:spPr bwMode="auto">
            <a:xfrm flipH="1">
              <a:off x="2784" y="2256"/>
              <a:ext cx="1056" cy="3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68976" name="Line 16"/>
            <p:cNvSpPr>
              <a:spLocks noChangeShapeType="1"/>
            </p:cNvSpPr>
            <p:nvPr/>
          </p:nvSpPr>
          <p:spPr bwMode="auto">
            <a:xfrm>
              <a:off x="2256" y="2832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68977" name="Line 17"/>
            <p:cNvSpPr>
              <a:spLocks noChangeShapeType="1"/>
            </p:cNvSpPr>
            <p:nvPr/>
          </p:nvSpPr>
          <p:spPr bwMode="auto">
            <a:xfrm>
              <a:off x="2304" y="3312"/>
              <a:ext cx="0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68978" name="Line 18"/>
            <p:cNvSpPr>
              <a:spLocks noChangeShapeType="1"/>
            </p:cNvSpPr>
            <p:nvPr/>
          </p:nvSpPr>
          <p:spPr bwMode="auto">
            <a:xfrm>
              <a:off x="2304" y="3792"/>
              <a:ext cx="0" cy="3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68979" name="Line 19"/>
            <p:cNvSpPr>
              <a:spLocks noChangeShapeType="1"/>
            </p:cNvSpPr>
            <p:nvPr/>
          </p:nvSpPr>
          <p:spPr bwMode="auto">
            <a:xfrm>
              <a:off x="3840" y="3168"/>
              <a:ext cx="0" cy="81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68980" name="Line 20"/>
            <p:cNvSpPr>
              <a:spLocks noChangeShapeType="1"/>
            </p:cNvSpPr>
            <p:nvPr/>
          </p:nvSpPr>
          <p:spPr bwMode="auto">
            <a:xfrm flipH="1">
              <a:off x="2304" y="3984"/>
              <a:ext cx="153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68981" name="Text Box 21"/>
            <p:cNvSpPr txBox="1">
              <a:spLocks noChangeArrowheads="1"/>
            </p:cNvSpPr>
            <p:nvPr/>
          </p:nvSpPr>
          <p:spPr bwMode="auto">
            <a:xfrm>
              <a:off x="2400" y="3312"/>
              <a:ext cx="290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1400">
                  <a:latin typeface="Tahoma" panose="020B0604030504040204" pitchFamily="34" charset="0"/>
                  <a:ea typeface="宋体" panose="02010600030101010101" pitchFamily="2" charset="-122"/>
                </a:rPr>
                <a:t>Yes</a:t>
              </a:r>
            </a:p>
          </p:txBody>
        </p:sp>
        <p:sp>
          <p:nvSpPr>
            <p:cNvPr id="168982" name="Text Box 22"/>
            <p:cNvSpPr txBox="1">
              <a:spLocks noChangeArrowheads="1"/>
            </p:cNvSpPr>
            <p:nvPr/>
          </p:nvSpPr>
          <p:spPr bwMode="auto">
            <a:xfrm>
              <a:off x="3888" y="3264"/>
              <a:ext cx="252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1400">
                  <a:latin typeface="Tahoma" panose="020B0604030504040204" pitchFamily="34" charset="0"/>
                  <a:ea typeface="宋体" panose="02010600030101010101" pitchFamily="2" charset="-122"/>
                </a:rPr>
                <a:t>No</a:t>
              </a:r>
            </a:p>
          </p:txBody>
        </p:sp>
        <p:sp>
          <p:nvSpPr>
            <p:cNvPr id="168983" name="Text Box 23"/>
            <p:cNvSpPr txBox="1">
              <a:spLocks noChangeArrowheads="1"/>
            </p:cNvSpPr>
            <p:nvPr/>
          </p:nvSpPr>
          <p:spPr bwMode="auto">
            <a:xfrm>
              <a:off x="2256" y="2352"/>
              <a:ext cx="252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1400">
                  <a:latin typeface="Tahoma" panose="020B0604030504040204" pitchFamily="34" charset="0"/>
                  <a:ea typeface="宋体" panose="02010600030101010101" pitchFamily="2" charset="-122"/>
                </a:rPr>
                <a:t>No</a:t>
              </a:r>
            </a:p>
          </p:txBody>
        </p:sp>
        <p:sp>
          <p:nvSpPr>
            <p:cNvPr id="168984" name="Text Box 24"/>
            <p:cNvSpPr txBox="1">
              <a:spLocks noChangeArrowheads="1"/>
            </p:cNvSpPr>
            <p:nvPr/>
          </p:nvSpPr>
          <p:spPr bwMode="auto">
            <a:xfrm>
              <a:off x="2928" y="1968"/>
              <a:ext cx="290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1400">
                  <a:latin typeface="Tahoma" panose="020B0604030504040204" pitchFamily="34" charset="0"/>
                  <a:ea typeface="宋体" panose="02010600030101010101" pitchFamily="2" charset="-122"/>
                </a:rPr>
                <a:t>Yes</a:t>
              </a:r>
            </a:p>
          </p:txBody>
        </p:sp>
        <p:sp>
          <p:nvSpPr>
            <p:cNvPr id="168985" name="Line 25"/>
            <p:cNvSpPr>
              <a:spLocks noChangeShapeType="1"/>
            </p:cNvSpPr>
            <p:nvPr/>
          </p:nvSpPr>
          <p:spPr bwMode="auto">
            <a:xfrm flipH="1">
              <a:off x="384" y="4176"/>
              <a:ext cx="192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68986" name="Line 26"/>
            <p:cNvSpPr>
              <a:spLocks noChangeShapeType="1"/>
            </p:cNvSpPr>
            <p:nvPr/>
          </p:nvSpPr>
          <p:spPr bwMode="auto">
            <a:xfrm>
              <a:off x="384" y="1200"/>
              <a:ext cx="177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68987" name="Line 27"/>
            <p:cNvSpPr>
              <a:spLocks noChangeShapeType="1"/>
            </p:cNvSpPr>
            <p:nvPr/>
          </p:nvSpPr>
          <p:spPr bwMode="auto">
            <a:xfrm>
              <a:off x="2160" y="1200"/>
              <a:ext cx="0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68988" name="AutoShape 28"/>
            <p:cNvSpPr>
              <a:spLocks noChangeArrowheads="1"/>
            </p:cNvSpPr>
            <p:nvPr/>
          </p:nvSpPr>
          <p:spPr bwMode="auto">
            <a:xfrm>
              <a:off x="144" y="2400"/>
              <a:ext cx="1152" cy="144"/>
            </a:xfrm>
            <a:prstGeom prst="flowChartProcess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CN" sz="1600">
                  <a:solidFill>
                    <a:schemeClr val="bg2"/>
                  </a:solidFill>
                  <a:latin typeface="Tahoma" panose="020B0604030504040204" pitchFamily="34" charset="0"/>
                  <a:ea typeface="宋体" panose="02010600030101010101" pitchFamily="2" charset="-122"/>
                </a:rPr>
                <a:t>Read new example</a:t>
              </a:r>
            </a:p>
          </p:txBody>
        </p:sp>
        <p:sp>
          <p:nvSpPr>
            <p:cNvPr id="168989" name="Line 29"/>
            <p:cNvSpPr>
              <a:spLocks noChangeShapeType="1"/>
            </p:cNvSpPr>
            <p:nvPr/>
          </p:nvSpPr>
          <p:spPr bwMode="auto">
            <a:xfrm flipV="1">
              <a:off x="384" y="2544"/>
              <a:ext cx="0" cy="16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68990" name="Line 30"/>
            <p:cNvSpPr>
              <a:spLocks noChangeShapeType="1"/>
            </p:cNvSpPr>
            <p:nvPr/>
          </p:nvSpPr>
          <p:spPr bwMode="auto">
            <a:xfrm>
              <a:off x="384" y="1200"/>
              <a:ext cx="0" cy="1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274803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2"/>
          <p:cNvSpPr>
            <a:spLocks noGrp="1" noChangeArrowheads="1"/>
          </p:cNvSpPr>
          <p:nvPr>
            <p:ph type="title"/>
          </p:nvPr>
        </p:nvSpPr>
        <p:spPr>
          <a:xfrm>
            <a:off x="521043" y="164757"/>
            <a:ext cx="7772400" cy="1143000"/>
          </a:xfrm>
        </p:spPr>
        <p:txBody>
          <a:bodyPr/>
          <a:lstStyle/>
          <a:p>
            <a:r>
              <a:rPr lang="en-US" altLang="zh-CN" b="1" dirty="0" err="1">
                <a:solidFill>
                  <a:srgbClr val="0000FF"/>
                </a:solidFill>
                <a:ea typeface="宋体" panose="02010600030101010101" pitchFamily="2" charset="-122"/>
              </a:rPr>
              <a:t>CVFDTGrow</a:t>
            </a:r>
            <a:endParaRPr lang="en-US" altLang="zh-CN" b="1" dirty="0">
              <a:solidFill>
                <a:srgbClr val="0000FF"/>
              </a:solidFill>
              <a:ea typeface="宋体" panose="02010600030101010101" pitchFamily="2" charset="-122"/>
            </a:endParaRPr>
          </a:p>
        </p:txBody>
      </p:sp>
      <p:sp>
        <p:nvSpPr>
          <p:cNvPr id="1054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3378" y="1396312"/>
            <a:ext cx="8359346" cy="4782065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altLang="zh-CN" dirty="0">
                <a:solidFill>
                  <a:schemeClr val="bg2"/>
                </a:solidFill>
                <a:ea typeface="宋体" panose="02010600030101010101" pitchFamily="2" charset="-122"/>
              </a:rPr>
              <a:t>For each node reached by the example in HT,</a:t>
            </a:r>
          </a:p>
          <a:p>
            <a:pPr marL="914400" lvl="1" indent="-457200">
              <a:spcAft>
                <a:spcPts val="1200"/>
              </a:spcAft>
              <a:buFont typeface="+mj-ea"/>
              <a:buAutoNum type="circleNumDbPlain"/>
            </a:pPr>
            <a:r>
              <a:rPr lang="en-US" altLang="zh-CN" dirty="0">
                <a:solidFill>
                  <a:schemeClr val="bg2"/>
                </a:solidFill>
                <a:ea typeface="宋体" panose="02010600030101010101" pitchFamily="2" charset="-122"/>
              </a:rPr>
              <a:t>Increment the corresponding statistics at the node.</a:t>
            </a:r>
          </a:p>
          <a:p>
            <a:pPr marL="914400" lvl="1" indent="-457200">
              <a:spcAft>
                <a:spcPts val="1200"/>
              </a:spcAft>
              <a:buFont typeface="+mj-ea"/>
              <a:buAutoNum type="circleNumDbPlain"/>
            </a:pPr>
            <a:r>
              <a:rPr lang="en-US" altLang="zh-CN" dirty="0">
                <a:solidFill>
                  <a:schemeClr val="bg2"/>
                </a:solidFill>
                <a:ea typeface="宋体" panose="02010600030101010101" pitchFamily="2" charset="-122"/>
              </a:rPr>
              <a:t>For each alternate tree </a:t>
            </a:r>
            <a:r>
              <a:rPr lang="en-US" altLang="zh-CN" dirty="0" err="1">
                <a:solidFill>
                  <a:schemeClr val="bg2"/>
                </a:solidFill>
                <a:ea typeface="宋体" panose="02010600030101010101" pitchFamily="2" charset="-122"/>
              </a:rPr>
              <a:t>T</a:t>
            </a:r>
            <a:r>
              <a:rPr lang="en-US" altLang="zh-CN" baseline="-25000" dirty="0" err="1">
                <a:solidFill>
                  <a:schemeClr val="bg2"/>
                </a:solidFill>
                <a:ea typeface="宋体" panose="02010600030101010101" pitchFamily="2" charset="-122"/>
              </a:rPr>
              <a:t>alt</a:t>
            </a:r>
            <a:r>
              <a:rPr lang="en-US" altLang="zh-CN" dirty="0">
                <a:solidFill>
                  <a:schemeClr val="bg2"/>
                </a:solidFill>
                <a:ea typeface="宋体" panose="02010600030101010101" pitchFamily="2" charset="-122"/>
              </a:rPr>
              <a:t> of the node, </a:t>
            </a:r>
            <a:r>
              <a:rPr lang="en-US" altLang="zh-CN" dirty="0" err="1" smtClean="0">
                <a:solidFill>
                  <a:schemeClr val="bg2"/>
                </a:solidFill>
                <a:ea typeface="宋体" panose="02010600030101010101" pitchFamily="2" charset="-122"/>
              </a:rPr>
              <a:t>CVFDTGrow</a:t>
            </a:r>
            <a:endParaRPr lang="en-US" altLang="zh-CN" dirty="0">
              <a:solidFill>
                <a:schemeClr val="bg2"/>
              </a:solidFill>
              <a:ea typeface="宋体" panose="02010600030101010101" pitchFamily="2" charset="-122"/>
            </a:endParaRPr>
          </a:p>
          <a:p>
            <a:pPr>
              <a:spcAft>
                <a:spcPts val="1200"/>
              </a:spcAft>
            </a:pPr>
            <a:r>
              <a:rPr lang="en-US" altLang="zh-CN" dirty="0">
                <a:solidFill>
                  <a:schemeClr val="bg2"/>
                </a:solidFill>
                <a:ea typeface="宋体" panose="02010600030101010101" pitchFamily="2" charset="-122"/>
              </a:rPr>
              <a:t>If enough examples seen at the leaf in HT which the example reaches,</a:t>
            </a:r>
          </a:p>
          <a:p>
            <a:pPr marL="914400" lvl="1" indent="-457200">
              <a:spcAft>
                <a:spcPts val="1200"/>
              </a:spcAft>
              <a:buFont typeface="+mj-ea"/>
              <a:buAutoNum type="circleNumDbPlain"/>
            </a:pPr>
            <a:r>
              <a:rPr lang="en-US" altLang="zh-CN" dirty="0">
                <a:solidFill>
                  <a:schemeClr val="bg2"/>
                </a:solidFill>
                <a:ea typeface="宋体" panose="02010600030101010101" pitchFamily="2" charset="-122"/>
              </a:rPr>
              <a:t>Choose the attribute that has the highest average value of the attribute evaluation measure (information gain or </a:t>
            </a:r>
            <a:r>
              <a:rPr lang="en-US" altLang="zh-CN" dirty="0" err="1">
                <a:solidFill>
                  <a:schemeClr val="bg2"/>
                </a:solidFill>
                <a:ea typeface="宋体" panose="02010600030101010101" pitchFamily="2" charset="-122"/>
              </a:rPr>
              <a:t>gini</a:t>
            </a:r>
            <a:r>
              <a:rPr lang="en-US" altLang="zh-CN" dirty="0">
                <a:solidFill>
                  <a:schemeClr val="bg2"/>
                </a:solidFill>
                <a:ea typeface="宋体" panose="02010600030101010101" pitchFamily="2" charset="-122"/>
              </a:rPr>
              <a:t> index).</a:t>
            </a:r>
          </a:p>
          <a:p>
            <a:pPr marL="914400" lvl="1" indent="-457200">
              <a:spcAft>
                <a:spcPts val="1200"/>
              </a:spcAft>
              <a:buFont typeface="+mj-ea"/>
              <a:buAutoNum type="circleNumDbPlain"/>
            </a:pPr>
            <a:r>
              <a:rPr lang="en-US" altLang="zh-CN" dirty="0">
                <a:solidFill>
                  <a:schemeClr val="bg2"/>
                </a:solidFill>
                <a:ea typeface="宋体" panose="02010600030101010101" pitchFamily="2" charset="-122"/>
              </a:rPr>
              <a:t>If the best attribute is not the “null” attribute, create a node for each possible value of this attribute</a:t>
            </a:r>
          </a:p>
        </p:txBody>
      </p:sp>
    </p:spTree>
    <p:extLst>
      <p:ext uri="{BB962C8B-B14F-4D97-AF65-F5344CB8AC3E}">
        <p14:creationId xmlns:p14="http://schemas.microsoft.com/office/powerpoint/2010/main" val="1108200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54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54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54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54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54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54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475" grpId="0" build="p" autoUpdateAnimBg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685A7-1210-422B-9FA9-2D82C463D3ED}" type="slidenum">
              <a:rPr lang="zh-CN" altLang="en-US"/>
              <a:pPr/>
              <a:t>35</a:t>
            </a:fld>
            <a:endParaRPr lang="en-US" altLang="zh-CN"/>
          </a:p>
        </p:txBody>
      </p:sp>
      <p:sp>
        <p:nvSpPr>
          <p:cNvPr id="171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CVFDT algorithm: process each example</a:t>
            </a:r>
          </a:p>
        </p:txBody>
      </p:sp>
      <p:sp>
        <p:nvSpPr>
          <p:cNvPr id="171026" name="Line 18"/>
          <p:cNvSpPr>
            <a:spLocks noChangeShapeType="1"/>
          </p:cNvSpPr>
          <p:nvPr/>
        </p:nvSpPr>
        <p:spPr bwMode="auto">
          <a:xfrm>
            <a:off x="3657600" y="60198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71033" name="Line 25"/>
          <p:cNvSpPr>
            <a:spLocks noChangeShapeType="1"/>
          </p:cNvSpPr>
          <p:nvPr/>
        </p:nvSpPr>
        <p:spPr bwMode="auto">
          <a:xfrm flipH="1">
            <a:off x="609600" y="6629400"/>
            <a:ext cx="3048000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71037" name="Line 29"/>
          <p:cNvSpPr>
            <a:spLocks noChangeShapeType="1"/>
          </p:cNvSpPr>
          <p:nvPr/>
        </p:nvSpPr>
        <p:spPr bwMode="auto">
          <a:xfrm flipV="1">
            <a:off x="609600" y="4038600"/>
            <a:ext cx="0" cy="25908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grpSp>
        <p:nvGrpSpPr>
          <p:cNvPr id="171039" name="Group 31"/>
          <p:cNvGrpSpPr>
            <a:grpSpLocks/>
          </p:cNvGrpSpPr>
          <p:nvPr/>
        </p:nvGrpSpPr>
        <p:grpSpPr bwMode="auto">
          <a:xfrm>
            <a:off x="228600" y="1905000"/>
            <a:ext cx="7620000" cy="4419600"/>
            <a:chOff x="144" y="1200"/>
            <a:chExt cx="4800" cy="2784"/>
          </a:xfrm>
        </p:grpSpPr>
        <p:sp>
          <p:nvSpPr>
            <p:cNvPr id="171012" name="AutoShape 4"/>
            <p:cNvSpPr>
              <a:spLocks noChangeArrowheads="1"/>
            </p:cNvSpPr>
            <p:nvPr/>
          </p:nvSpPr>
          <p:spPr bwMode="auto">
            <a:xfrm>
              <a:off x="1248" y="1296"/>
              <a:ext cx="1920" cy="192"/>
            </a:xfrm>
            <a:prstGeom prst="flowChartProcess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CN" sz="1600">
                  <a:solidFill>
                    <a:schemeClr val="bg2"/>
                  </a:solidFill>
                  <a:latin typeface="Tahoma" panose="020B0604030504040204" pitchFamily="34" charset="0"/>
                  <a:ea typeface="宋体" panose="02010600030101010101" pitchFamily="2" charset="-122"/>
                </a:rPr>
                <a:t>Pass example down to leaves</a:t>
              </a:r>
            </a:p>
          </p:txBody>
        </p:sp>
        <p:sp>
          <p:nvSpPr>
            <p:cNvPr id="171013" name="AutoShape 5"/>
            <p:cNvSpPr>
              <a:spLocks noChangeArrowheads="1"/>
            </p:cNvSpPr>
            <p:nvPr/>
          </p:nvSpPr>
          <p:spPr bwMode="auto">
            <a:xfrm>
              <a:off x="1248" y="1632"/>
              <a:ext cx="1920" cy="192"/>
            </a:xfrm>
            <a:prstGeom prst="flowChartProcess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CN" sz="1600">
                  <a:solidFill>
                    <a:schemeClr val="bg2"/>
                  </a:solidFill>
                  <a:latin typeface="Tahoma" panose="020B0604030504040204" pitchFamily="34" charset="0"/>
                  <a:ea typeface="宋体" panose="02010600030101010101" pitchFamily="2" charset="-122"/>
                </a:rPr>
                <a:t>add example to sliding window</a:t>
              </a:r>
            </a:p>
          </p:txBody>
        </p:sp>
        <p:sp>
          <p:nvSpPr>
            <p:cNvPr id="171014" name="AutoShape 6"/>
            <p:cNvSpPr>
              <a:spLocks noChangeArrowheads="1"/>
            </p:cNvSpPr>
            <p:nvPr/>
          </p:nvSpPr>
          <p:spPr bwMode="auto">
            <a:xfrm>
              <a:off x="1296" y="2064"/>
              <a:ext cx="1776" cy="240"/>
            </a:xfrm>
            <a:prstGeom prst="flowChartDecision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CN" sz="1600">
                  <a:solidFill>
                    <a:schemeClr val="bg2"/>
                  </a:solidFill>
                  <a:latin typeface="Tahoma" panose="020B0604030504040204" pitchFamily="34" charset="0"/>
                  <a:ea typeface="宋体" panose="02010600030101010101" pitchFamily="2" charset="-122"/>
                </a:rPr>
                <a:t>Window overflow?</a:t>
              </a:r>
            </a:p>
          </p:txBody>
        </p:sp>
        <p:sp>
          <p:nvSpPr>
            <p:cNvPr id="171015" name="AutoShape 7"/>
            <p:cNvSpPr>
              <a:spLocks noChangeArrowheads="1"/>
            </p:cNvSpPr>
            <p:nvPr/>
          </p:nvSpPr>
          <p:spPr bwMode="auto">
            <a:xfrm>
              <a:off x="3312" y="2064"/>
              <a:ext cx="1632" cy="192"/>
            </a:xfrm>
            <a:prstGeom prst="flowChartProcess">
              <a:avLst/>
            </a:prstGeom>
            <a:solidFill>
              <a:srgbClr val="6699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CN" sz="1600">
                  <a:solidFill>
                    <a:schemeClr val="bg1"/>
                  </a:solidFill>
                  <a:latin typeface="Tahoma" panose="020B0604030504040204" pitchFamily="34" charset="0"/>
                  <a:ea typeface="宋体" panose="02010600030101010101" pitchFamily="2" charset="-122"/>
                </a:rPr>
                <a:t>Forget oldest example</a:t>
              </a:r>
            </a:p>
          </p:txBody>
        </p:sp>
        <p:sp>
          <p:nvSpPr>
            <p:cNvPr id="171016" name="AutoShape 8"/>
            <p:cNvSpPr>
              <a:spLocks noChangeArrowheads="1"/>
            </p:cNvSpPr>
            <p:nvPr/>
          </p:nvSpPr>
          <p:spPr bwMode="auto">
            <a:xfrm>
              <a:off x="1248" y="2640"/>
              <a:ext cx="1920" cy="192"/>
            </a:xfrm>
            <a:prstGeom prst="flowChartProcess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CN" sz="1600">
                  <a:solidFill>
                    <a:schemeClr val="bg2"/>
                  </a:solidFill>
                  <a:latin typeface="Tahoma" panose="020B0604030504040204" pitchFamily="34" charset="0"/>
                  <a:ea typeface="宋体" panose="02010600030101010101" pitchFamily="2" charset="-122"/>
                </a:rPr>
                <a:t>CVFDTGrow</a:t>
              </a:r>
            </a:p>
          </p:txBody>
        </p:sp>
        <p:sp>
          <p:nvSpPr>
            <p:cNvPr id="171017" name="AutoShape 9"/>
            <p:cNvSpPr>
              <a:spLocks noChangeArrowheads="1"/>
            </p:cNvSpPr>
            <p:nvPr/>
          </p:nvSpPr>
          <p:spPr bwMode="auto">
            <a:xfrm>
              <a:off x="1392" y="3552"/>
              <a:ext cx="1920" cy="192"/>
            </a:xfrm>
            <a:prstGeom prst="flowChartProcess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CN" sz="1600">
                  <a:solidFill>
                    <a:schemeClr val="bg2"/>
                  </a:solidFill>
                  <a:latin typeface="Tahoma" panose="020B0604030504040204" pitchFamily="34" charset="0"/>
                  <a:ea typeface="宋体" panose="02010600030101010101" pitchFamily="2" charset="-122"/>
                </a:rPr>
                <a:t>CheckSplitValidty</a:t>
              </a:r>
            </a:p>
          </p:txBody>
        </p:sp>
        <p:sp>
          <p:nvSpPr>
            <p:cNvPr id="171018" name="AutoShape 10"/>
            <p:cNvSpPr>
              <a:spLocks noChangeArrowheads="1"/>
            </p:cNvSpPr>
            <p:nvPr/>
          </p:nvSpPr>
          <p:spPr bwMode="auto">
            <a:xfrm>
              <a:off x="720" y="3024"/>
              <a:ext cx="3120" cy="288"/>
            </a:xfrm>
            <a:prstGeom prst="flowChartDecision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CN" sz="1600" b="1" i="1">
                  <a:solidFill>
                    <a:srgbClr val="FF0066"/>
                  </a:solidFill>
                  <a:latin typeface="Tahoma" panose="020B0604030504040204" pitchFamily="34" charset="0"/>
                  <a:ea typeface="宋体" panose="02010600030101010101" pitchFamily="2" charset="-122"/>
                </a:rPr>
                <a:t>f</a:t>
              </a:r>
              <a:r>
                <a:rPr lang="en-US" altLang="zh-CN" sz="1600" b="1" i="1">
                  <a:solidFill>
                    <a:schemeClr val="bg2"/>
                  </a:solidFill>
                  <a:latin typeface="Tahoma" panose="020B0604030504040204" pitchFamily="34" charset="0"/>
                  <a:ea typeface="宋体" panose="02010600030101010101" pitchFamily="2" charset="-122"/>
                </a:rPr>
                <a:t> </a:t>
              </a:r>
              <a:r>
                <a:rPr lang="en-US" altLang="zh-CN" sz="1600">
                  <a:solidFill>
                    <a:schemeClr val="bg2"/>
                  </a:solidFill>
                  <a:latin typeface="Tahoma" panose="020B0604030504040204" pitchFamily="34" charset="0"/>
                  <a:ea typeface="宋体" panose="02010600030101010101" pitchFamily="2" charset="-122"/>
                </a:rPr>
                <a:t> examples since last checking?</a:t>
              </a:r>
            </a:p>
          </p:txBody>
        </p:sp>
        <p:sp>
          <p:nvSpPr>
            <p:cNvPr id="171019" name="Line 11"/>
            <p:cNvSpPr>
              <a:spLocks noChangeShapeType="1"/>
            </p:cNvSpPr>
            <p:nvPr/>
          </p:nvSpPr>
          <p:spPr bwMode="auto">
            <a:xfrm>
              <a:off x="2160" y="1488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71020" name="Line 12"/>
            <p:cNvSpPr>
              <a:spLocks noChangeShapeType="1"/>
            </p:cNvSpPr>
            <p:nvPr/>
          </p:nvSpPr>
          <p:spPr bwMode="auto">
            <a:xfrm>
              <a:off x="2160" y="1824"/>
              <a:ext cx="0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71021" name="Line 13"/>
            <p:cNvSpPr>
              <a:spLocks noChangeShapeType="1"/>
            </p:cNvSpPr>
            <p:nvPr/>
          </p:nvSpPr>
          <p:spPr bwMode="auto">
            <a:xfrm>
              <a:off x="2208" y="2304"/>
              <a:ext cx="0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71022" name="Line 14"/>
            <p:cNvSpPr>
              <a:spLocks noChangeShapeType="1"/>
            </p:cNvSpPr>
            <p:nvPr/>
          </p:nvSpPr>
          <p:spPr bwMode="auto">
            <a:xfrm>
              <a:off x="3072" y="2208"/>
              <a:ext cx="19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71023" name="Line 15"/>
            <p:cNvSpPr>
              <a:spLocks noChangeShapeType="1"/>
            </p:cNvSpPr>
            <p:nvPr/>
          </p:nvSpPr>
          <p:spPr bwMode="auto">
            <a:xfrm flipH="1">
              <a:off x="2784" y="2256"/>
              <a:ext cx="1056" cy="3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71024" name="Line 16"/>
            <p:cNvSpPr>
              <a:spLocks noChangeShapeType="1"/>
            </p:cNvSpPr>
            <p:nvPr/>
          </p:nvSpPr>
          <p:spPr bwMode="auto">
            <a:xfrm>
              <a:off x="2256" y="2832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71025" name="Line 17"/>
            <p:cNvSpPr>
              <a:spLocks noChangeShapeType="1"/>
            </p:cNvSpPr>
            <p:nvPr/>
          </p:nvSpPr>
          <p:spPr bwMode="auto">
            <a:xfrm>
              <a:off x="2304" y="3312"/>
              <a:ext cx="0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71027" name="Line 19"/>
            <p:cNvSpPr>
              <a:spLocks noChangeShapeType="1"/>
            </p:cNvSpPr>
            <p:nvPr/>
          </p:nvSpPr>
          <p:spPr bwMode="auto">
            <a:xfrm>
              <a:off x="3840" y="3168"/>
              <a:ext cx="0" cy="81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71028" name="Line 20"/>
            <p:cNvSpPr>
              <a:spLocks noChangeShapeType="1"/>
            </p:cNvSpPr>
            <p:nvPr/>
          </p:nvSpPr>
          <p:spPr bwMode="auto">
            <a:xfrm flipH="1">
              <a:off x="2304" y="3984"/>
              <a:ext cx="153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71029" name="Text Box 21"/>
            <p:cNvSpPr txBox="1">
              <a:spLocks noChangeArrowheads="1"/>
            </p:cNvSpPr>
            <p:nvPr/>
          </p:nvSpPr>
          <p:spPr bwMode="auto">
            <a:xfrm>
              <a:off x="2400" y="3312"/>
              <a:ext cx="290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1400">
                  <a:latin typeface="Tahoma" panose="020B0604030504040204" pitchFamily="34" charset="0"/>
                  <a:ea typeface="宋体" panose="02010600030101010101" pitchFamily="2" charset="-122"/>
                </a:rPr>
                <a:t>Yes</a:t>
              </a:r>
            </a:p>
          </p:txBody>
        </p:sp>
        <p:sp>
          <p:nvSpPr>
            <p:cNvPr id="171030" name="Text Box 22"/>
            <p:cNvSpPr txBox="1">
              <a:spLocks noChangeArrowheads="1"/>
            </p:cNvSpPr>
            <p:nvPr/>
          </p:nvSpPr>
          <p:spPr bwMode="auto">
            <a:xfrm>
              <a:off x="3888" y="3264"/>
              <a:ext cx="252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1400">
                  <a:latin typeface="Tahoma" panose="020B0604030504040204" pitchFamily="34" charset="0"/>
                  <a:ea typeface="宋体" panose="02010600030101010101" pitchFamily="2" charset="-122"/>
                </a:rPr>
                <a:t>No</a:t>
              </a:r>
            </a:p>
          </p:txBody>
        </p:sp>
        <p:sp>
          <p:nvSpPr>
            <p:cNvPr id="171031" name="Text Box 23"/>
            <p:cNvSpPr txBox="1">
              <a:spLocks noChangeArrowheads="1"/>
            </p:cNvSpPr>
            <p:nvPr/>
          </p:nvSpPr>
          <p:spPr bwMode="auto">
            <a:xfrm>
              <a:off x="2256" y="2352"/>
              <a:ext cx="252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1400">
                  <a:latin typeface="Tahoma" panose="020B0604030504040204" pitchFamily="34" charset="0"/>
                  <a:ea typeface="宋体" panose="02010600030101010101" pitchFamily="2" charset="-122"/>
                </a:rPr>
                <a:t>No</a:t>
              </a:r>
            </a:p>
          </p:txBody>
        </p:sp>
        <p:sp>
          <p:nvSpPr>
            <p:cNvPr id="171032" name="Text Box 24"/>
            <p:cNvSpPr txBox="1">
              <a:spLocks noChangeArrowheads="1"/>
            </p:cNvSpPr>
            <p:nvPr/>
          </p:nvSpPr>
          <p:spPr bwMode="auto">
            <a:xfrm>
              <a:off x="2928" y="1968"/>
              <a:ext cx="290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1400">
                  <a:latin typeface="Tahoma" panose="020B0604030504040204" pitchFamily="34" charset="0"/>
                  <a:ea typeface="宋体" panose="02010600030101010101" pitchFamily="2" charset="-122"/>
                </a:rPr>
                <a:t>Yes</a:t>
              </a:r>
            </a:p>
          </p:txBody>
        </p:sp>
        <p:sp>
          <p:nvSpPr>
            <p:cNvPr id="171034" name="Line 26"/>
            <p:cNvSpPr>
              <a:spLocks noChangeShapeType="1"/>
            </p:cNvSpPr>
            <p:nvPr/>
          </p:nvSpPr>
          <p:spPr bwMode="auto">
            <a:xfrm>
              <a:off x="384" y="1200"/>
              <a:ext cx="177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71035" name="Line 27"/>
            <p:cNvSpPr>
              <a:spLocks noChangeShapeType="1"/>
            </p:cNvSpPr>
            <p:nvPr/>
          </p:nvSpPr>
          <p:spPr bwMode="auto">
            <a:xfrm>
              <a:off x="2160" y="1200"/>
              <a:ext cx="0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71036" name="AutoShape 28"/>
            <p:cNvSpPr>
              <a:spLocks noChangeArrowheads="1"/>
            </p:cNvSpPr>
            <p:nvPr/>
          </p:nvSpPr>
          <p:spPr bwMode="auto">
            <a:xfrm>
              <a:off x="144" y="2400"/>
              <a:ext cx="1152" cy="144"/>
            </a:xfrm>
            <a:prstGeom prst="flowChartProcess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CN" sz="1600">
                  <a:solidFill>
                    <a:schemeClr val="bg2"/>
                  </a:solidFill>
                  <a:latin typeface="Tahoma" panose="020B0604030504040204" pitchFamily="34" charset="0"/>
                  <a:ea typeface="宋体" panose="02010600030101010101" pitchFamily="2" charset="-122"/>
                </a:rPr>
                <a:t>Read new example</a:t>
              </a:r>
            </a:p>
          </p:txBody>
        </p:sp>
        <p:sp>
          <p:nvSpPr>
            <p:cNvPr id="171038" name="Line 30"/>
            <p:cNvSpPr>
              <a:spLocks noChangeShapeType="1"/>
            </p:cNvSpPr>
            <p:nvPr/>
          </p:nvSpPr>
          <p:spPr bwMode="auto">
            <a:xfrm>
              <a:off x="384" y="1200"/>
              <a:ext cx="0" cy="1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727245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65903"/>
            <a:ext cx="7772400" cy="1143000"/>
          </a:xfrm>
        </p:spPr>
        <p:txBody>
          <a:bodyPr/>
          <a:lstStyle/>
          <a:p>
            <a:r>
              <a:rPr lang="en-US" altLang="zh-CN" b="1" dirty="0">
                <a:solidFill>
                  <a:srgbClr val="0000FF"/>
                </a:solidFill>
                <a:ea typeface="宋体" panose="02010600030101010101" pitchFamily="2" charset="-122"/>
              </a:rPr>
              <a:t>Forget old example</a:t>
            </a:r>
          </a:p>
        </p:txBody>
      </p:sp>
      <p:sp>
        <p:nvSpPr>
          <p:cNvPr id="1064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96330" y="1585783"/>
            <a:ext cx="8458200" cy="3587580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altLang="zh-CN" sz="2400" dirty="0">
                <a:solidFill>
                  <a:schemeClr val="bg2"/>
                </a:solidFill>
                <a:ea typeface="宋体" panose="02010600030101010101" pitchFamily="2" charset="-122"/>
              </a:rPr>
              <a:t>Maintain the sufficient statistics at every node in HT to monitor the validity of its previous decisions.</a:t>
            </a:r>
          </a:p>
          <a:p>
            <a:pPr lvl="1"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en-US" altLang="zh-CN" sz="2400" dirty="0">
                <a:solidFill>
                  <a:schemeClr val="bg2"/>
                </a:solidFill>
                <a:ea typeface="宋体" panose="02010600030101010101" pitchFamily="2" charset="-122"/>
              </a:rPr>
              <a:t>VFDT only maintain such statistics at leaves.</a:t>
            </a:r>
          </a:p>
          <a:p>
            <a:pPr>
              <a:spcAft>
                <a:spcPts val="1200"/>
              </a:spcAft>
            </a:pPr>
            <a:r>
              <a:rPr lang="en-US" altLang="zh-CN" sz="2400" dirty="0">
                <a:solidFill>
                  <a:schemeClr val="bg2"/>
                </a:solidFill>
                <a:ea typeface="宋体" panose="02010600030101010101" pitchFamily="2" charset="-122"/>
              </a:rPr>
              <a:t>HT might have grown or changed since the example was initially incorporated. </a:t>
            </a:r>
          </a:p>
          <a:p>
            <a:pPr lvl="1"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en-US" altLang="zh-CN" sz="2400" dirty="0">
                <a:solidFill>
                  <a:schemeClr val="bg2"/>
                </a:solidFill>
                <a:ea typeface="宋体" panose="02010600030101010101" pitchFamily="2" charset="-122"/>
              </a:rPr>
              <a:t>Assigned each node a unique, monotonically increasing ID as they are created</a:t>
            </a:r>
            <a:r>
              <a:rPr lang="en-US" altLang="zh-CN" sz="2400" dirty="0" smtClean="0">
                <a:solidFill>
                  <a:schemeClr val="bg2"/>
                </a:solidFill>
                <a:ea typeface="宋体" panose="02010600030101010101" pitchFamily="2" charset="-122"/>
              </a:rPr>
              <a:t>.</a:t>
            </a:r>
            <a:endParaRPr lang="en-US" altLang="zh-CN" sz="2400" dirty="0">
              <a:solidFill>
                <a:schemeClr val="bg2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14097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64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64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64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64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499" grpId="0" build="p" autoUpdateAnimBg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53A47-7EA5-4880-8C65-5A70187B5C1A}" type="slidenum">
              <a:rPr lang="zh-CN" altLang="en-US"/>
              <a:pPr/>
              <a:t>37</a:t>
            </a:fld>
            <a:endParaRPr lang="en-US" altLang="zh-CN"/>
          </a:p>
        </p:txBody>
      </p:sp>
      <p:sp>
        <p:nvSpPr>
          <p:cNvPr id="173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CVFDT algorithm: process each example</a:t>
            </a:r>
            <a:endParaRPr lang="en-US" altLang="zh-CN" sz="3200">
              <a:ea typeface="宋体" panose="02010600030101010101" pitchFamily="2" charset="-122"/>
            </a:endParaRPr>
          </a:p>
        </p:txBody>
      </p:sp>
      <p:sp>
        <p:nvSpPr>
          <p:cNvPr id="173084" name="AutoShape 28"/>
          <p:cNvSpPr>
            <a:spLocks noChangeArrowheads="1"/>
          </p:cNvSpPr>
          <p:nvPr/>
        </p:nvSpPr>
        <p:spPr bwMode="auto">
          <a:xfrm>
            <a:off x="228600" y="3810000"/>
            <a:ext cx="1828800" cy="228600"/>
          </a:xfrm>
          <a:prstGeom prst="flowChartProcess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CN" sz="1600">
                <a:solidFill>
                  <a:schemeClr val="bg2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Read new example</a:t>
            </a:r>
          </a:p>
        </p:txBody>
      </p:sp>
      <p:grpSp>
        <p:nvGrpSpPr>
          <p:cNvPr id="173087" name="Group 31"/>
          <p:cNvGrpSpPr>
            <a:grpSpLocks/>
          </p:cNvGrpSpPr>
          <p:nvPr/>
        </p:nvGrpSpPr>
        <p:grpSpPr bwMode="auto">
          <a:xfrm>
            <a:off x="609600" y="1905000"/>
            <a:ext cx="7239000" cy="4724400"/>
            <a:chOff x="384" y="1200"/>
            <a:chExt cx="4560" cy="2976"/>
          </a:xfrm>
        </p:grpSpPr>
        <p:sp>
          <p:nvSpPr>
            <p:cNvPr id="173060" name="AutoShape 4"/>
            <p:cNvSpPr>
              <a:spLocks noChangeArrowheads="1"/>
            </p:cNvSpPr>
            <p:nvPr/>
          </p:nvSpPr>
          <p:spPr bwMode="auto">
            <a:xfrm>
              <a:off x="1248" y="1296"/>
              <a:ext cx="1920" cy="192"/>
            </a:xfrm>
            <a:prstGeom prst="flowChartProcess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CN" sz="1600">
                  <a:solidFill>
                    <a:schemeClr val="bg2"/>
                  </a:solidFill>
                  <a:latin typeface="Tahoma" panose="020B0604030504040204" pitchFamily="34" charset="0"/>
                  <a:ea typeface="宋体" panose="02010600030101010101" pitchFamily="2" charset="-122"/>
                </a:rPr>
                <a:t>Pass example down to leaves</a:t>
              </a:r>
            </a:p>
          </p:txBody>
        </p:sp>
        <p:sp>
          <p:nvSpPr>
            <p:cNvPr id="173061" name="AutoShape 5"/>
            <p:cNvSpPr>
              <a:spLocks noChangeArrowheads="1"/>
            </p:cNvSpPr>
            <p:nvPr/>
          </p:nvSpPr>
          <p:spPr bwMode="auto">
            <a:xfrm>
              <a:off x="1248" y="1632"/>
              <a:ext cx="1920" cy="192"/>
            </a:xfrm>
            <a:prstGeom prst="flowChartProcess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CN" sz="1600">
                  <a:solidFill>
                    <a:schemeClr val="bg2"/>
                  </a:solidFill>
                  <a:latin typeface="Tahoma" panose="020B0604030504040204" pitchFamily="34" charset="0"/>
                  <a:ea typeface="宋体" panose="02010600030101010101" pitchFamily="2" charset="-122"/>
                </a:rPr>
                <a:t>add example to sliding window</a:t>
              </a:r>
            </a:p>
          </p:txBody>
        </p:sp>
        <p:sp>
          <p:nvSpPr>
            <p:cNvPr id="173062" name="AutoShape 6"/>
            <p:cNvSpPr>
              <a:spLocks noChangeArrowheads="1"/>
            </p:cNvSpPr>
            <p:nvPr/>
          </p:nvSpPr>
          <p:spPr bwMode="auto">
            <a:xfrm>
              <a:off x="1296" y="2064"/>
              <a:ext cx="1776" cy="240"/>
            </a:xfrm>
            <a:prstGeom prst="flowChartDecision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CN" sz="1600">
                  <a:solidFill>
                    <a:schemeClr val="bg2"/>
                  </a:solidFill>
                  <a:latin typeface="Tahoma" panose="020B0604030504040204" pitchFamily="34" charset="0"/>
                  <a:ea typeface="宋体" panose="02010600030101010101" pitchFamily="2" charset="-122"/>
                </a:rPr>
                <a:t>Window overflow?</a:t>
              </a:r>
            </a:p>
          </p:txBody>
        </p:sp>
        <p:sp>
          <p:nvSpPr>
            <p:cNvPr id="173063" name="AutoShape 7"/>
            <p:cNvSpPr>
              <a:spLocks noChangeArrowheads="1"/>
            </p:cNvSpPr>
            <p:nvPr/>
          </p:nvSpPr>
          <p:spPr bwMode="auto">
            <a:xfrm>
              <a:off x="3312" y="2064"/>
              <a:ext cx="1632" cy="192"/>
            </a:xfrm>
            <a:prstGeom prst="flowChartProcess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CN" sz="1600">
                  <a:solidFill>
                    <a:schemeClr val="bg2"/>
                  </a:solidFill>
                  <a:latin typeface="Tahoma" panose="020B0604030504040204" pitchFamily="34" charset="0"/>
                  <a:ea typeface="宋体" panose="02010600030101010101" pitchFamily="2" charset="-122"/>
                </a:rPr>
                <a:t>Forget oldest example</a:t>
              </a:r>
            </a:p>
          </p:txBody>
        </p:sp>
        <p:sp>
          <p:nvSpPr>
            <p:cNvPr id="173064" name="AutoShape 8"/>
            <p:cNvSpPr>
              <a:spLocks noChangeArrowheads="1"/>
            </p:cNvSpPr>
            <p:nvPr/>
          </p:nvSpPr>
          <p:spPr bwMode="auto">
            <a:xfrm>
              <a:off x="1248" y="2640"/>
              <a:ext cx="1920" cy="192"/>
            </a:xfrm>
            <a:prstGeom prst="flowChartProcess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CN" sz="1600">
                  <a:solidFill>
                    <a:schemeClr val="bg2"/>
                  </a:solidFill>
                  <a:latin typeface="Tahoma" panose="020B0604030504040204" pitchFamily="34" charset="0"/>
                  <a:ea typeface="宋体" panose="02010600030101010101" pitchFamily="2" charset="-122"/>
                </a:rPr>
                <a:t>CVFDTGrow</a:t>
              </a:r>
            </a:p>
          </p:txBody>
        </p:sp>
        <p:sp>
          <p:nvSpPr>
            <p:cNvPr id="173065" name="AutoShape 9"/>
            <p:cNvSpPr>
              <a:spLocks noChangeArrowheads="1"/>
            </p:cNvSpPr>
            <p:nvPr/>
          </p:nvSpPr>
          <p:spPr bwMode="auto">
            <a:xfrm>
              <a:off x="1392" y="3552"/>
              <a:ext cx="1920" cy="192"/>
            </a:xfrm>
            <a:prstGeom prst="flowChartProcess">
              <a:avLst/>
            </a:prstGeom>
            <a:solidFill>
              <a:srgbClr val="6699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CN" sz="1600">
                  <a:solidFill>
                    <a:schemeClr val="bg1"/>
                  </a:solidFill>
                  <a:latin typeface="Tahoma" panose="020B0604030504040204" pitchFamily="34" charset="0"/>
                  <a:ea typeface="宋体" panose="02010600030101010101" pitchFamily="2" charset="-122"/>
                </a:rPr>
                <a:t>CheckSplitValidty</a:t>
              </a:r>
            </a:p>
          </p:txBody>
        </p:sp>
        <p:sp>
          <p:nvSpPr>
            <p:cNvPr id="173066" name="AutoShape 10"/>
            <p:cNvSpPr>
              <a:spLocks noChangeArrowheads="1"/>
            </p:cNvSpPr>
            <p:nvPr/>
          </p:nvSpPr>
          <p:spPr bwMode="auto">
            <a:xfrm>
              <a:off x="720" y="3024"/>
              <a:ext cx="3120" cy="288"/>
            </a:xfrm>
            <a:prstGeom prst="flowChartDecision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CN" sz="1600" b="1" i="1">
                  <a:solidFill>
                    <a:srgbClr val="FF0066"/>
                  </a:solidFill>
                  <a:latin typeface="Tahoma" panose="020B0604030504040204" pitchFamily="34" charset="0"/>
                  <a:ea typeface="宋体" panose="02010600030101010101" pitchFamily="2" charset="-122"/>
                </a:rPr>
                <a:t>f</a:t>
              </a:r>
              <a:r>
                <a:rPr lang="en-US" altLang="zh-CN" sz="1600" b="1" i="1">
                  <a:solidFill>
                    <a:schemeClr val="bg2"/>
                  </a:solidFill>
                  <a:latin typeface="Tahoma" panose="020B0604030504040204" pitchFamily="34" charset="0"/>
                  <a:ea typeface="宋体" panose="02010600030101010101" pitchFamily="2" charset="-122"/>
                </a:rPr>
                <a:t> </a:t>
              </a:r>
              <a:r>
                <a:rPr lang="en-US" altLang="zh-CN" sz="1600">
                  <a:solidFill>
                    <a:schemeClr val="bg2"/>
                  </a:solidFill>
                  <a:latin typeface="Tahoma" panose="020B0604030504040204" pitchFamily="34" charset="0"/>
                  <a:ea typeface="宋体" panose="02010600030101010101" pitchFamily="2" charset="-122"/>
                </a:rPr>
                <a:t> examples since last checking?</a:t>
              </a:r>
            </a:p>
          </p:txBody>
        </p:sp>
        <p:sp>
          <p:nvSpPr>
            <p:cNvPr id="173067" name="Line 11"/>
            <p:cNvSpPr>
              <a:spLocks noChangeShapeType="1"/>
            </p:cNvSpPr>
            <p:nvPr/>
          </p:nvSpPr>
          <p:spPr bwMode="auto">
            <a:xfrm>
              <a:off x="2160" y="1488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73068" name="Line 12"/>
            <p:cNvSpPr>
              <a:spLocks noChangeShapeType="1"/>
            </p:cNvSpPr>
            <p:nvPr/>
          </p:nvSpPr>
          <p:spPr bwMode="auto">
            <a:xfrm>
              <a:off x="2160" y="1824"/>
              <a:ext cx="0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73069" name="Line 13"/>
            <p:cNvSpPr>
              <a:spLocks noChangeShapeType="1"/>
            </p:cNvSpPr>
            <p:nvPr/>
          </p:nvSpPr>
          <p:spPr bwMode="auto">
            <a:xfrm>
              <a:off x="2208" y="2304"/>
              <a:ext cx="0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73070" name="Line 14"/>
            <p:cNvSpPr>
              <a:spLocks noChangeShapeType="1"/>
            </p:cNvSpPr>
            <p:nvPr/>
          </p:nvSpPr>
          <p:spPr bwMode="auto">
            <a:xfrm>
              <a:off x="3072" y="2208"/>
              <a:ext cx="19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73071" name="Line 15"/>
            <p:cNvSpPr>
              <a:spLocks noChangeShapeType="1"/>
            </p:cNvSpPr>
            <p:nvPr/>
          </p:nvSpPr>
          <p:spPr bwMode="auto">
            <a:xfrm flipH="1">
              <a:off x="2784" y="2256"/>
              <a:ext cx="1056" cy="3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73072" name="Line 16"/>
            <p:cNvSpPr>
              <a:spLocks noChangeShapeType="1"/>
            </p:cNvSpPr>
            <p:nvPr/>
          </p:nvSpPr>
          <p:spPr bwMode="auto">
            <a:xfrm>
              <a:off x="2256" y="2832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73073" name="Line 17"/>
            <p:cNvSpPr>
              <a:spLocks noChangeShapeType="1"/>
            </p:cNvSpPr>
            <p:nvPr/>
          </p:nvSpPr>
          <p:spPr bwMode="auto">
            <a:xfrm>
              <a:off x="2304" y="3312"/>
              <a:ext cx="0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73074" name="Line 18"/>
            <p:cNvSpPr>
              <a:spLocks noChangeShapeType="1"/>
            </p:cNvSpPr>
            <p:nvPr/>
          </p:nvSpPr>
          <p:spPr bwMode="auto">
            <a:xfrm>
              <a:off x="2304" y="3792"/>
              <a:ext cx="0" cy="3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73075" name="Line 19"/>
            <p:cNvSpPr>
              <a:spLocks noChangeShapeType="1"/>
            </p:cNvSpPr>
            <p:nvPr/>
          </p:nvSpPr>
          <p:spPr bwMode="auto">
            <a:xfrm>
              <a:off x="3840" y="3168"/>
              <a:ext cx="0" cy="81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73076" name="Line 20"/>
            <p:cNvSpPr>
              <a:spLocks noChangeShapeType="1"/>
            </p:cNvSpPr>
            <p:nvPr/>
          </p:nvSpPr>
          <p:spPr bwMode="auto">
            <a:xfrm flipH="1">
              <a:off x="2304" y="3984"/>
              <a:ext cx="153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73077" name="Text Box 21"/>
            <p:cNvSpPr txBox="1">
              <a:spLocks noChangeArrowheads="1"/>
            </p:cNvSpPr>
            <p:nvPr/>
          </p:nvSpPr>
          <p:spPr bwMode="auto">
            <a:xfrm>
              <a:off x="2400" y="3312"/>
              <a:ext cx="290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1400">
                  <a:latin typeface="Tahoma" panose="020B0604030504040204" pitchFamily="34" charset="0"/>
                  <a:ea typeface="宋体" panose="02010600030101010101" pitchFamily="2" charset="-122"/>
                </a:rPr>
                <a:t>Yes</a:t>
              </a:r>
            </a:p>
          </p:txBody>
        </p:sp>
        <p:sp>
          <p:nvSpPr>
            <p:cNvPr id="173078" name="Text Box 22"/>
            <p:cNvSpPr txBox="1">
              <a:spLocks noChangeArrowheads="1"/>
            </p:cNvSpPr>
            <p:nvPr/>
          </p:nvSpPr>
          <p:spPr bwMode="auto">
            <a:xfrm>
              <a:off x="3888" y="3264"/>
              <a:ext cx="252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1400">
                  <a:latin typeface="Tahoma" panose="020B0604030504040204" pitchFamily="34" charset="0"/>
                  <a:ea typeface="宋体" panose="02010600030101010101" pitchFamily="2" charset="-122"/>
                </a:rPr>
                <a:t>No</a:t>
              </a:r>
            </a:p>
          </p:txBody>
        </p:sp>
        <p:sp>
          <p:nvSpPr>
            <p:cNvPr id="173079" name="Text Box 23"/>
            <p:cNvSpPr txBox="1">
              <a:spLocks noChangeArrowheads="1"/>
            </p:cNvSpPr>
            <p:nvPr/>
          </p:nvSpPr>
          <p:spPr bwMode="auto">
            <a:xfrm>
              <a:off x="2256" y="2352"/>
              <a:ext cx="252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1400">
                  <a:latin typeface="Tahoma" panose="020B0604030504040204" pitchFamily="34" charset="0"/>
                  <a:ea typeface="宋体" panose="02010600030101010101" pitchFamily="2" charset="-122"/>
                </a:rPr>
                <a:t>No</a:t>
              </a:r>
            </a:p>
          </p:txBody>
        </p:sp>
        <p:sp>
          <p:nvSpPr>
            <p:cNvPr id="173080" name="Text Box 24"/>
            <p:cNvSpPr txBox="1">
              <a:spLocks noChangeArrowheads="1"/>
            </p:cNvSpPr>
            <p:nvPr/>
          </p:nvSpPr>
          <p:spPr bwMode="auto">
            <a:xfrm>
              <a:off x="2928" y="1968"/>
              <a:ext cx="290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1400">
                  <a:latin typeface="Tahoma" panose="020B0604030504040204" pitchFamily="34" charset="0"/>
                  <a:ea typeface="宋体" panose="02010600030101010101" pitchFamily="2" charset="-122"/>
                </a:rPr>
                <a:t>Yes</a:t>
              </a:r>
            </a:p>
          </p:txBody>
        </p:sp>
        <p:sp>
          <p:nvSpPr>
            <p:cNvPr id="173081" name="Line 25"/>
            <p:cNvSpPr>
              <a:spLocks noChangeShapeType="1"/>
            </p:cNvSpPr>
            <p:nvPr/>
          </p:nvSpPr>
          <p:spPr bwMode="auto">
            <a:xfrm flipH="1">
              <a:off x="384" y="4176"/>
              <a:ext cx="192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73082" name="Line 26"/>
            <p:cNvSpPr>
              <a:spLocks noChangeShapeType="1"/>
            </p:cNvSpPr>
            <p:nvPr/>
          </p:nvSpPr>
          <p:spPr bwMode="auto">
            <a:xfrm>
              <a:off x="384" y="1200"/>
              <a:ext cx="177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73083" name="Line 27"/>
            <p:cNvSpPr>
              <a:spLocks noChangeShapeType="1"/>
            </p:cNvSpPr>
            <p:nvPr/>
          </p:nvSpPr>
          <p:spPr bwMode="auto">
            <a:xfrm>
              <a:off x="2160" y="1200"/>
              <a:ext cx="0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73085" name="Line 29"/>
            <p:cNvSpPr>
              <a:spLocks noChangeShapeType="1"/>
            </p:cNvSpPr>
            <p:nvPr/>
          </p:nvSpPr>
          <p:spPr bwMode="auto">
            <a:xfrm flipV="1">
              <a:off x="384" y="2544"/>
              <a:ext cx="0" cy="16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73086" name="Line 30"/>
            <p:cNvSpPr>
              <a:spLocks noChangeShapeType="1"/>
            </p:cNvSpPr>
            <p:nvPr/>
          </p:nvSpPr>
          <p:spPr bwMode="auto">
            <a:xfrm>
              <a:off x="384" y="1200"/>
              <a:ext cx="0" cy="1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201997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CheckSplitValidtiy</a:t>
            </a:r>
          </a:p>
        </p:txBody>
      </p:sp>
      <p:sp>
        <p:nvSpPr>
          <p:cNvPr id="1075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US" altLang="zh-CN" dirty="0">
                <a:solidFill>
                  <a:schemeClr val="bg2"/>
                </a:solidFill>
                <a:ea typeface="宋体" panose="02010600030101010101" pitchFamily="2" charset="-122"/>
              </a:rPr>
              <a:t>Periodically scans the internal nodes of HT.</a:t>
            </a:r>
          </a:p>
          <a:p>
            <a:pPr>
              <a:spcAft>
                <a:spcPts val="600"/>
              </a:spcAft>
            </a:pPr>
            <a:r>
              <a:rPr lang="en-US" altLang="zh-CN" dirty="0">
                <a:solidFill>
                  <a:schemeClr val="bg2"/>
                </a:solidFill>
                <a:ea typeface="宋体" panose="02010600030101010101" pitchFamily="2" charset="-122"/>
              </a:rPr>
              <a:t>Start a new alternate tree when a new winning attribute is found.</a:t>
            </a:r>
          </a:p>
          <a:p>
            <a:pPr lvl="1">
              <a:spcAft>
                <a:spcPts val="600"/>
              </a:spcAft>
            </a:pPr>
            <a:r>
              <a:rPr lang="en-US" altLang="zh-CN" dirty="0">
                <a:solidFill>
                  <a:schemeClr val="bg2"/>
                </a:solidFill>
                <a:ea typeface="宋体" panose="02010600030101010101" pitchFamily="2" charset="-122"/>
              </a:rPr>
              <a:t>Tighter criteria to avoid excessive alternate tree creation.</a:t>
            </a:r>
          </a:p>
          <a:p>
            <a:pPr lvl="1">
              <a:spcAft>
                <a:spcPts val="600"/>
              </a:spcAft>
            </a:pPr>
            <a:r>
              <a:rPr lang="en-US" altLang="zh-CN" dirty="0">
                <a:solidFill>
                  <a:schemeClr val="bg2"/>
                </a:solidFill>
                <a:ea typeface="宋体" panose="02010600030101010101" pitchFamily="2" charset="-122"/>
              </a:rPr>
              <a:t>Limit the total number of alternate trees.</a:t>
            </a:r>
          </a:p>
          <a:p>
            <a:pPr>
              <a:spcAft>
                <a:spcPts val="600"/>
              </a:spcAft>
            </a:pPr>
            <a:endParaRPr lang="zh-CN" altLang="en-US" dirty="0">
              <a:solidFill>
                <a:schemeClr val="bg2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75309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75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75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75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75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523" grpId="0" build="p" autoUpdateAnimBg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2"/>
          <p:cNvSpPr>
            <a:spLocks noGrp="1" noChangeArrowheads="1"/>
          </p:cNvSpPr>
          <p:nvPr>
            <p:ph type="title"/>
          </p:nvPr>
        </p:nvSpPr>
        <p:spPr>
          <a:xfrm>
            <a:off x="254386" y="337344"/>
            <a:ext cx="8524103" cy="1143000"/>
          </a:xfrm>
        </p:spPr>
        <p:txBody>
          <a:bodyPr/>
          <a:lstStyle/>
          <a:p>
            <a:r>
              <a:rPr lang="en-US" altLang="zh-CN" sz="3200" b="1" dirty="0">
                <a:ea typeface="宋体" panose="02010600030101010101" pitchFamily="2" charset="-122"/>
              </a:rPr>
              <a:t>Smoothly adjust to concept drift</a:t>
            </a:r>
          </a:p>
        </p:txBody>
      </p:sp>
      <p:sp>
        <p:nvSpPr>
          <p:cNvPr id="10854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39738" y="1981200"/>
            <a:ext cx="3810000" cy="41148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zh-CN" sz="2200">
                <a:solidFill>
                  <a:schemeClr val="bg2"/>
                </a:solidFill>
                <a:ea typeface="宋体" panose="02010600030101010101" pitchFamily="2" charset="-122"/>
              </a:rPr>
              <a:t>Alternate trees are grown the same way HT is.</a:t>
            </a:r>
          </a:p>
          <a:p>
            <a:pPr>
              <a:lnSpc>
                <a:spcPct val="90000"/>
              </a:lnSpc>
            </a:pPr>
            <a:r>
              <a:rPr lang="en-US" altLang="zh-CN" sz="2200" dirty="0">
                <a:solidFill>
                  <a:schemeClr val="bg2"/>
                </a:solidFill>
                <a:ea typeface="宋体" panose="02010600030101010101" pitchFamily="2" charset="-122"/>
              </a:rPr>
              <a:t>Periodically each node with non-empty alternate trees enter a testing mode.</a:t>
            </a:r>
          </a:p>
          <a:p>
            <a:pPr lvl="1">
              <a:lnSpc>
                <a:spcPct val="90000"/>
              </a:lnSpc>
            </a:pPr>
            <a:r>
              <a:rPr lang="en-US" altLang="zh-CN" sz="2000" dirty="0">
                <a:solidFill>
                  <a:schemeClr val="bg2"/>
                </a:solidFill>
                <a:ea typeface="宋体" panose="02010600030101010101" pitchFamily="2" charset="-122"/>
              </a:rPr>
              <a:t>M training examples to compare accuracy.</a:t>
            </a:r>
          </a:p>
          <a:p>
            <a:pPr lvl="1">
              <a:lnSpc>
                <a:spcPct val="90000"/>
              </a:lnSpc>
            </a:pPr>
            <a:r>
              <a:rPr lang="en-US" altLang="zh-CN" sz="2000" dirty="0">
                <a:solidFill>
                  <a:schemeClr val="bg2"/>
                </a:solidFill>
                <a:ea typeface="宋体" panose="02010600030101010101" pitchFamily="2" charset="-122"/>
              </a:rPr>
              <a:t>Prune alternate trees with non-increasing accuracy over time.</a:t>
            </a:r>
          </a:p>
          <a:p>
            <a:pPr lvl="1">
              <a:lnSpc>
                <a:spcPct val="90000"/>
              </a:lnSpc>
            </a:pPr>
            <a:r>
              <a:rPr lang="en-US" altLang="zh-CN" sz="2000" dirty="0">
                <a:solidFill>
                  <a:schemeClr val="bg2"/>
                </a:solidFill>
                <a:ea typeface="宋体" panose="02010600030101010101" pitchFamily="2" charset="-122"/>
              </a:rPr>
              <a:t>Replace if an alternate tree is more accurate.</a:t>
            </a:r>
          </a:p>
        </p:txBody>
      </p:sp>
      <p:grpSp>
        <p:nvGrpSpPr>
          <p:cNvPr id="108591" name="Group 47"/>
          <p:cNvGrpSpPr>
            <a:grpSpLocks/>
          </p:cNvGrpSpPr>
          <p:nvPr/>
        </p:nvGrpSpPr>
        <p:grpSpPr bwMode="auto">
          <a:xfrm>
            <a:off x="4191000" y="1828800"/>
            <a:ext cx="4953000" cy="3744913"/>
            <a:chOff x="2640" y="1152"/>
            <a:chExt cx="3120" cy="2359"/>
          </a:xfrm>
        </p:grpSpPr>
        <p:sp>
          <p:nvSpPr>
            <p:cNvPr id="108559" name="Rectangle 15"/>
            <p:cNvSpPr>
              <a:spLocks noChangeArrowheads="1"/>
            </p:cNvSpPr>
            <p:nvPr/>
          </p:nvSpPr>
          <p:spPr bwMode="auto">
            <a:xfrm>
              <a:off x="5489" y="1440"/>
              <a:ext cx="271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>
              <a:spAutoFit/>
            </a:bodyPr>
            <a:lstStyle/>
            <a:p>
              <a:pPr algn="ctr" eaLnBrk="0" hangingPunct="0"/>
              <a:r>
                <a:rPr lang="en-US" altLang="zh-CN" sz="1600">
                  <a:solidFill>
                    <a:schemeClr val="bg2"/>
                  </a:solidFill>
                  <a:latin typeface="Tahoma" panose="020B0604030504040204" pitchFamily="34" charset="0"/>
                  <a:ea typeface="宋体" panose="02010600030101010101" pitchFamily="2" charset="-122"/>
                </a:rPr>
                <a:t>No</a:t>
              </a:r>
            </a:p>
          </p:txBody>
        </p:sp>
        <p:grpSp>
          <p:nvGrpSpPr>
            <p:cNvPr id="108590" name="Group 46"/>
            <p:cNvGrpSpPr>
              <a:grpSpLocks/>
            </p:cNvGrpSpPr>
            <p:nvPr/>
          </p:nvGrpSpPr>
          <p:grpSpPr bwMode="auto">
            <a:xfrm>
              <a:off x="2640" y="1152"/>
              <a:ext cx="3052" cy="2359"/>
              <a:chOff x="2640" y="1152"/>
              <a:chExt cx="3052" cy="2359"/>
            </a:xfrm>
          </p:grpSpPr>
          <p:sp>
            <p:nvSpPr>
              <p:cNvPr id="108549" name="AutoShape 5"/>
              <p:cNvSpPr>
                <a:spLocks noChangeArrowheads="1"/>
              </p:cNvSpPr>
              <p:nvPr/>
            </p:nvSpPr>
            <p:spPr bwMode="auto">
              <a:xfrm>
                <a:off x="4684" y="1152"/>
                <a:ext cx="576" cy="288"/>
              </a:xfrm>
              <a:prstGeom prst="flowChartProcess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zh-CN" sz="1600">
                    <a:solidFill>
                      <a:schemeClr val="bg2"/>
                    </a:solidFill>
                    <a:latin typeface="Tahoma" panose="020B0604030504040204" pitchFamily="34" charset="0"/>
                    <a:ea typeface="宋体" panose="02010600030101010101" pitchFamily="2" charset="-122"/>
                  </a:rPr>
                  <a:t>Age&lt;30?</a:t>
                </a:r>
              </a:p>
            </p:txBody>
          </p:sp>
          <p:sp>
            <p:nvSpPr>
              <p:cNvPr id="108550" name="AutoShape 6"/>
              <p:cNvSpPr>
                <a:spLocks noChangeArrowheads="1"/>
              </p:cNvSpPr>
              <p:nvPr/>
            </p:nvSpPr>
            <p:spPr bwMode="auto">
              <a:xfrm>
                <a:off x="4108" y="1872"/>
                <a:ext cx="672" cy="336"/>
              </a:xfrm>
              <a:prstGeom prst="flowChartProcess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zh-CN" sz="1600">
                    <a:solidFill>
                      <a:schemeClr val="bg2"/>
                    </a:solidFill>
                    <a:latin typeface="Tahoma" panose="020B0604030504040204" pitchFamily="34" charset="0"/>
                    <a:ea typeface="宋体" panose="02010600030101010101" pitchFamily="2" charset="-122"/>
                  </a:rPr>
                  <a:t>Car Type=</a:t>
                </a:r>
              </a:p>
              <a:p>
                <a:pPr algn="ctr"/>
                <a:r>
                  <a:rPr lang="en-US" altLang="zh-CN" sz="1600">
                    <a:solidFill>
                      <a:schemeClr val="bg2"/>
                    </a:solidFill>
                    <a:latin typeface="Tahoma" panose="020B0604030504040204" pitchFamily="34" charset="0"/>
                    <a:ea typeface="宋体" panose="02010600030101010101" pitchFamily="2" charset="-122"/>
                  </a:rPr>
                  <a:t>Sports Car?</a:t>
                </a:r>
              </a:p>
            </p:txBody>
          </p:sp>
          <p:sp>
            <p:nvSpPr>
              <p:cNvPr id="108551" name="AutoShape 7"/>
              <p:cNvSpPr>
                <a:spLocks noChangeArrowheads="1"/>
              </p:cNvSpPr>
              <p:nvPr/>
            </p:nvSpPr>
            <p:spPr bwMode="auto">
              <a:xfrm>
                <a:off x="4012" y="2544"/>
                <a:ext cx="288" cy="288"/>
              </a:xfrm>
              <a:prstGeom prst="flowChartConnector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zh-CN" sz="1400">
                    <a:solidFill>
                      <a:schemeClr val="bg2"/>
                    </a:solidFill>
                    <a:latin typeface="Tahoma" panose="020B0604030504040204" pitchFamily="34" charset="0"/>
                    <a:ea typeface="宋体" panose="02010600030101010101" pitchFamily="2" charset="-122"/>
                  </a:rPr>
                  <a:t>No</a:t>
                </a:r>
              </a:p>
            </p:txBody>
          </p:sp>
          <p:sp>
            <p:nvSpPr>
              <p:cNvPr id="108552" name="AutoShape 8"/>
              <p:cNvSpPr>
                <a:spLocks noChangeArrowheads="1"/>
              </p:cNvSpPr>
              <p:nvPr/>
            </p:nvSpPr>
            <p:spPr bwMode="auto">
              <a:xfrm>
                <a:off x="5404" y="1872"/>
                <a:ext cx="288" cy="288"/>
              </a:xfrm>
              <a:prstGeom prst="flowChartConnector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zh-CN" sz="1400">
                    <a:solidFill>
                      <a:schemeClr val="bg2"/>
                    </a:solidFill>
                    <a:latin typeface="Tahoma" panose="020B0604030504040204" pitchFamily="34" charset="0"/>
                    <a:ea typeface="宋体" panose="02010600030101010101" pitchFamily="2" charset="-122"/>
                  </a:rPr>
                  <a:t>Yes</a:t>
                </a:r>
              </a:p>
            </p:txBody>
          </p:sp>
          <p:sp>
            <p:nvSpPr>
              <p:cNvPr id="108553" name="Line 9"/>
              <p:cNvSpPr>
                <a:spLocks noChangeShapeType="1"/>
              </p:cNvSpPr>
              <p:nvPr/>
            </p:nvSpPr>
            <p:spPr bwMode="auto">
              <a:xfrm flipH="1">
                <a:off x="4396" y="1440"/>
                <a:ext cx="336" cy="43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108554" name="Line 10"/>
              <p:cNvSpPr>
                <a:spLocks noChangeShapeType="1"/>
              </p:cNvSpPr>
              <p:nvPr/>
            </p:nvSpPr>
            <p:spPr bwMode="auto">
              <a:xfrm>
                <a:off x="5260" y="1440"/>
                <a:ext cx="288" cy="43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108555" name="Line 11"/>
              <p:cNvSpPr>
                <a:spLocks noChangeShapeType="1"/>
              </p:cNvSpPr>
              <p:nvPr/>
            </p:nvSpPr>
            <p:spPr bwMode="auto">
              <a:xfrm flipH="1">
                <a:off x="4156" y="2208"/>
                <a:ext cx="48" cy="3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108556" name="Line 12"/>
              <p:cNvSpPr>
                <a:spLocks noChangeShapeType="1"/>
              </p:cNvSpPr>
              <p:nvPr/>
            </p:nvSpPr>
            <p:spPr bwMode="auto">
              <a:xfrm>
                <a:off x="4540" y="2208"/>
                <a:ext cx="144" cy="3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108557" name="Rectangle 13"/>
              <p:cNvSpPr>
                <a:spLocks noChangeArrowheads="1"/>
              </p:cNvSpPr>
              <p:nvPr/>
            </p:nvSpPr>
            <p:spPr bwMode="auto">
              <a:xfrm>
                <a:off x="3936" y="2256"/>
                <a:ext cx="314" cy="2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>
                <a:spAutoFit/>
              </a:bodyPr>
              <a:lstStyle/>
              <a:p>
                <a:pPr algn="ctr" eaLnBrk="0" hangingPunct="0"/>
                <a:r>
                  <a:rPr lang="en-US" altLang="zh-CN" sz="1600">
                    <a:solidFill>
                      <a:schemeClr val="bg2"/>
                    </a:solidFill>
                    <a:latin typeface="Tahoma" panose="020B0604030504040204" pitchFamily="34" charset="0"/>
                    <a:ea typeface="宋体" panose="02010600030101010101" pitchFamily="2" charset="-122"/>
                  </a:rPr>
                  <a:t>Yes</a:t>
                </a:r>
              </a:p>
            </p:txBody>
          </p:sp>
          <p:sp>
            <p:nvSpPr>
              <p:cNvPr id="108558" name="Rectangle 14"/>
              <p:cNvSpPr>
                <a:spLocks noChangeArrowheads="1"/>
              </p:cNvSpPr>
              <p:nvPr/>
            </p:nvSpPr>
            <p:spPr bwMode="auto">
              <a:xfrm>
                <a:off x="4222" y="1440"/>
                <a:ext cx="314" cy="2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>
                <a:spAutoFit/>
              </a:bodyPr>
              <a:lstStyle/>
              <a:p>
                <a:pPr algn="ctr" eaLnBrk="0" hangingPunct="0"/>
                <a:r>
                  <a:rPr lang="en-US" altLang="zh-CN" sz="1600">
                    <a:solidFill>
                      <a:schemeClr val="bg2"/>
                    </a:solidFill>
                    <a:latin typeface="Tahoma" panose="020B0604030504040204" pitchFamily="34" charset="0"/>
                    <a:ea typeface="宋体" panose="02010600030101010101" pitchFamily="2" charset="-122"/>
                  </a:rPr>
                  <a:t>Yes</a:t>
                </a:r>
              </a:p>
            </p:txBody>
          </p:sp>
          <p:sp>
            <p:nvSpPr>
              <p:cNvPr id="108560" name="Rectangle 16"/>
              <p:cNvSpPr>
                <a:spLocks noChangeArrowheads="1"/>
              </p:cNvSpPr>
              <p:nvPr/>
            </p:nvSpPr>
            <p:spPr bwMode="auto">
              <a:xfrm>
                <a:off x="4684" y="2256"/>
                <a:ext cx="271" cy="2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>
                <a:spAutoFit/>
              </a:bodyPr>
              <a:lstStyle/>
              <a:p>
                <a:pPr algn="ctr" eaLnBrk="0" hangingPunct="0"/>
                <a:r>
                  <a:rPr lang="en-US" altLang="zh-CN" sz="1600">
                    <a:solidFill>
                      <a:schemeClr val="bg2"/>
                    </a:solidFill>
                    <a:latin typeface="Tahoma" panose="020B0604030504040204" pitchFamily="34" charset="0"/>
                    <a:ea typeface="宋体" panose="02010600030101010101" pitchFamily="2" charset="-122"/>
                  </a:rPr>
                  <a:t>No</a:t>
                </a:r>
              </a:p>
            </p:txBody>
          </p:sp>
          <p:sp>
            <p:nvSpPr>
              <p:cNvPr id="108566" name="AutoShape 22"/>
              <p:cNvSpPr>
                <a:spLocks noChangeArrowheads="1"/>
              </p:cNvSpPr>
              <p:nvPr/>
            </p:nvSpPr>
            <p:spPr bwMode="auto">
              <a:xfrm>
                <a:off x="2979" y="1872"/>
                <a:ext cx="503" cy="247"/>
              </a:xfrm>
              <a:prstGeom prst="flowChartProcess">
                <a:avLst/>
              </a:prstGeom>
              <a:solidFill>
                <a:srgbClr val="6699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zh-CN" sz="1600">
                    <a:solidFill>
                      <a:schemeClr val="bg2"/>
                    </a:solidFill>
                    <a:latin typeface="Tahoma" panose="020B0604030504040204" pitchFamily="34" charset="0"/>
                    <a:ea typeface="宋体" panose="02010600030101010101" pitchFamily="2" charset="-122"/>
                  </a:rPr>
                  <a:t>Married?</a:t>
                </a:r>
              </a:p>
            </p:txBody>
          </p:sp>
          <p:sp>
            <p:nvSpPr>
              <p:cNvPr id="108568" name="AutoShape 24"/>
              <p:cNvSpPr>
                <a:spLocks noChangeArrowheads="1"/>
              </p:cNvSpPr>
              <p:nvPr/>
            </p:nvSpPr>
            <p:spPr bwMode="auto">
              <a:xfrm>
                <a:off x="2719" y="2544"/>
                <a:ext cx="252" cy="247"/>
              </a:xfrm>
              <a:prstGeom prst="flowChartConnector">
                <a:avLst/>
              </a:prstGeom>
              <a:solidFill>
                <a:srgbClr val="6699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zh-CN" sz="1400">
                    <a:solidFill>
                      <a:schemeClr val="bg2"/>
                    </a:solidFill>
                    <a:latin typeface="Tahoma" panose="020B0604030504040204" pitchFamily="34" charset="0"/>
                    <a:ea typeface="宋体" panose="02010600030101010101" pitchFamily="2" charset="-122"/>
                  </a:rPr>
                  <a:t>Yes</a:t>
                </a:r>
              </a:p>
            </p:txBody>
          </p:sp>
          <p:sp>
            <p:nvSpPr>
              <p:cNvPr id="108569" name="AutoShape 25"/>
              <p:cNvSpPr>
                <a:spLocks noChangeArrowheads="1"/>
              </p:cNvSpPr>
              <p:nvPr/>
            </p:nvSpPr>
            <p:spPr bwMode="auto">
              <a:xfrm>
                <a:off x="3487" y="2544"/>
                <a:ext cx="252" cy="247"/>
              </a:xfrm>
              <a:prstGeom prst="flowChartConnector">
                <a:avLst/>
              </a:prstGeom>
              <a:solidFill>
                <a:srgbClr val="6699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zh-CN" sz="1400">
                    <a:solidFill>
                      <a:schemeClr val="bg2"/>
                    </a:solidFill>
                    <a:latin typeface="Tahoma" panose="020B0604030504040204" pitchFamily="34" charset="0"/>
                    <a:ea typeface="宋体" panose="02010600030101010101" pitchFamily="2" charset="-122"/>
                  </a:rPr>
                  <a:t>No</a:t>
                </a:r>
              </a:p>
            </p:txBody>
          </p:sp>
          <p:sp>
            <p:nvSpPr>
              <p:cNvPr id="108570" name="Line 26"/>
              <p:cNvSpPr>
                <a:spLocks noChangeShapeType="1"/>
              </p:cNvSpPr>
              <p:nvPr/>
            </p:nvSpPr>
            <p:spPr bwMode="auto">
              <a:xfrm flipH="1">
                <a:off x="2863" y="2119"/>
                <a:ext cx="158" cy="42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108571" name="Line 27"/>
              <p:cNvSpPr>
                <a:spLocks noChangeShapeType="1"/>
              </p:cNvSpPr>
              <p:nvPr/>
            </p:nvSpPr>
            <p:spPr bwMode="auto">
              <a:xfrm>
                <a:off x="3482" y="2119"/>
                <a:ext cx="101" cy="42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108575" name="Rectangle 31"/>
              <p:cNvSpPr>
                <a:spLocks noChangeArrowheads="1"/>
              </p:cNvSpPr>
              <p:nvPr/>
            </p:nvSpPr>
            <p:spPr bwMode="auto">
              <a:xfrm>
                <a:off x="2640" y="2160"/>
                <a:ext cx="314" cy="2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>
                <a:spAutoFit/>
              </a:bodyPr>
              <a:lstStyle/>
              <a:p>
                <a:pPr algn="ctr" eaLnBrk="0" hangingPunct="0"/>
                <a:r>
                  <a:rPr lang="en-US" altLang="zh-CN" sz="1600">
                    <a:solidFill>
                      <a:schemeClr val="bg2"/>
                    </a:solidFill>
                    <a:latin typeface="Tahoma" panose="020B0604030504040204" pitchFamily="34" charset="0"/>
                    <a:ea typeface="宋体" panose="02010600030101010101" pitchFamily="2" charset="-122"/>
                  </a:rPr>
                  <a:t>Yes</a:t>
                </a:r>
              </a:p>
            </p:txBody>
          </p:sp>
          <p:sp>
            <p:nvSpPr>
              <p:cNvPr id="108576" name="Rectangle 32"/>
              <p:cNvSpPr>
                <a:spLocks noChangeArrowheads="1"/>
              </p:cNvSpPr>
              <p:nvPr/>
            </p:nvSpPr>
            <p:spPr bwMode="auto">
              <a:xfrm>
                <a:off x="3504" y="2112"/>
                <a:ext cx="271" cy="2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>
                <a:spAutoFit/>
              </a:bodyPr>
              <a:lstStyle/>
              <a:p>
                <a:pPr algn="ctr" eaLnBrk="0" hangingPunct="0"/>
                <a:r>
                  <a:rPr lang="en-US" altLang="zh-CN" sz="1600">
                    <a:solidFill>
                      <a:schemeClr val="bg2"/>
                    </a:solidFill>
                    <a:latin typeface="Tahoma" panose="020B0604030504040204" pitchFamily="34" charset="0"/>
                    <a:ea typeface="宋体" panose="02010600030101010101" pitchFamily="2" charset="-122"/>
                  </a:rPr>
                  <a:t>No</a:t>
                </a:r>
              </a:p>
            </p:txBody>
          </p:sp>
          <p:sp>
            <p:nvSpPr>
              <p:cNvPr id="108582" name="AutoShape 38"/>
              <p:cNvSpPr>
                <a:spLocks noChangeArrowheads="1"/>
              </p:cNvSpPr>
              <p:nvPr/>
            </p:nvSpPr>
            <p:spPr bwMode="auto">
              <a:xfrm>
                <a:off x="4608" y="2592"/>
                <a:ext cx="503" cy="247"/>
              </a:xfrm>
              <a:prstGeom prst="flowChartProcess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zh-CN" sz="1600">
                    <a:solidFill>
                      <a:schemeClr val="bg2"/>
                    </a:solidFill>
                    <a:latin typeface="Tahoma" panose="020B0604030504040204" pitchFamily="34" charset="0"/>
                    <a:ea typeface="宋体" panose="02010600030101010101" pitchFamily="2" charset="-122"/>
                  </a:rPr>
                  <a:t>Experience</a:t>
                </a:r>
              </a:p>
              <a:p>
                <a:pPr algn="ctr"/>
                <a:r>
                  <a:rPr lang="en-US" altLang="zh-CN" sz="1600">
                    <a:solidFill>
                      <a:schemeClr val="bg2"/>
                    </a:solidFill>
                    <a:latin typeface="Tahoma" panose="020B0604030504040204" pitchFamily="34" charset="0"/>
                    <a:ea typeface="宋体" panose="02010600030101010101" pitchFamily="2" charset="-122"/>
                  </a:rPr>
                  <a:t>&lt;1 year?</a:t>
                </a:r>
              </a:p>
            </p:txBody>
          </p:sp>
          <p:sp>
            <p:nvSpPr>
              <p:cNvPr id="108583" name="AutoShape 39"/>
              <p:cNvSpPr>
                <a:spLocks noChangeArrowheads="1"/>
              </p:cNvSpPr>
              <p:nvPr/>
            </p:nvSpPr>
            <p:spPr bwMode="auto">
              <a:xfrm>
                <a:off x="4348" y="3264"/>
                <a:ext cx="252" cy="247"/>
              </a:xfrm>
              <a:prstGeom prst="flowChartConnector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zh-CN" sz="1400">
                    <a:solidFill>
                      <a:schemeClr val="bg2"/>
                    </a:solidFill>
                    <a:latin typeface="Tahoma" panose="020B0604030504040204" pitchFamily="34" charset="0"/>
                    <a:ea typeface="宋体" panose="02010600030101010101" pitchFamily="2" charset="-122"/>
                  </a:rPr>
                  <a:t>No</a:t>
                </a:r>
              </a:p>
            </p:txBody>
          </p:sp>
          <p:sp>
            <p:nvSpPr>
              <p:cNvPr id="108584" name="AutoShape 40"/>
              <p:cNvSpPr>
                <a:spLocks noChangeArrowheads="1"/>
              </p:cNvSpPr>
              <p:nvPr/>
            </p:nvSpPr>
            <p:spPr bwMode="auto">
              <a:xfrm>
                <a:off x="5116" y="3264"/>
                <a:ext cx="252" cy="247"/>
              </a:xfrm>
              <a:prstGeom prst="flowChartConnector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zh-CN" sz="1400">
                    <a:solidFill>
                      <a:schemeClr val="bg2"/>
                    </a:solidFill>
                    <a:latin typeface="Tahoma" panose="020B0604030504040204" pitchFamily="34" charset="0"/>
                    <a:ea typeface="宋体" panose="02010600030101010101" pitchFamily="2" charset="-122"/>
                  </a:rPr>
                  <a:t>Yes</a:t>
                </a:r>
              </a:p>
            </p:txBody>
          </p:sp>
          <p:sp>
            <p:nvSpPr>
              <p:cNvPr id="108585" name="Line 41"/>
              <p:cNvSpPr>
                <a:spLocks noChangeShapeType="1"/>
              </p:cNvSpPr>
              <p:nvPr/>
            </p:nvSpPr>
            <p:spPr bwMode="auto">
              <a:xfrm flipH="1">
                <a:off x="4492" y="2839"/>
                <a:ext cx="158" cy="42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108586" name="Line 42"/>
              <p:cNvSpPr>
                <a:spLocks noChangeShapeType="1"/>
              </p:cNvSpPr>
              <p:nvPr/>
            </p:nvSpPr>
            <p:spPr bwMode="auto">
              <a:xfrm>
                <a:off x="5111" y="2839"/>
                <a:ext cx="101" cy="42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108587" name="Rectangle 43"/>
              <p:cNvSpPr>
                <a:spLocks noChangeArrowheads="1"/>
              </p:cNvSpPr>
              <p:nvPr/>
            </p:nvSpPr>
            <p:spPr bwMode="auto">
              <a:xfrm>
                <a:off x="4272" y="2880"/>
                <a:ext cx="314" cy="2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>
                <a:spAutoFit/>
              </a:bodyPr>
              <a:lstStyle/>
              <a:p>
                <a:pPr algn="ctr" eaLnBrk="0" hangingPunct="0"/>
                <a:r>
                  <a:rPr lang="en-US" altLang="zh-CN" sz="1600">
                    <a:solidFill>
                      <a:schemeClr val="bg2"/>
                    </a:solidFill>
                    <a:latin typeface="Tahoma" panose="020B0604030504040204" pitchFamily="34" charset="0"/>
                    <a:ea typeface="宋体" panose="02010600030101010101" pitchFamily="2" charset="-122"/>
                  </a:rPr>
                  <a:t>Yes</a:t>
                </a:r>
              </a:p>
            </p:txBody>
          </p:sp>
          <p:sp>
            <p:nvSpPr>
              <p:cNvPr id="108588" name="Rectangle 44"/>
              <p:cNvSpPr>
                <a:spLocks noChangeArrowheads="1"/>
              </p:cNvSpPr>
              <p:nvPr/>
            </p:nvSpPr>
            <p:spPr bwMode="auto">
              <a:xfrm>
                <a:off x="5181" y="2832"/>
                <a:ext cx="271" cy="2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>
                <a:spAutoFit/>
              </a:bodyPr>
              <a:lstStyle/>
              <a:p>
                <a:pPr algn="ctr" eaLnBrk="0" hangingPunct="0"/>
                <a:r>
                  <a:rPr lang="en-US" altLang="zh-CN" sz="1600">
                    <a:solidFill>
                      <a:schemeClr val="bg2"/>
                    </a:solidFill>
                    <a:latin typeface="Tahoma" panose="020B0604030504040204" pitchFamily="34" charset="0"/>
                    <a:ea typeface="宋体" panose="02010600030101010101" pitchFamily="2" charset="-122"/>
                  </a:rPr>
                  <a:t>No</a:t>
                </a:r>
              </a:p>
            </p:txBody>
          </p:sp>
          <p:sp>
            <p:nvSpPr>
              <p:cNvPr id="108589" name="Line 45"/>
              <p:cNvSpPr>
                <a:spLocks noChangeShapeType="1"/>
              </p:cNvSpPr>
              <p:nvPr/>
            </p:nvSpPr>
            <p:spPr bwMode="auto">
              <a:xfrm>
                <a:off x="3504" y="1968"/>
                <a:ext cx="62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88523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85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85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85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85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85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85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85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85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85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85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8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85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85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547" grpId="0" build="p" autoUpdateAnimBg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8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4942" y="3929066"/>
            <a:ext cx="3131182" cy="2357454"/>
          </a:xfrm>
          <a:prstGeom prst="rect">
            <a:avLst/>
          </a:prstGeom>
        </p:spPr>
      </p:pic>
      <p:cxnSp>
        <p:nvCxnSpPr>
          <p:cNvPr id="5" name="直接连接符 4"/>
          <p:cNvCxnSpPr>
            <a:stCxn id="9" idx="6"/>
          </p:cNvCxnSpPr>
          <p:nvPr/>
        </p:nvCxnSpPr>
        <p:spPr>
          <a:xfrm>
            <a:off x="5500694" y="3500438"/>
            <a:ext cx="3070905" cy="158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>
            <a:endCxn id="9" idx="2"/>
          </p:cNvCxnSpPr>
          <p:nvPr/>
        </p:nvCxnSpPr>
        <p:spPr>
          <a:xfrm>
            <a:off x="376910" y="3498850"/>
            <a:ext cx="3095626" cy="158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 rot="5400000">
            <a:off x="3279142" y="1493200"/>
            <a:ext cx="2428892" cy="1394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23"/>
          <p:cNvSpPr txBox="1">
            <a:spLocks noChangeArrowheads="1"/>
          </p:cNvSpPr>
          <p:nvPr/>
        </p:nvSpPr>
        <p:spPr bwMode="auto">
          <a:xfrm>
            <a:off x="6143636" y="1928802"/>
            <a:ext cx="1512887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zh-CN" altLang="en-US">
              <a:latin typeface="Georgia" pitchFamily="18" charset="0"/>
            </a:endParaRPr>
          </a:p>
        </p:txBody>
      </p:sp>
      <p:sp>
        <p:nvSpPr>
          <p:cNvPr id="9" name="椭圆 8"/>
          <p:cNvSpPr/>
          <p:nvPr/>
        </p:nvSpPr>
        <p:spPr bwMode="auto">
          <a:xfrm>
            <a:off x="3472536" y="2714620"/>
            <a:ext cx="2028158" cy="1571636"/>
          </a:xfrm>
          <a:prstGeom prst="ellipse">
            <a:avLst/>
          </a:prstGeom>
          <a:noFill/>
          <a:ln w="25400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45720" rIns="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50000"/>
              </a:spcAft>
              <a:buClrTx/>
              <a:buSzTx/>
              <a:buFontTx/>
              <a:buNone/>
              <a:tabLst/>
            </a:pPr>
            <a:r>
              <a:rPr kumimoji="0" lang="en-US" altLang="zh-CN" sz="2400" b="0" i="0" u="none" strike="noStrike" cap="none" normalizeH="0" baseline="0" dirty="0" smtClean="0">
                <a:ln>
                  <a:noFill/>
                </a:ln>
                <a:effectLst/>
                <a:latin typeface="Arial Black" pitchFamily="34" charset="0"/>
              </a:rPr>
              <a:t>DATA</a:t>
            </a:r>
            <a:r>
              <a:rPr kumimoji="0" lang="en-US" altLang="zh-CN" sz="2400" b="0" i="0" u="none" strike="noStrike" cap="none" normalizeH="0" dirty="0" smtClean="0">
                <a:ln>
                  <a:noFill/>
                </a:ln>
                <a:effectLst/>
                <a:latin typeface="Arial Black" pitchFamily="34" charset="0"/>
              </a:rPr>
              <a:t> STREAM</a:t>
            </a:r>
            <a:endParaRPr kumimoji="0" lang="zh-CN" altLang="en-US" sz="2400" b="0" i="0" u="none" strike="noStrike" cap="none" normalizeH="0" baseline="0" dirty="0" smtClean="0">
              <a:ln>
                <a:noFill/>
              </a:ln>
              <a:effectLst/>
              <a:latin typeface="Arial Black" pitchFamily="34" charset="0"/>
            </a:endParaRPr>
          </a:p>
        </p:txBody>
      </p:sp>
      <p:cxnSp>
        <p:nvCxnSpPr>
          <p:cNvPr id="10" name="直接连接符 9"/>
          <p:cNvCxnSpPr/>
          <p:nvPr/>
        </p:nvCxnSpPr>
        <p:spPr>
          <a:xfrm rot="5400000">
            <a:off x="3317080" y="5388790"/>
            <a:ext cx="2223294" cy="79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28596" y="214290"/>
            <a:ext cx="25717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/>
              <a:t>Internet </a:t>
            </a:r>
            <a:endParaRPr lang="zh-CN" altLang="en-US" sz="20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357158" y="3500438"/>
            <a:ext cx="1857388" cy="4277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altLang="zh-CN" sz="2000" b="1" dirty="0" smtClean="0"/>
              <a:t>Industry</a:t>
            </a:r>
            <a:endParaRPr lang="zh-CN" altLang="en-US" sz="20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4643438" y="142852"/>
            <a:ext cx="21431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/>
              <a:t>Surveillance</a:t>
            </a:r>
            <a:endParaRPr lang="zh-CN" altLang="en-US" sz="20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5786446" y="6544068"/>
            <a:ext cx="3357554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 smtClean="0"/>
              <a:t>*Note: some pictures derived from internet</a:t>
            </a:r>
            <a:endParaRPr lang="zh-CN" altLang="en-US" sz="1200" b="1" dirty="0"/>
          </a:p>
        </p:txBody>
      </p:sp>
      <p:pic>
        <p:nvPicPr>
          <p:cNvPr id="15" name="图片 14" descr="1645361.jpg"/>
          <p:cNvPicPr>
            <a:picLocks noChangeAspect="1"/>
          </p:cNvPicPr>
          <p:nvPr/>
        </p:nvPicPr>
        <p:blipFill>
          <a:blip r:embed="rId3" cstate="print"/>
          <a:srcRect l="15133" r="13526"/>
          <a:stretch>
            <a:fillRect/>
          </a:stretch>
        </p:blipFill>
        <p:spPr>
          <a:xfrm>
            <a:off x="928662" y="4000504"/>
            <a:ext cx="2286016" cy="2167209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1571604" y="6143644"/>
            <a:ext cx="142876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000" b="1" dirty="0" smtClean="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Times New Roman" pitchFamily="18" charset="0"/>
              </a:rPr>
              <a:t>Sensor</a:t>
            </a:r>
          </a:p>
        </p:txBody>
      </p:sp>
      <p:pic>
        <p:nvPicPr>
          <p:cNvPr id="18" name="图片 17" descr="77.jpg"/>
          <p:cNvPicPr>
            <a:picLocks noChangeAspect="1"/>
          </p:cNvPicPr>
          <p:nvPr/>
        </p:nvPicPr>
        <p:blipFill>
          <a:blip r:embed="rId4"/>
          <a:srcRect l="16385" t="11765" r="12114" b="19608"/>
          <a:stretch>
            <a:fillRect/>
          </a:stretch>
        </p:blipFill>
        <p:spPr>
          <a:xfrm>
            <a:off x="5429256" y="785794"/>
            <a:ext cx="2928958" cy="2135698"/>
          </a:xfrm>
          <a:prstGeom prst="rect">
            <a:avLst/>
          </a:prstGeom>
        </p:spPr>
      </p:pic>
      <p:sp>
        <p:nvSpPr>
          <p:cNvPr id="19" name="矩形 18"/>
          <p:cNvSpPr/>
          <p:nvPr/>
        </p:nvSpPr>
        <p:spPr>
          <a:xfrm>
            <a:off x="6072198" y="2963352"/>
            <a:ext cx="20441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Network Intrusion</a:t>
            </a:r>
            <a:endParaRPr lang="zh-CN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6929454" y="6000768"/>
            <a:ext cx="1643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/>
              <a:t>Smart Phone</a:t>
            </a:r>
            <a:endParaRPr lang="zh-CN" altLang="en-US" b="1" dirty="0"/>
          </a:p>
        </p:txBody>
      </p:sp>
      <p:pic>
        <p:nvPicPr>
          <p:cNvPr id="21" name="图片 20" descr="Spam-filter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034" y="714356"/>
            <a:ext cx="3452837" cy="2071702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1142976" y="2643182"/>
            <a:ext cx="2000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Spam Filtering</a:t>
            </a:r>
            <a:endParaRPr lang="zh-CN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5715008" y="3571876"/>
            <a:ext cx="21431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/>
              <a:t>Mobile</a:t>
            </a:r>
            <a:endParaRPr lang="zh-CN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771451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9EB1B-239D-4AC7-AE1A-80BFB5694BE6}" type="slidenum">
              <a:rPr lang="zh-CN" altLang="en-US"/>
              <a:pPr/>
              <a:t>40</a:t>
            </a:fld>
            <a:endParaRPr lang="en-US" altLang="zh-CN"/>
          </a:p>
        </p:txBody>
      </p:sp>
      <p:sp>
        <p:nvSpPr>
          <p:cNvPr id="163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a typeface="宋体" panose="02010600030101010101" pitchFamily="2" charset="-122"/>
              </a:rPr>
              <a:t>Adjust to concept </a:t>
            </a:r>
            <a:r>
              <a:rPr lang="en-US" altLang="zh-CN" dirty="0" smtClean="0">
                <a:ea typeface="宋体" panose="02010600030101010101" pitchFamily="2" charset="-122"/>
              </a:rPr>
              <a:t>drift</a:t>
            </a:r>
            <a:endParaRPr lang="en-US" altLang="zh-CN" dirty="0">
              <a:ea typeface="宋体" panose="02010600030101010101" pitchFamily="2" charset="-122"/>
            </a:endParaRPr>
          </a:p>
        </p:txBody>
      </p:sp>
      <p:sp>
        <p:nvSpPr>
          <p:cNvPr id="1638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spcAft>
                <a:spcPts val="1200"/>
              </a:spcAft>
            </a:pPr>
            <a:r>
              <a:rPr lang="en-US" altLang="zh-CN" sz="2800" dirty="0">
                <a:solidFill>
                  <a:schemeClr val="bg2"/>
                </a:solidFill>
                <a:ea typeface="宋体" panose="02010600030101010101" pitchFamily="2" charset="-122"/>
              </a:rPr>
              <a:t>Dynamically change the window size</a:t>
            </a:r>
          </a:p>
          <a:p>
            <a:pPr marL="914400" lvl="1" indent="-457200">
              <a:spcAft>
                <a:spcPts val="1200"/>
              </a:spcAft>
              <a:buFont typeface="+mj-ea"/>
              <a:buAutoNum type="circleNumDbPlain"/>
            </a:pPr>
            <a:r>
              <a:rPr lang="en-US" altLang="zh-CN" sz="2400" dirty="0">
                <a:solidFill>
                  <a:schemeClr val="bg2"/>
                </a:solidFill>
                <a:ea typeface="宋体" panose="02010600030101010101" pitchFamily="2" charset="-122"/>
              </a:rPr>
              <a:t>Shrink the window when many nodes gets questionable or data rate changes rapidly.</a:t>
            </a:r>
          </a:p>
          <a:p>
            <a:pPr marL="914400" lvl="1" indent="-457200">
              <a:spcAft>
                <a:spcPts val="1200"/>
              </a:spcAft>
              <a:buFont typeface="+mj-ea"/>
              <a:buAutoNum type="circleNumDbPlain"/>
            </a:pPr>
            <a:r>
              <a:rPr lang="en-US" altLang="zh-CN" sz="2400" dirty="0">
                <a:solidFill>
                  <a:schemeClr val="bg2"/>
                </a:solidFill>
                <a:ea typeface="宋体" panose="02010600030101010101" pitchFamily="2" charset="-122"/>
              </a:rPr>
              <a:t>Increase the window size when few nodes are questionable.</a:t>
            </a:r>
          </a:p>
          <a:p>
            <a:pPr>
              <a:spcAft>
                <a:spcPts val="1200"/>
              </a:spcAft>
            </a:pPr>
            <a:endParaRPr lang="zh-CN" altLang="en-US" sz="2800" dirty="0">
              <a:solidFill>
                <a:schemeClr val="bg2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29523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38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38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38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38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638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38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843" grpId="0" build="p" autoUpdateAnimBg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928193" y="2769705"/>
            <a:ext cx="639417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3200" b="1" dirty="0" smtClean="0">
                <a:solidFill>
                  <a:srgbClr val="0000FF"/>
                </a:solidFill>
              </a:rPr>
              <a:t>Prototype-based Data Stream Classification</a:t>
            </a:r>
            <a:endParaRPr lang="zh-CN" altLang="en-US" sz="3200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3306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109538" y="260350"/>
            <a:ext cx="2806700" cy="4670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10000"/>
              </a:lnSpc>
              <a:spcAft>
                <a:spcPct val="30000"/>
              </a:spcAft>
            </a:pPr>
            <a:r>
              <a:rPr lang="en-US" altLang="zh-CN" sz="2400" b="1" dirty="0" smtClean="0">
                <a:solidFill>
                  <a:prstClr val="black"/>
                </a:solidFill>
              </a:rPr>
              <a:t>Motivation</a:t>
            </a:r>
            <a:endParaRPr lang="en-US" altLang="zh-CN" sz="2400" b="1" dirty="0">
              <a:solidFill>
                <a:prstClr val="black"/>
              </a:solidFill>
            </a:endParaRPr>
          </a:p>
        </p:txBody>
      </p:sp>
      <p:sp>
        <p:nvSpPr>
          <p:cNvPr id="11" name="Rectangle 2"/>
          <p:cNvSpPr>
            <a:spLocks noChangeArrowheads="1"/>
          </p:cNvSpPr>
          <p:nvPr/>
        </p:nvSpPr>
        <p:spPr bwMode="auto">
          <a:xfrm>
            <a:off x="109538" y="260350"/>
            <a:ext cx="2806700" cy="4670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10000"/>
              </a:lnSpc>
              <a:spcAft>
                <a:spcPct val="30000"/>
              </a:spcAft>
            </a:pPr>
            <a:r>
              <a:rPr lang="en-US" altLang="zh-CN" sz="2400" b="1" dirty="0" smtClean="0">
                <a:solidFill>
                  <a:prstClr val="black"/>
                </a:solidFill>
              </a:rPr>
              <a:t>Motivation</a:t>
            </a:r>
            <a:endParaRPr lang="en-US" altLang="zh-CN" sz="2400" b="1" dirty="0">
              <a:solidFill>
                <a:prstClr val="black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57158" y="1142984"/>
            <a:ext cx="8072494" cy="13111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altLang="zh-CN" sz="2400" b="1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Single model learning</a:t>
            </a:r>
            <a:r>
              <a:rPr lang="en-US" altLang="zh-CN" sz="22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US" altLang="zh-CN" sz="2000" dirty="0" smtClean="0">
                <a:solidFill>
                  <a:prstClr val="black"/>
                </a:solidFill>
              </a:rPr>
              <a:t>Learn and update a classification model by training on a fixed or adaptive window of recent incoming examples, suffers in the presence of </a:t>
            </a:r>
            <a:r>
              <a:rPr lang="en-US" altLang="zh-CN" sz="2000" b="1" dirty="0" smtClean="0">
                <a:solidFill>
                  <a:srgbClr val="0036A2"/>
                </a:solidFill>
              </a:rPr>
              <a:t>concept drift</a:t>
            </a:r>
            <a:r>
              <a:rPr lang="en-US" altLang="zh-CN" sz="2000" dirty="0" smtClean="0">
                <a:solidFill>
                  <a:prstClr val="black"/>
                </a:solidFill>
              </a:rPr>
              <a:t>.</a:t>
            </a:r>
            <a:r>
              <a:rPr lang="en-US" altLang="zh-CN" sz="22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endParaRPr lang="zh-CN" altLang="en-US" sz="2200" i="1" dirty="0" smtClean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5099053" y="4625616"/>
            <a:ext cx="144016" cy="14401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6086368" y="4315789"/>
            <a:ext cx="144016" cy="14401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5468820" y="4215146"/>
            <a:ext cx="144016" cy="14401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5553313" y="4508438"/>
            <a:ext cx="144016" cy="14401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6489928" y="4192407"/>
            <a:ext cx="144016" cy="14401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6970636" y="5063743"/>
            <a:ext cx="144016" cy="14401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6611221" y="4652454"/>
            <a:ext cx="144016" cy="14401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7595486" y="4580446"/>
            <a:ext cx="144016" cy="14401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3" name="椭圆 22"/>
          <p:cNvSpPr/>
          <p:nvPr/>
        </p:nvSpPr>
        <p:spPr>
          <a:xfrm>
            <a:off x="7491570" y="4930744"/>
            <a:ext cx="144016" cy="14401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4" name="椭圆 23"/>
          <p:cNvSpPr/>
          <p:nvPr/>
        </p:nvSpPr>
        <p:spPr>
          <a:xfrm>
            <a:off x="6973212" y="4481600"/>
            <a:ext cx="144016" cy="14401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5" name="椭圆 24"/>
          <p:cNvSpPr/>
          <p:nvPr/>
        </p:nvSpPr>
        <p:spPr>
          <a:xfrm>
            <a:off x="7890404" y="4580446"/>
            <a:ext cx="144016" cy="14401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6" name="椭圆 25"/>
          <p:cNvSpPr/>
          <p:nvPr/>
        </p:nvSpPr>
        <p:spPr>
          <a:xfrm>
            <a:off x="8065860" y="4315789"/>
            <a:ext cx="144016" cy="14401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098545" y="3868096"/>
            <a:ext cx="6080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prstClr val="black"/>
                </a:solidFill>
              </a:rPr>
              <a:t>P</a:t>
            </a:r>
            <a:r>
              <a:rPr lang="en-US" altLang="zh-CN" b="1" baseline="-25000" dirty="0" smtClean="0">
                <a:solidFill>
                  <a:prstClr val="black"/>
                </a:solidFill>
              </a:rPr>
              <a:t>1</a:t>
            </a:r>
            <a:endParaRPr lang="zh-CN" altLang="en-US" b="1" baseline="-25000" dirty="0">
              <a:solidFill>
                <a:prstClr val="black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241432" y="3808275"/>
            <a:ext cx="552762" cy="2774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prstClr val="black"/>
                </a:solidFill>
              </a:rPr>
              <a:t>P</a:t>
            </a:r>
            <a:r>
              <a:rPr lang="en-US" altLang="zh-CN" b="1" baseline="-25000" dirty="0" smtClean="0">
                <a:solidFill>
                  <a:prstClr val="black"/>
                </a:solidFill>
              </a:rPr>
              <a:t>2</a:t>
            </a:r>
            <a:endParaRPr lang="zh-CN" altLang="en-US" b="1" baseline="-25000" dirty="0">
              <a:solidFill>
                <a:prstClr val="black"/>
              </a:solidFill>
            </a:endParaRPr>
          </a:p>
        </p:txBody>
      </p:sp>
      <p:sp>
        <p:nvSpPr>
          <p:cNvPr id="29" name="任意多边形 28"/>
          <p:cNvSpPr/>
          <p:nvPr/>
        </p:nvSpPr>
        <p:spPr>
          <a:xfrm>
            <a:off x="4883030" y="4548744"/>
            <a:ext cx="3378747" cy="983811"/>
          </a:xfrm>
          <a:custGeom>
            <a:avLst/>
            <a:gdLst>
              <a:gd name="connsiteX0" fmla="*/ 0 w 4796118"/>
              <a:gd name="connsiteY0" fmla="*/ 717176 h 863224"/>
              <a:gd name="connsiteX1" fmla="*/ 1801906 w 4796118"/>
              <a:gd name="connsiteY1" fmla="*/ 35858 h 863224"/>
              <a:gd name="connsiteX2" fmla="*/ 2770095 w 4796118"/>
              <a:gd name="connsiteY2" fmla="*/ 860611 h 863224"/>
              <a:gd name="connsiteX3" fmla="*/ 4312024 w 4796118"/>
              <a:gd name="connsiteY3" fmla="*/ 286870 h 863224"/>
              <a:gd name="connsiteX4" fmla="*/ 4796118 w 4796118"/>
              <a:gd name="connsiteY4" fmla="*/ 0 h 863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96118" h="863224">
                <a:moveTo>
                  <a:pt x="0" y="717176"/>
                </a:moveTo>
                <a:cubicBezTo>
                  <a:pt x="670112" y="364564"/>
                  <a:pt x="1340224" y="11952"/>
                  <a:pt x="1801906" y="35858"/>
                </a:cubicBezTo>
                <a:cubicBezTo>
                  <a:pt x="2263588" y="59764"/>
                  <a:pt x="2351742" y="818776"/>
                  <a:pt x="2770095" y="860611"/>
                </a:cubicBezTo>
                <a:cubicBezTo>
                  <a:pt x="3188448" y="902446"/>
                  <a:pt x="3974354" y="430305"/>
                  <a:pt x="4312024" y="286870"/>
                </a:cubicBezTo>
                <a:cubicBezTo>
                  <a:pt x="4649695" y="143435"/>
                  <a:pt x="4721412" y="46318"/>
                  <a:pt x="4796118" y="0"/>
                </a:cubicBezTo>
              </a:path>
            </a:pathLst>
          </a:cu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cxnSp>
        <p:nvCxnSpPr>
          <p:cNvPr id="30" name="直接连接符 29"/>
          <p:cNvCxnSpPr/>
          <p:nvPr/>
        </p:nvCxnSpPr>
        <p:spPr>
          <a:xfrm>
            <a:off x="5891141" y="4007937"/>
            <a:ext cx="0" cy="201774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>
            <a:off x="7244590" y="4028416"/>
            <a:ext cx="0" cy="2021024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组合 452"/>
          <p:cNvGrpSpPr/>
          <p:nvPr/>
        </p:nvGrpSpPr>
        <p:grpSpPr>
          <a:xfrm>
            <a:off x="4811021" y="3712162"/>
            <a:ext cx="3544379" cy="2277034"/>
            <a:chOff x="683568" y="116632"/>
            <a:chExt cx="4657616" cy="2808312"/>
          </a:xfrm>
        </p:grpSpPr>
        <p:cxnSp>
          <p:nvCxnSpPr>
            <p:cNvPr id="33" name="直接箭头连接符 32"/>
            <p:cNvCxnSpPr/>
            <p:nvPr/>
          </p:nvCxnSpPr>
          <p:spPr>
            <a:xfrm>
              <a:off x="683568" y="2890428"/>
              <a:ext cx="465761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箭头连接符 33"/>
            <p:cNvCxnSpPr/>
            <p:nvPr/>
          </p:nvCxnSpPr>
          <p:spPr>
            <a:xfrm flipV="1">
              <a:off x="755576" y="116632"/>
              <a:ext cx="0" cy="280831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TextBox 34"/>
          <p:cNvSpPr txBox="1"/>
          <p:nvPr/>
        </p:nvSpPr>
        <p:spPr>
          <a:xfrm>
            <a:off x="6000581" y="5905315"/>
            <a:ext cx="744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prstClr val="black"/>
                </a:solidFill>
              </a:rPr>
              <a:t>t1</a:t>
            </a:r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7302696" y="5917188"/>
            <a:ext cx="744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prstClr val="black"/>
                </a:solidFill>
              </a:rPr>
              <a:t>t2</a:t>
            </a:r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4714876" y="5917188"/>
            <a:ext cx="744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prstClr val="black"/>
                </a:solidFill>
              </a:rPr>
              <a:t>t0</a:t>
            </a:r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38" name="等腰三角形 37"/>
          <p:cNvSpPr/>
          <p:nvPr/>
        </p:nvSpPr>
        <p:spPr>
          <a:xfrm>
            <a:off x="5250733" y="5240981"/>
            <a:ext cx="128688" cy="133165"/>
          </a:xfrm>
          <a:prstGeom prst="triangl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9" name="等腰三角形 38"/>
          <p:cNvSpPr/>
          <p:nvPr/>
        </p:nvSpPr>
        <p:spPr>
          <a:xfrm>
            <a:off x="5330405" y="5584370"/>
            <a:ext cx="128688" cy="133165"/>
          </a:xfrm>
          <a:prstGeom prst="triangl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0" name="等腰三角形 39"/>
          <p:cNvSpPr/>
          <p:nvPr/>
        </p:nvSpPr>
        <p:spPr>
          <a:xfrm>
            <a:off x="5690445" y="5019157"/>
            <a:ext cx="128688" cy="133165"/>
          </a:xfrm>
          <a:prstGeom prst="triangl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1" name="等腰三角形 40"/>
          <p:cNvSpPr/>
          <p:nvPr/>
        </p:nvSpPr>
        <p:spPr>
          <a:xfrm>
            <a:off x="6115851" y="4769632"/>
            <a:ext cx="128688" cy="133165"/>
          </a:xfrm>
          <a:prstGeom prst="triangl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2" name="等腰三角形 41"/>
          <p:cNvSpPr/>
          <p:nvPr/>
        </p:nvSpPr>
        <p:spPr>
          <a:xfrm>
            <a:off x="6068626" y="5457352"/>
            <a:ext cx="128688" cy="133165"/>
          </a:xfrm>
          <a:prstGeom prst="triangl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3" name="等腰三角形 42"/>
          <p:cNvSpPr/>
          <p:nvPr/>
        </p:nvSpPr>
        <p:spPr>
          <a:xfrm>
            <a:off x="5618437" y="5451205"/>
            <a:ext cx="128688" cy="133165"/>
          </a:xfrm>
          <a:prstGeom prst="triangl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4" name="等腰三角形 43"/>
          <p:cNvSpPr/>
          <p:nvPr/>
        </p:nvSpPr>
        <p:spPr>
          <a:xfrm>
            <a:off x="6302374" y="5038928"/>
            <a:ext cx="128688" cy="133165"/>
          </a:xfrm>
          <a:prstGeom prst="triangl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5" name="等腰三角形 44"/>
          <p:cNvSpPr/>
          <p:nvPr/>
        </p:nvSpPr>
        <p:spPr>
          <a:xfrm>
            <a:off x="6530484" y="5509165"/>
            <a:ext cx="128688" cy="133165"/>
          </a:xfrm>
          <a:prstGeom prst="triangl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6" name="等腰三角形 45"/>
          <p:cNvSpPr/>
          <p:nvPr/>
        </p:nvSpPr>
        <p:spPr>
          <a:xfrm>
            <a:off x="6872669" y="5653906"/>
            <a:ext cx="128688" cy="133165"/>
          </a:xfrm>
          <a:prstGeom prst="triangl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7" name="等腰三角形 46"/>
          <p:cNvSpPr/>
          <p:nvPr/>
        </p:nvSpPr>
        <p:spPr>
          <a:xfrm>
            <a:off x="7348225" y="5446739"/>
            <a:ext cx="128688" cy="133165"/>
          </a:xfrm>
          <a:prstGeom prst="triangl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8" name="等腰三角形 47"/>
          <p:cNvSpPr/>
          <p:nvPr/>
        </p:nvSpPr>
        <p:spPr>
          <a:xfrm>
            <a:off x="7790971" y="5251594"/>
            <a:ext cx="128688" cy="133165"/>
          </a:xfrm>
          <a:prstGeom prst="triangl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9" name="等腰三角形 48"/>
          <p:cNvSpPr/>
          <p:nvPr/>
        </p:nvSpPr>
        <p:spPr>
          <a:xfrm>
            <a:off x="8053417" y="4864161"/>
            <a:ext cx="128688" cy="133165"/>
          </a:xfrm>
          <a:prstGeom prst="triangl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0" name="等腰三角形 49"/>
          <p:cNvSpPr/>
          <p:nvPr/>
        </p:nvSpPr>
        <p:spPr>
          <a:xfrm>
            <a:off x="7967276" y="5579904"/>
            <a:ext cx="128688" cy="133165"/>
          </a:xfrm>
          <a:prstGeom prst="triangl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1" name="等腰三角形 50"/>
          <p:cNvSpPr/>
          <p:nvPr/>
        </p:nvSpPr>
        <p:spPr>
          <a:xfrm>
            <a:off x="7578906" y="4053364"/>
            <a:ext cx="128688" cy="133165"/>
          </a:xfrm>
          <a:prstGeom prst="triangl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2" name="等腰三角形 51"/>
          <p:cNvSpPr/>
          <p:nvPr/>
        </p:nvSpPr>
        <p:spPr>
          <a:xfrm>
            <a:off x="7915673" y="3920199"/>
            <a:ext cx="128688" cy="133165"/>
          </a:xfrm>
          <a:prstGeom prst="triangl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3" name="等腰三角形 52"/>
          <p:cNvSpPr/>
          <p:nvPr/>
        </p:nvSpPr>
        <p:spPr>
          <a:xfrm>
            <a:off x="5004513" y="3961833"/>
            <a:ext cx="128688" cy="133165"/>
          </a:xfrm>
          <a:prstGeom prst="triangl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571472" y="4214818"/>
            <a:ext cx="4000528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zh-CN" sz="2000" b="1" dirty="0" smtClean="0">
                <a:solidFill>
                  <a:srgbClr val="FF0000"/>
                </a:solidFill>
              </a:rPr>
              <a:t>Black-box Fashion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CN" sz="2000" b="1" dirty="0" smtClean="0">
                <a:solidFill>
                  <a:srgbClr val="FF0000"/>
                </a:solidFill>
              </a:rPr>
              <a:t>Data Selection for Training</a:t>
            </a:r>
            <a:endParaRPr lang="zh-CN" altLang="en-US" sz="2000" b="1" dirty="0">
              <a:solidFill>
                <a:srgbClr val="FF0000"/>
              </a:solidFill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357158" y="2571744"/>
            <a:ext cx="8215370" cy="904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Ensemble learning</a:t>
            </a:r>
            <a:r>
              <a:rPr lang="en-US" altLang="zh-CN" sz="22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US" altLang="zh-CN" sz="2000" dirty="0" smtClean="0">
                <a:solidFill>
                  <a:prstClr val="black"/>
                </a:solidFill>
              </a:rPr>
              <a:t>Train a number of base classifiers to capture evolving concepts.</a:t>
            </a:r>
            <a:endParaRPr lang="zh-CN" altLang="en-US" sz="2200" i="1" dirty="0" smtClean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4" name="灯片编号占位符 4"/>
          <p:cNvSpPr txBox="1">
            <a:spLocks/>
          </p:cNvSpPr>
          <p:nvPr/>
        </p:nvSpPr>
        <p:spPr>
          <a:xfrm>
            <a:off x="8382000" y="0"/>
            <a:ext cx="762000" cy="366712"/>
          </a:xfrm>
          <a:prstGeom prst="rect">
            <a:avLst/>
          </a:prstGeom>
        </p:spPr>
        <p:txBody>
          <a:bodyPr/>
          <a:lstStyle/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50000"/>
              </a:spcAft>
              <a:defRPr/>
            </a:pPr>
            <a:fld id="{FD460446-2EB2-43B2-BBC4-7CA4ECD05F5C}" type="slidenum">
              <a:rPr lang="zh-CN" altLang="en-US" smtClean="0">
                <a:solidFill>
                  <a:prstClr val="black"/>
                </a:solidFill>
                <a:latin typeface="Arial" charset="0"/>
              </a:rPr>
              <a:pPr fontAlgn="base">
                <a:lnSpc>
                  <a:spcPct val="120000"/>
                </a:lnSpc>
                <a:spcBef>
                  <a:spcPct val="0"/>
                </a:spcBef>
                <a:spcAft>
                  <a:spcPct val="50000"/>
                </a:spcAft>
                <a:defRPr/>
              </a:pPr>
              <a:t>42</a:t>
            </a:fld>
            <a:endParaRPr lang="zh-CN" altLang="en-US" dirty="0">
              <a:solidFill>
                <a:prstClr val="black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5177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09538" y="260350"/>
            <a:ext cx="2806700" cy="4670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10000"/>
              </a:lnSpc>
              <a:spcAft>
                <a:spcPct val="30000"/>
              </a:spcAft>
            </a:pPr>
            <a:r>
              <a:rPr lang="en-US" altLang="zh-CN" sz="2400" b="1" dirty="0" smtClean="0">
                <a:solidFill>
                  <a:prstClr val="black"/>
                </a:solidFill>
              </a:rPr>
              <a:t>Basic Idea</a:t>
            </a:r>
            <a:endParaRPr lang="en-US" altLang="zh-CN" sz="2400" b="1" dirty="0">
              <a:solidFill>
                <a:prstClr val="black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714348" y="3940782"/>
            <a:ext cx="8286808" cy="23544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spcAft>
                <a:spcPts val="600"/>
              </a:spcAft>
              <a:buFont typeface="Arial" pitchFamily="34" charset="0"/>
              <a:buChar char="‒"/>
            </a:pPr>
            <a:r>
              <a:rPr lang="en-US" altLang="zh-CN" sz="22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Online Data Maintenance: </a:t>
            </a:r>
            <a:r>
              <a:rPr lang="en-US" altLang="zh-CN" sz="2200" b="1" dirty="0" smtClean="0">
                <a:solidFill>
                  <a:srgbClr val="0036A2"/>
                </a:solidFill>
                <a:latin typeface="Times New Roman" pitchFamily="18" charset="0"/>
                <a:cs typeface="Times New Roman" pitchFamily="18" charset="0"/>
              </a:rPr>
              <a:t>P-Tree</a:t>
            </a:r>
          </a:p>
          <a:p>
            <a:pPr marL="457200" indent="-457200">
              <a:spcAft>
                <a:spcPts val="600"/>
              </a:spcAft>
              <a:buFont typeface="Arial" pitchFamily="34" charset="0"/>
              <a:buChar char="‒"/>
            </a:pPr>
            <a:r>
              <a:rPr lang="en-US" altLang="zh-CN" sz="22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Prototypes Selection: </a:t>
            </a:r>
            <a:r>
              <a:rPr lang="en-US" altLang="zh-CN" sz="2200" b="1" dirty="0" smtClean="0">
                <a:solidFill>
                  <a:srgbClr val="0036A2"/>
                </a:solidFill>
                <a:latin typeface="Times New Roman" pitchFamily="18" charset="0"/>
                <a:cs typeface="Times New Roman" pitchFamily="18" charset="0"/>
              </a:rPr>
              <a:t>Error-driven representativeness learning</a:t>
            </a:r>
            <a:r>
              <a:rPr lang="en-US" altLang="zh-CN" sz="2200" dirty="0" smtClean="0">
                <a:solidFill>
                  <a:srgbClr val="0036A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and </a:t>
            </a:r>
            <a:r>
              <a:rPr lang="en-US" altLang="zh-CN" sz="2200" b="1" dirty="0" smtClean="0">
                <a:solidFill>
                  <a:srgbClr val="0036A2"/>
                </a:solidFill>
                <a:latin typeface="Times New Roman" pitchFamily="18" charset="0"/>
                <a:cs typeface="Times New Roman" pitchFamily="18" charset="0"/>
              </a:rPr>
              <a:t>synchronization-inspired constrained clustering</a:t>
            </a:r>
            <a:endParaRPr lang="en-US" altLang="zh-CN" sz="2200" dirty="0" smtClean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spcAft>
                <a:spcPts val="600"/>
              </a:spcAft>
              <a:buFont typeface="Arial" pitchFamily="34" charset="0"/>
              <a:buChar char="‒"/>
            </a:pPr>
            <a:r>
              <a:rPr lang="en-US" altLang="zh-CN" sz="22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Sudden Concept Drift:  </a:t>
            </a:r>
            <a:r>
              <a:rPr lang="en-US" altLang="zh-CN" sz="2200" b="1" dirty="0" smtClean="0">
                <a:solidFill>
                  <a:srgbClr val="0036A2"/>
                </a:solidFill>
                <a:latin typeface="Times New Roman" pitchFamily="18" charset="0"/>
                <a:cs typeface="Times New Roman" pitchFamily="18" charset="0"/>
              </a:rPr>
              <a:t>PCA</a:t>
            </a:r>
            <a:r>
              <a:rPr lang="en-US" altLang="zh-CN" sz="22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and </a:t>
            </a:r>
            <a:r>
              <a:rPr lang="en-US" altLang="zh-CN" sz="2200" b="1" dirty="0" smtClean="0">
                <a:solidFill>
                  <a:srgbClr val="0036A2"/>
                </a:solidFill>
                <a:latin typeface="Times New Roman" pitchFamily="18" charset="0"/>
                <a:cs typeface="Times New Roman" pitchFamily="18" charset="0"/>
              </a:rPr>
              <a:t>Statistics</a:t>
            </a:r>
          </a:p>
          <a:p>
            <a:pPr marL="457200" indent="-457200">
              <a:spcAft>
                <a:spcPts val="600"/>
              </a:spcAft>
              <a:buFont typeface="Arial" pitchFamily="34" charset="0"/>
              <a:buChar char="‒"/>
            </a:pPr>
            <a:r>
              <a:rPr lang="en-US" altLang="zh-CN" sz="2200" b="1" dirty="0" smtClean="0">
                <a:solidFill>
                  <a:srgbClr val="0036A2"/>
                </a:solidFill>
                <a:latin typeface="Times New Roman" pitchFamily="18" charset="0"/>
                <a:cs typeface="Times New Roman" pitchFamily="18" charset="0"/>
              </a:rPr>
              <a:t>Lazy Learning: </a:t>
            </a:r>
            <a:r>
              <a:rPr lang="en-US" altLang="zh-CN" sz="22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KNN</a:t>
            </a:r>
            <a:endParaRPr lang="zh-CN" altLang="en-US" sz="2200" dirty="0" smtClean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1511395" y="1941545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2482377" y="1784297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3066545" y="2545483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3915390" y="1963340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274138" y="1305011"/>
            <a:ext cx="6080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prstClr val="black"/>
                </a:solidFill>
              </a:rPr>
              <a:t>P</a:t>
            </a:r>
            <a:r>
              <a:rPr lang="en-US" altLang="zh-CN" b="1" baseline="-25000" dirty="0" smtClean="0">
                <a:solidFill>
                  <a:prstClr val="black"/>
                </a:solidFill>
              </a:rPr>
              <a:t>1</a:t>
            </a:r>
            <a:endParaRPr lang="zh-CN" altLang="en-US" b="1" baseline="-25000" dirty="0">
              <a:solidFill>
                <a:prstClr val="black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59057" y="1382012"/>
            <a:ext cx="552762" cy="2774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prstClr val="black"/>
                </a:solidFill>
              </a:rPr>
              <a:t>P</a:t>
            </a:r>
            <a:r>
              <a:rPr lang="en-US" altLang="zh-CN" b="1" baseline="-25000" dirty="0" smtClean="0">
                <a:solidFill>
                  <a:prstClr val="black"/>
                </a:solidFill>
              </a:rPr>
              <a:t>2</a:t>
            </a:r>
            <a:endParaRPr lang="zh-CN" altLang="en-US" b="1" baseline="-25000" dirty="0">
              <a:solidFill>
                <a:prstClr val="black"/>
              </a:solidFill>
            </a:endParaRPr>
          </a:p>
        </p:txBody>
      </p:sp>
      <p:sp>
        <p:nvSpPr>
          <p:cNvPr id="16" name="任意多边形 15"/>
          <p:cNvSpPr/>
          <p:nvPr/>
        </p:nvSpPr>
        <p:spPr>
          <a:xfrm>
            <a:off x="978939" y="2030484"/>
            <a:ext cx="3378747" cy="983811"/>
          </a:xfrm>
          <a:custGeom>
            <a:avLst/>
            <a:gdLst>
              <a:gd name="connsiteX0" fmla="*/ 0 w 4796118"/>
              <a:gd name="connsiteY0" fmla="*/ 717176 h 863224"/>
              <a:gd name="connsiteX1" fmla="*/ 1801906 w 4796118"/>
              <a:gd name="connsiteY1" fmla="*/ 35858 h 863224"/>
              <a:gd name="connsiteX2" fmla="*/ 2770095 w 4796118"/>
              <a:gd name="connsiteY2" fmla="*/ 860611 h 863224"/>
              <a:gd name="connsiteX3" fmla="*/ 4312024 w 4796118"/>
              <a:gd name="connsiteY3" fmla="*/ 286870 h 863224"/>
              <a:gd name="connsiteX4" fmla="*/ 4796118 w 4796118"/>
              <a:gd name="connsiteY4" fmla="*/ 0 h 863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96118" h="863224">
                <a:moveTo>
                  <a:pt x="0" y="717176"/>
                </a:moveTo>
                <a:cubicBezTo>
                  <a:pt x="670112" y="364564"/>
                  <a:pt x="1340224" y="11952"/>
                  <a:pt x="1801906" y="35858"/>
                </a:cubicBezTo>
                <a:cubicBezTo>
                  <a:pt x="2263588" y="59764"/>
                  <a:pt x="2351742" y="818776"/>
                  <a:pt x="2770095" y="860611"/>
                </a:cubicBezTo>
                <a:cubicBezTo>
                  <a:pt x="3188448" y="902446"/>
                  <a:pt x="3974354" y="430305"/>
                  <a:pt x="4312024" y="286870"/>
                </a:cubicBezTo>
                <a:cubicBezTo>
                  <a:pt x="4649695" y="143435"/>
                  <a:pt x="4721412" y="46318"/>
                  <a:pt x="4796118" y="0"/>
                </a:cubicBezTo>
              </a:path>
            </a:pathLst>
          </a:cu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2" name="组合 481"/>
          <p:cNvGrpSpPr/>
          <p:nvPr/>
        </p:nvGrpSpPr>
        <p:grpSpPr>
          <a:xfrm>
            <a:off x="906931" y="1193901"/>
            <a:ext cx="3420838" cy="2282911"/>
            <a:chOff x="683568" y="116632"/>
            <a:chExt cx="4657616" cy="2808312"/>
          </a:xfrm>
        </p:grpSpPr>
        <p:cxnSp>
          <p:nvCxnSpPr>
            <p:cNvPr id="18" name="直接箭头连接符 17"/>
            <p:cNvCxnSpPr/>
            <p:nvPr/>
          </p:nvCxnSpPr>
          <p:spPr>
            <a:xfrm>
              <a:off x="683568" y="2890428"/>
              <a:ext cx="465761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箭头连接符 18"/>
            <p:cNvCxnSpPr/>
            <p:nvPr/>
          </p:nvCxnSpPr>
          <p:spPr>
            <a:xfrm flipV="1">
              <a:off x="755576" y="116632"/>
              <a:ext cx="0" cy="280831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/>
          <p:cNvSpPr txBox="1"/>
          <p:nvPr/>
        </p:nvSpPr>
        <p:spPr>
          <a:xfrm>
            <a:off x="1882176" y="3404985"/>
            <a:ext cx="744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prstClr val="black"/>
                </a:solidFill>
              </a:rPr>
              <a:t>t1</a:t>
            </a:r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184291" y="3416858"/>
            <a:ext cx="744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prstClr val="black"/>
                </a:solidFill>
              </a:rPr>
              <a:t>t2</a:t>
            </a:r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10785" y="3398928"/>
            <a:ext cx="744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prstClr val="black"/>
                </a:solidFill>
              </a:rPr>
              <a:t>t0</a:t>
            </a:r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23" name="等腰三角形 22"/>
          <p:cNvSpPr/>
          <p:nvPr/>
        </p:nvSpPr>
        <p:spPr>
          <a:xfrm>
            <a:off x="2211760" y="2251372"/>
            <a:ext cx="128688" cy="133165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4" name="等腰三角形 23"/>
          <p:cNvSpPr/>
          <p:nvPr/>
        </p:nvSpPr>
        <p:spPr>
          <a:xfrm>
            <a:off x="2256250" y="2894406"/>
            <a:ext cx="128688" cy="133165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5" name="等腰三角形 24"/>
          <p:cNvSpPr/>
          <p:nvPr/>
        </p:nvSpPr>
        <p:spPr>
          <a:xfrm>
            <a:off x="1528805" y="2750387"/>
            <a:ext cx="128688" cy="133165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6" name="等腰三角形 25"/>
          <p:cNvSpPr/>
          <p:nvPr/>
        </p:nvSpPr>
        <p:spPr>
          <a:xfrm>
            <a:off x="2968578" y="3135646"/>
            <a:ext cx="128688" cy="133165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7" name="等腰三角形 26"/>
          <p:cNvSpPr/>
          <p:nvPr/>
        </p:nvSpPr>
        <p:spPr>
          <a:xfrm>
            <a:off x="3886880" y="2733334"/>
            <a:ext cx="128688" cy="133165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8" name="等腰三角形 27"/>
          <p:cNvSpPr/>
          <p:nvPr/>
        </p:nvSpPr>
        <p:spPr>
          <a:xfrm>
            <a:off x="3674815" y="1535104"/>
            <a:ext cx="128688" cy="133165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9" name="等腰三角形 28"/>
          <p:cNvSpPr/>
          <p:nvPr/>
        </p:nvSpPr>
        <p:spPr>
          <a:xfrm>
            <a:off x="1100422" y="1443573"/>
            <a:ext cx="128688" cy="133165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0" name="椭圆 29"/>
          <p:cNvSpPr/>
          <p:nvPr/>
        </p:nvSpPr>
        <p:spPr>
          <a:xfrm>
            <a:off x="1020252" y="1382012"/>
            <a:ext cx="289027" cy="289027"/>
          </a:xfrm>
          <a:prstGeom prst="ellipse">
            <a:avLst/>
          </a:prstGeom>
          <a:noFill/>
          <a:ln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1" name="椭圆 30"/>
          <p:cNvSpPr/>
          <p:nvPr/>
        </p:nvSpPr>
        <p:spPr>
          <a:xfrm>
            <a:off x="1448897" y="1868869"/>
            <a:ext cx="289027" cy="289027"/>
          </a:xfrm>
          <a:prstGeom prst="ellipse">
            <a:avLst/>
          </a:prstGeom>
          <a:noFill/>
          <a:ln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2" name="椭圆 31"/>
          <p:cNvSpPr/>
          <p:nvPr/>
        </p:nvSpPr>
        <p:spPr>
          <a:xfrm>
            <a:off x="2412891" y="1714893"/>
            <a:ext cx="289027" cy="289027"/>
          </a:xfrm>
          <a:prstGeom prst="ellipse">
            <a:avLst/>
          </a:prstGeom>
          <a:noFill/>
          <a:ln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3" name="椭圆 32"/>
          <p:cNvSpPr/>
          <p:nvPr/>
        </p:nvSpPr>
        <p:spPr>
          <a:xfrm>
            <a:off x="1457862" y="2686857"/>
            <a:ext cx="289027" cy="289027"/>
          </a:xfrm>
          <a:prstGeom prst="ellipse">
            <a:avLst/>
          </a:prstGeom>
          <a:noFill/>
          <a:ln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4" name="椭圆 33"/>
          <p:cNvSpPr/>
          <p:nvPr/>
        </p:nvSpPr>
        <p:spPr>
          <a:xfrm>
            <a:off x="2134112" y="2202014"/>
            <a:ext cx="289027" cy="289027"/>
          </a:xfrm>
          <a:prstGeom prst="ellipse">
            <a:avLst/>
          </a:prstGeom>
          <a:noFill/>
          <a:ln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5" name="椭圆 34"/>
          <p:cNvSpPr/>
          <p:nvPr/>
        </p:nvSpPr>
        <p:spPr>
          <a:xfrm>
            <a:off x="2178937" y="2832156"/>
            <a:ext cx="289027" cy="289027"/>
          </a:xfrm>
          <a:prstGeom prst="ellipse">
            <a:avLst/>
          </a:prstGeom>
          <a:noFill/>
          <a:ln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6" name="椭圆 35"/>
          <p:cNvSpPr/>
          <p:nvPr/>
        </p:nvSpPr>
        <p:spPr>
          <a:xfrm>
            <a:off x="3609137" y="1472969"/>
            <a:ext cx="289027" cy="289027"/>
          </a:xfrm>
          <a:prstGeom prst="ellipse">
            <a:avLst/>
          </a:prstGeom>
          <a:noFill/>
          <a:ln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7" name="椭圆 36"/>
          <p:cNvSpPr/>
          <p:nvPr/>
        </p:nvSpPr>
        <p:spPr>
          <a:xfrm>
            <a:off x="2997213" y="2480086"/>
            <a:ext cx="289027" cy="289027"/>
          </a:xfrm>
          <a:prstGeom prst="ellipse">
            <a:avLst/>
          </a:prstGeom>
          <a:noFill/>
          <a:ln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8" name="椭圆 37"/>
          <p:cNvSpPr/>
          <p:nvPr/>
        </p:nvSpPr>
        <p:spPr>
          <a:xfrm>
            <a:off x="3843091" y="1895057"/>
            <a:ext cx="289027" cy="289027"/>
          </a:xfrm>
          <a:prstGeom prst="ellipse">
            <a:avLst/>
          </a:prstGeom>
          <a:noFill/>
          <a:ln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9" name="椭圆 38"/>
          <p:cNvSpPr/>
          <p:nvPr/>
        </p:nvSpPr>
        <p:spPr>
          <a:xfrm>
            <a:off x="2899017" y="3074080"/>
            <a:ext cx="289027" cy="289027"/>
          </a:xfrm>
          <a:prstGeom prst="ellipse">
            <a:avLst/>
          </a:prstGeom>
          <a:noFill/>
          <a:ln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0" name="椭圆 39"/>
          <p:cNvSpPr/>
          <p:nvPr/>
        </p:nvSpPr>
        <p:spPr>
          <a:xfrm>
            <a:off x="3816196" y="2670210"/>
            <a:ext cx="289027" cy="289027"/>
          </a:xfrm>
          <a:prstGeom prst="ellipse">
            <a:avLst/>
          </a:prstGeom>
          <a:noFill/>
          <a:ln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4572000" y="1129269"/>
            <a:ext cx="4071966" cy="252992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2200" b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Prototype-based Learning: </a:t>
            </a:r>
            <a:r>
              <a:rPr lang="en-US" altLang="zh-CN" sz="22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An intuitive way is to dynamically select the short-term and/or long-term representative examples to capture the trend of time-changing concepts.</a:t>
            </a:r>
            <a:endParaRPr lang="zh-CN" altLang="en-US" sz="2200" dirty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1" name="灯片编号占位符 4"/>
          <p:cNvSpPr txBox="1">
            <a:spLocks/>
          </p:cNvSpPr>
          <p:nvPr/>
        </p:nvSpPr>
        <p:spPr>
          <a:xfrm>
            <a:off x="8382000" y="0"/>
            <a:ext cx="762000" cy="366712"/>
          </a:xfrm>
          <a:prstGeom prst="rect">
            <a:avLst/>
          </a:prstGeom>
        </p:spPr>
        <p:txBody>
          <a:bodyPr/>
          <a:lstStyle/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50000"/>
              </a:spcAft>
              <a:defRPr/>
            </a:pPr>
            <a:fld id="{FD460446-2EB2-43B2-BBC4-7CA4ECD05F5C}" type="slidenum">
              <a:rPr lang="zh-CN" altLang="en-US" smtClean="0">
                <a:solidFill>
                  <a:prstClr val="black"/>
                </a:solidFill>
                <a:latin typeface="Arial" charset="0"/>
              </a:rPr>
              <a:pPr fontAlgn="base">
                <a:lnSpc>
                  <a:spcPct val="120000"/>
                </a:lnSpc>
                <a:spcBef>
                  <a:spcPct val="0"/>
                </a:spcBef>
                <a:spcAft>
                  <a:spcPct val="50000"/>
                </a:spcAft>
                <a:defRPr/>
              </a:pPr>
              <a:t>43</a:t>
            </a:fld>
            <a:endParaRPr lang="zh-CN" altLang="en-US" dirty="0">
              <a:solidFill>
                <a:prstClr val="black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4482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414" name="Text Box 22"/>
          <p:cNvSpPr txBox="1">
            <a:spLocks noChangeArrowheads="1"/>
          </p:cNvSpPr>
          <p:nvPr/>
        </p:nvSpPr>
        <p:spPr bwMode="auto">
          <a:xfrm>
            <a:off x="107950" y="260350"/>
            <a:ext cx="655161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spcAft>
                <a:spcPct val="0"/>
              </a:spcAft>
              <a:buFont typeface="Wingdings" pitchFamily="2" charset="2"/>
              <a:buNone/>
            </a:pPr>
            <a:r>
              <a:rPr lang="en-US" altLang="zh-CN" sz="2400" b="1" dirty="0" smtClean="0">
                <a:solidFill>
                  <a:prstClr val="black"/>
                </a:solidFill>
                <a:ea typeface="华文中宋" pitchFamily="2" charset="-122"/>
              </a:rPr>
              <a:t>Online Data Maintenance: P-TREE</a:t>
            </a:r>
          </a:p>
        </p:txBody>
      </p:sp>
      <p:sp>
        <p:nvSpPr>
          <p:cNvPr id="17" name="椭圆 16"/>
          <p:cNvSpPr/>
          <p:nvPr/>
        </p:nvSpPr>
        <p:spPr>
          <a:xfrm rot="-2400000">
            <a:off x="2481000" y="2189329"/>
            <a:ext cx="960523" cy="64978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2642269" y="1571612"/>
            <a:ext cx="859066" cy="3571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3855810" y="1582901"/>
            <a:ext cx="859066" cy="3571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5496085" y="1582898"/>
            <a:ext cx="859066" cy="3571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214810" y="928670"/>
            <a:ext cx="1928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i="1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Concept  Level</a:t>
            </a:r>
            <a:endParaRPr lang="zh-CN" altLang="en-US" b="1" i="1" dirty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2643174" y="2500306"/>
            <a:ext cx="142876" cy="14287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3" name="等腰三角形 22"/>
          <p:cNvSpPr/>
          <p:nvPr/>
        </p:nvSpPr>
        <p:spPr>
          <a:xfrm>
            <a:off x="2775580" y="2671013"/>
            <a:ext cx="142876" cy="142876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4" name="椭圆 23"/>
          <p:cNvSpPr/>
          <p:nvPr/>
        </p:nvSpPr>
        <p:spPr>
          <a:xfrm>
            <a:off x="2989894" y="2170947"/>
            <a:ext cx="142876" cy="14287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5" name="等腰三角形 24"/>
          <p:cNvSpPr/>
          <p:nvPr/>
        </p:nvSpPr>
        <p:spPr>
          <a:xfrm>
            <a:off x="3143240" y="2357430"/>
            <a:ext cx="142876" cy="142876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6" name="椭圆 25"/>
          <p:cNvSpPr/>
          <p:nvPr/>
        </p:nvSpPr>
        <p:spPr>
          <a:xfrm>
            <a:off x="2775580" y="2313823"/>
            <a:ext cx="142876" cy="14287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7" name="等腰三角形 26"/>
          <p:cNvSpPr/>
          <p:nvPr/>
        </p:nvSpPr>
        <p:spPr>
          <a:xfrm>
            <a:off x="2989894" y="2456699"/>
            <a:ext cx="142876" cy="142876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8" name="椭圆 27"/>
          <p:cNvSpPr/>
          <p:nvPr/>
        </p:nvSpPr>
        <p:spPr>
          <a:xfrm>
            <a:off x="3796565" y="2203265"/>
            <a:ext cx="928695" cy="64978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9" name="椭圆 28"/>
          <p:cNvSpPr/>
          <p:nvPr/>
        </p:nvSpPr>
        <p:spPr>
          <a:xfrm>
            <a:off x="3962020" y="2346141"/>
            <a:ext cx="142876" cy="14287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0" name="等腰三角形 29"/>
          <p:cNvSpPr/>
          <p:nvPr/>
        </p:nvSpPr>
        <p:spPr>
          <a:xfrm>
            <a:off x="3962020" y="2560455"/>
            <a:ext cx="142876" cy="142876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1" name="椭圆 30"/>
          <p:cNvSpPr/>
          <p:nvPr/>
        </p:nvSpPr>
        <p:spPr>
          <a:xfrm>
            <a:off x="4176334" y="2274703"/>
            <a:ext cx="142876" cy="14287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2" name="等腰三角形 31"/>
          <p:cNvSpPr/>
          <p:nvPr/>
        </p:nvSpPr>
        <p:spPr>
          <a:xfrm>
            <a:off x="4412100" y="2542625"/>
            <a:ext cx="142876" cy="142876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3" name="椭圆 32"/>
          <p:cNvSpPr/>
          <p:nvPr/>
        </p:nvSpPr>
        <p:spPr>
          <a:xfrm>
            <a:off x="4462086" y="2346141"/>
            <a:ext cx="142876" cy="14287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4" name="等腰三角形 33"/>
          <p:cNvSpPr/>
          <p:nvPr/>
        </p:nvSpPr>
        <p:spPr>
          <a:xfrm>
            <a:off x="4197786" y="2614063"/>
            <a:ext cx="142876" cy="142876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cxnSp>
        <p:nvCxnSpPr>
          <p:cNvPr id="35" name="直接连接符 34"/>
          <p:cNvCxnSpPr>
            <a:stCxn id="18" idx="2"/>
            <a:endCxn id="17" idx="7"/>
          </p:cNvCxnSpPr>
          <p:nvPr/>
        </p:nvCxnSpPr>
        <p:spPr>
          <a:xfrm rot="16200000" flipH="1">
            <a:off x="2977198" y="2023406"/>
            <a:ext cx="191145" cy="193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4830388" y="1259578"/>
            <a:ext cx="6392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 smtClean="0">
                <a:solidFill>
                  <a:prstClr val="black"/>
                </a:solidFill>
              </a:rPr>
              <a:t>…</a:t>
            </a:r>
            <a:endParaRPr lang="zh-CN" altLang="en-US" sz="4000" dirty="0">
              <a:solidFill>
                <a:prstClr val="black"/>
              </a:solidFill>
            </a:endParaRPr>
          </a:p>
        </p:txBody>
      </p:sp>
      <p:cxnSp>
        <p:nvCxnSpPr>
          <p:cNvPr id="37" name="直接连接符 36"/>
          <p:cNvCxnSpPr>
            <a:stCxn id="19" idx="2"/>
          </p:cNvCxnSpPr>
          <p:nvPr/>
        </p:nvCxnSpPr>
        <p:spPr>
          <a:xfrm rot="5400000">
            <a:off x="4152830" y="2070752"/>
            <a:ext cx="263174" cy="1852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椭圆 37"/>
          <p:cNvSpPr/>
          <p:nvPr/>
        </p:nvSpPr>
        <p:spPr>
          <a:xfrm rot="2400000">
            <a:off x="5565946" y="2214551"/>
            <a:ext cx="928695" cy="64978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9" name="椭圆 38"/>
          <p:cNvSpPr/>
          <p:nvPr/>
        </p:nvSpPr>
        <p:spPr>
          <a:xfrm>
            <a:off x="5829121" y="2297278"/>
            <a:ext cx="142876" cy="14287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0" name="等腰三角形 39"/>
          <p:cNvSpPr/>
          <p:nvPr/>
        </p:nvSpPr>
        <p:spPr>
          <a:xfrm>
            <a:off x="5757683" y="2511592"/>
            <a:ext cx="142876" cy="142876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1" name="椭圆 40"/>
          <p:cNvSpPr/>
          <p:nvPr/>
        </p:nvSpPr>
        <p:spPr>
          <a:xfrm>
            <a:off x="6043435" y="2297278"/>
            <a:ext cx="142876" cy="14287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2" name="等腰三角形 41"/>
          <p:cNvSpPr/>
          <p:nvPr/>
        </p:nvSpPr>
        <p:spPr>
          <a:xfrm>
            <a:off x="6114873" y="2725906"/>
            <a:ext cx="142876" cy="142876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3" name="椭圆 42"/>
          <p:cNvSpPr/>
          <p:nvPr/>
        </p:nvSpPr>
        <p:spPr>
          <a:xfrm>
            <a:off x="6257749" y="2511592"/>
            <a:ext cx="142876" cy="14287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4" name="等腰三角形 43"/>
          <p:cNvSpPr/>
          <p:nvPr/>
        </p:nvSpPr>
        <p:spPr>
          <a:xfrm>
            <a:off x="5944589" y="2625349"/>
            <a:ext cx="142876" cy="142876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cxnSp>
        <p:nvCxnSpPr>
          <p:cNvPr id="45" name="直接连接符 44"/>
          <p:cNvCxnSpPr>
            <a:stCxn id="20" idx="2"/>
            <a:endCxn id="38" idx="1"/>
          </p:cNvCxnSpPr>
          <p:nvPr/>
        </p:nvCxnSpPr>
        <p:spPr>
          <a:xfrm rot="16200000" flipH="1">
            <a:off x="5819871" y="2045835"/>
            <a:ext cx="212314" cy="82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矩形 45"/>
          <p:cNvSpPr/>
          <p:nvPr/>
        </p:nvSpPr>
        <p:spPr>
          <a:xfrm>
            <a:off x="6714235" y="1582901"/>
            <a:ext cx="859066" cy="3571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7" name="椭圆 46"/>
          <p:cNvSpPr/>
          <p:nvPr/>
        </p:nvSpPr>
        <p:spPr>
          <a:xfrm>
            <a:off x="2586729" y="3722160"/>
            <a:ext cx="142876" cy="14287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8" name="等腰三角形 47"/>
          <p:cNvSpPr/>
          <p:nvPr/>
        </p:nvSpPr>
        <p:spPr>
          <a:xfrm>
            <a:off x="5256571" y="3721366"/>
            <a:ext cx="142876" cy="142876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cxnSp>
        <p:nvCxnSpPr>
          <p:cNvPr id="49" name="直接连接符 48"/>
          <p:cNvCxnSpPr>
            <a:stCxn id="46" idx="2"/>
          </p:cNvCxnSpPr>
          <p:nvPr/>
        </p:nvCxnSpPr>
        <p:spPr>
          <a:xfrm rot="16200000" flipH="1">
            <a:off x="6437770" y="2646089"/>
            <a:ext cx="1417470" cy="547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直接连接符 49"/>
          <p:cNvCxnSpPr/>
          <p:nvPr/>
        </p:nvCxnSpPr>
        <p:spPr>
          <a:xfrm>
            <a:off x="2643174" y="3357562"/>
            <a:ext cx="4714908" cy="158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矩形 50"/>
          <p:cNvSpPr/>
          <p:nvPr/>
        </p:nvSpPr>
        <p:spPr>
          <a:xfrm>
            <a:off x="2515291" y="3650722"/>
            <a:ext cx="285752" cy="2857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cxnSp>
        <p:nvCxnSpPr>
          <p:cNvPr id="52" name="直接连接符 51"/>
          <p:cNvCxnSpPr/>
          <p:nvPr/>
        </p:nvCxnSpPr>
        <p:spPr>
          <a:xfrm rot="5400000">
            <a:off x="2511587" y="3511727"/>
            <a:ext cx="285752" cy="158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椭圆 52"/>
          <p:cNvSpPr/>
          <p:nvPr/>
        </p:nvSpPr>
        <p:spPr>
          <a:xfrm>
            <a:off x="3143240" y="3721366"/>
            <a:ext cx="142876" cy="14287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3071802" y="3649928"/>
            <a:ext cx="285752" cy="2857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cxnSp>
        <p:nvCxnSpPr>
          <p:cNvPr id="55" name="直接连接符 54"/>
          <p:cNvCxnSpPr/>
          <p:nvPr/>
        </p:nvCxnSpPr>
        <p:spPr>
          <a:xfrm rot="5400000">
            <a:off x="3068098" y="3510933"/>
            <a:ext cx="285752" cy="158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4504443" y="3292618"/>
            <a:ext cx="6392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 smtClean="0">
                <a:solidFill>
                  <a:prstClr val="black"/>
                </a:solidFill>
              </a:rPr>
              <a:t>…</a:t>
            </a:r>
            <a:endParaRPr lang="zh-CN" altLang="en-US" sz="4000" dirty="0">
              <a:solidFill>
                <a:prstClr val="black"/>
              </a:solidFill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5185133" y="3661217"/>
            <a:ext cx="285752" cy="2857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cxnSp>
        <p:nvCxnSpPr>
          <p:cNvPr id="58" name="直接连接符 57"/>
          <p:cNvCxnSpPr/>
          <p:nvPr/>
        </p:nvCxnSpPr>
        <p:spPr>
          <a:xfrm rot="5400000">
            <a:off x="5181429" y="3510933"/>
            <a:ext cx="285752" cy="158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等腰三角形 58"/>
          <p:cNvSpPr/>
          <p:nvPr/>
        </p:nvSpPr>
        <p:spPr>
          <a:xfrm>
            <a:off x="3643306" y="3707167"/>
            <a:ext cx="142876" cy="142876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3571868" y="3647018"/>
            <a:ext cx="285752" cy="2857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cxnSp>
        <p:nvCxnSpPr>
          <p:cNvPr id="61" name="直接连接符 60"/>
          <p:cNvCxnSpPr/>
          <p:nvPr/>
        </p:nvCxnSpPr>
        <p:spPr>
          <a:xfrm rot="5400000">
            <a:off x="3568164" y="3496734"/>
            <a:ext cx="285752" cy="158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等腰三角形 61"/>
          <p:cNvSpPr/>
          <p:nvPr/>
        </p:nvSpPr>
        <p:spPr>
          <a:xfrm>
            <a:off x="5786623" y="3710077"/>
            <a:ext cx="142876" cy="142876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5715185" y="3649928"/>
            <a:ext cx="285752" cy="2857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cxnSp>
        <p:nvCxnSpPr>
          <p:cNvPr id="64" name="直接连接符 63"/>
          <p:cNvCxnSpPr/>
          <p:nvPr/>
        </p:nvCxnSpPr>
        <p:spPr>
          <a:xfrm rot="5400000">
            <a:off x="5711481" y="3499644"/>
            <a:ext cx="285752" cy="158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椭圆 64"/>
          <p:cNvSpPr/>
          <p:nvPr/>
        </p:nvSpPr>
        <p:spPr>
          <a:xfrm>
            <a:off x="4139668" y="3721366"/>
            <a:ext cx="142876" cy="14287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66" name="矩形 65"/>
          <p:cNvSpPr/>
          <p:nvPr/>
        </p:nvSpPr>
        <p:spPr>
          <a:xfrm>
            <a:off x="4068230" y="3649928"/>
            <a:ext cx="285752" cy="2857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cxnSp>
        <p:nvCxnSpPr>
          <p:cNvPr id="67" name="直接连接符 66"/>
          <p:cNvCxnSpPr/>
          <p:nvPr/>
        </p:nvCxnSpPr>
        <p:spPr>
          <a:xfrm rot="5400000">
            <a:off x="4064526" y="3510933"/>
            <a:ext cx="285752" cy="158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矩形 67"/>
          <p:cNvSpPr/>
          <p:nvPr/>
        </p:nvSpPr>
        <p:spPr>
          <a:xfrm>
            <a:off x="6726429" y="3649928"/>
            <a:ext cx="285752" cy="2857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cxnSp>
        <p:nvCxnSpPr>
          <p:cNvPr id="69" name="直接连接符 68"/>
          <p:cNvCxnSpPr/>
          <p:nvPr/>
        </p:nvCxnSpPr>
        <p:spPr>
          <a:xfrm rot="5400000">
            <a:off x="6722725" y="3499644"/>
            <a:ext cx="285752" cy="158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矩形 69"/>
          <p:cNvSpPr/>
          <p:nvPr/>
        </p:nvSpPr>
        <p:spPr>
          <a:xfrm>
            <a:off x="7211325" y="3649928"/>
            <a:ext cx="285752" cy="2857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cxnSp>
        <p:nvCxnSpPr>
          <p:cNvPr id="71" name="直接连接符 70"/>
          <p:cNvCxnSpPr/>
          <p:nvPr/>
        </p:nvCxnSpPr>
        <p:spPr>
          <a:xfrm rot="5400000">
            <a:off x="7207621" y="3499644"/>
            <a:ext cx="285752" cy="158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等腰三角形 71"/>
          <p:cNvSpPr/>
          <p:nvPr/>
        </p:nvSpPr>
        <p:spPr>
          <a:xfrm>
            <a:off x="6282808" y="3710077"/>
            <a:ext cx="142876" cy="142876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73" name="矩形 72"/>
          <p:cNvSpPr/>
          <p:nvPr/>
        </p:nvSpPr>
        <p:spPr>
          <a:xfrm>
            <a:off x="6211370" y="3649928"/>
            <a:ext cx="285752" cy="2857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cxnSp>
        <p:nvCxnSpPr>
          <p:cNvPr id="74" name="直接连接符 73"/>
          <p:cNvCxnSpPr/>
          <p:nvPr/>
        </p:nvCxnSpPr>
        <p:spPr>
          <a:xfrm rot="5400000">
            <a:off x="6207666" y="3499644"/>
            <a:ext cx="285752" cy="158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4286248" y="2965652"/>
            <a:ext cx="1928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i="1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Prototype  Level</a:t>
            </a:r>
            <a:endParaRPr lang="zh-CN" altLang="en-US" b="1" i="1" dirty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2913933" y="1571612"/>
            <a:ext cx="500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prstClr val="black"/>
                </a:solidFill>
              </a:rPr>
              <a:t>1</a:t>
            </a:r>
            <a:endParaRPr lang="zh-CN" altLang="en-US" b="1" dirty="0">
              <a:solidFill>
                <a:prstClr val="black"/>
              </a:solidFill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4143372" y="1571612"/>
            <a:ext cx="500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prstClr val="black"/>
                </a:solidFill>
              </a:rPr>
              <a:t>2</a:t>
            </a:r>
            <a:endParaRPr lang="zh-CN" altLang="en-US" b="1" dirty="0">
              <a:solidFill>
                <a:prstClr val="black"/>
              </a:solidFill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6778993" y="1537745"/>
            <a:ext cx="928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i="1" dirty="0" err="1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maxC</a:t>
            </a:r>
            <a:endParaRPr lang="zh-CN" altLang="en-US" b="1" i="1" dirty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5463123" y="1560323"/>
            <a:ext cx="1131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i="1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maxC-1</a:t>
            </a:r>
            <a:endParaRPr lang="zh-CN" altLang="en-US" b="1" i="1" dirty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80" name="直接连接符 79"/>
          <p:cNvCxnSpPr/>
          <p:nvPr/>
        </p:nvCxnSpPr>
        <p:spPr>
          <a:xfrm>
            <a:off x="3071802" y="1364883"/>
            <a:ext cx="4071966" cy="13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接连接符 80"/>
          <p:cNvCxnSpPr/>
          <p:nvPr/>
        </p:nvCxnSpPr>
        <p:spPr>
          <a:xfrm rot="16200000" flipH="1">
            <a:off x="2977198" y="1474481"/>
            <a:ext cx="191145" cy="193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直接连接符 81"/>
          <p:cNvCxnSpPr/>
          <p:nvPr/>
        </p:nvCxnSpPr>
        <p:spPr>
          <a:xfrm rot="16200000" flipH="1">
            <a:off x="4202933" y="1485770"/>
            <a:ext cx="191145" cy="193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" name="直接连接符 82"/>
          <p:cNvCxnSpPr/>
          <p:nvPr/>
        </p:nvCxnSpPr>
        <p:spPr>
          <a:xfrm rot="16200000" flipH="1">
            <a:off x="5844070" y="1474481"/>
            <a:ext cx="191145" cy="193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直接连接符 83"/>
          <p:cNvCxnSpPr/>
          <p:nvPr/>
        </p:nvCxnSpPr>
        <p:spPr>
          <a:xfrm rot="16200000" flipH="1">
            <a:off x="7034171" y="1478185"/>
            <a:ext cx="191145" cy="193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椭圆 84"/>
          <p:cNvSpPr/>
          <p:nvPr/>
        </p:nvSpPr>
        <p:spPr>
          <a:xfrm>
            <a:off x="6786578" y="3714752"/>
            <a:ext cx="142876" cy="14287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86" name="椭圆 85"/>
          <p:cNvSpPr/>
          <p:nvPr/>
        </p:nvSpPr>
        <p:spPr>
          <a:xfrm>
            <a:off x="7264066" y="3714752"/>
            <a:ext cx="142876" cy="14287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2609307" y="3323695"/>
            <a:ext cx="285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prstClr val="black"/>
                </a:solidFill>
              </a:rPr>
              <a:t>1</a:t>
            </a:r>
            <a:endParaRPr lang="zh-CN" altLang="en-US" b="1" dirty="0">
              <a:solidFill>
                <a:prstClr val="black"/>
              </a:solidFill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3154529" y="3323695"/>
            <a:ext cx="285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prstClr val="black"/>
                </a:solidFill>
              </a:rPr>
              <a:t>2</a:t>
            </a:r>
            <a:endParaRPr lang="zh-CN" altLang="en-US" b="1" dirty="0">
              <a:solidFill>
                <a:prstClr val="black"/>
              </a:solidFill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3654595" y="3323695"/>
            <a:ext cx="285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prstClr val="black"/>
                </a:solidFill>
              </a:rPr>
              <a:t>3</a:t>
            </a:r>
            <a:endParaRPr lang="zh-CN" altLang="en-US" b="1" dirty="0">
              <a:solidFill>
                <a:prstClr val="black"/>
              </a:solidFill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4154661" y="3323695"/>
            <a:ext cx="285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prstClr val="black"/>
                </a:solidFill>
              </a:rPr>
              <a:t>4</a:t>
            </a:r>
            <a:endParaRPr lang="zh-CN" altLang="en-US" b="1" dirty="0">
              <a:solidFill>
                <a:prstClr val="black"/>
              </a:solidFill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7429520" y="3214686"/>
            <a:ext cx="857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i="1" dirty="0" err="1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maxP</a:t>
            </a:r>
            <a:endParaRPr lang="zh-CN" altLang="en-US" b="1" i="1" dirty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642910" y="4857760"/>
            <a:ext cx="7643866" cy="1500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zh-CN" sz="22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P-Tree is additionally updated:</a:t>
            </a:r>
          </a:p>
          <a:p>
            <a:pPr>
              <a:spcBef>
                <a:spcPts val="600"/>
              </a:spcBef>
              <a:spcAft>
                <a:spcPts val="600"/>
              </a:spcAft>
              <a:buFontTx/>
              <a:buChar char="-"/>
            </a:pPr>
            <a:r>
              <a:rPr lang="en-US" altLang="zh-CN" b="1" dirty="0" smtClean="0">
                <a:solidFill>
                  <a:srgbClr val="C00000"/>
                </a:solidFill>
              </a:rPr>
              <a:t> Maximum boundary  (Synchronization-based data representation)            </a:t>
            </a:r>
          </a:p>
          <a:p>
            <a:pPr>
              <a:spcBef>
                <a:spcPts val="600"/>
              </a:spcBef>
              <a:spcAft>
                <a:spcPts val="600"/>
              </a:spcAft>
              <a:buFontTx/>
              <a:buChar char="-"/>
            </a:pPr>
            <a:r>
              <a:rPr lang="en-US" altLang="zh-CN" b="1" dirty="0" smtClean="0">
                <a:solidFill>
                  <a:srgbClr val="C00000"/>
                </a:solidFill>
              </a:rPr>
              <a:t> Sudden concept drift (Rebuild the Prototype Level)   </a:t>
            </a:r>
            <a:endParaRPr lang="zh-CN" altLang="en-US" b="1" dirty="0">
              <a:solidFill>
                <a:srgbClr val="C00000"/>
              </a:solidFill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598572" y="3273895"/>
            <a:ext cx="1428760" cy="726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prstClr val="black"/>
                </a:solidFill>
              </a:rPr>
              <a:t>Incoming examples</a:t>
            </a:r>
            <a:endParaRPr lang="zh-CN" altLang="en-US" b="1" dirty="0">
              <a:solidFill>
                <a:prstClr val="black"/>
              </a:solidFill>
            </a:endParaRPr>
          </a:p>
        </p:txBody>
      </p:sp>
      <p:cxnSp>
        <p:nvCxnSpPr>
          <p:cNvPr id="104" name="直接箭头连接符 103"/>
          <p:cNvCxnSpPr/>
          <p:nvPr/>
        </p:nvCxnSpPr>
        <p:spPr bwMode="auto">
          <a:xfrm>
            <a:off x="1813018" y="3643314"/>
            <a:ext cx="500066" cy="794"/>
          </a:xfrm>
          <a:prstGeom prst="straightConnector1">
            <a:avLst/>
          </a:prstGeom>
          <a:noFill/>
          <a:ln w="22225">
            <a:solidFill>
              <a:schemeClr val="tx1"/>
            </a:solidFill>
            <a:tailEnd type="arrow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6" name="TextBox 105"/>
          <p:cNvSpPr txBox="1"/>
          <p:nvPr/>
        </p:nvSpPr>
        <p:spPr>
          <a:xfrm>
            <a:off x="598572" y="1500174"/>
            <a:ext cx="2071702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prstClr val="black"/>
                </a:solidFill>
              </a:rPr>
              <a:t>Time-changing Concepts</a:t>
            </a:r>
            <a:endParaRPr lang="zh-CN" altLang="en-US" b="1" dirty="0">
              <a:solidFill>
                <a:prstClr val="black"/>
              </a:solidFill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2714612" y="4286256"/>
            <a:ext cx="5072098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prstClr val="black"/>
                </a:solidFill>
              </a:rPr>
              <a:t>A small set of prototypes (e.g. </a:t>
            </a:r>
            <a:r>
              <a:rPr lang="en-US" altLang="zh-CN" b="1" i="1" dirty="0" err="1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maxP</a:t>
            </a:r>
            <a:r>
              <a:rPr lang="en-US" altLang="zh-CN" b="1" i="1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 smtClean="0">
                <a:solidFill>
                  <a:prstClr val="black"/>
                </a:solidFill>
              </a:rPr>
              <a:t>=1000)</a:t>
            </a:r>
            <a:endParaRPr lang="zh-CN" altLang="en-US" b="1" dirty="0">
              <a:solidFill>
                <a:prstClr val="black"/>
              </a:solidFill>
            </a:endParaRPr>
          </a:p>
        </p:txBody>
      </p:sp>
      <p:sp>
        <p:nvSpPr>
          <p:cNvPr id="109" name="左大括号 108"/>
          <p:cNvSpPr/>
          <p:nvPr/>
        </p:nvSpPr>
        <p:spPr bwMode="auto">
          <a:xfrm rot="-5400000">
            <a:off x="4802363" y="1659099"/>
            <a:ext cx="357190" cy="5040000"/>
          </a:xfrm>
          <a:prstGeom prst="leftBrace">
            <a:avLst>
              <a:gd name="adj1" fmla="val 45714"/>
              <a:gd name="adj2" fmla="val 51008"/>
            </a:avLst>
          </a:prstGeom>
          <a:noFill/>
          <a:ln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50000"/>
              </a:spcAft>
            </a:pPr>
            <a:endParaRPr lang="zh-CN" altLang="en-US" smtClean="0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92" name="灯片编号占位符 4"/>
          <p:cNvSpPr txBox="1">
            <a:spLocks/>
          </p:cNvSpPr>
          <p:nvPr/>
        </p:nvSpPr>
        <p:spPr>
          <a:xfrm>
            <a:off x="8382000" y="0"/>
            <a:ext cx="762000" cy="366712"/>
          </a:xfrm>
          <a:prstGeom prst="rect">
            <a:avLst/>
          </a:prstGeom>
        </p:spPr>
        <p:txBody>
          <a:bodyPr/>
          <a:lstStyle/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50000"/>
              </a:spcAft>
              <a:defRPr/>
            </a:pPr>
            <a:fld id="{FD460446-2EB2-43B2-BBC4-7CA4ECD05F5C}" type="slidenum">
              <a:rPr lang="zh-CN" altLang="en-US" smtClean="0">
                <a:solidFill>
                  <a:prstClr val="black"/>
                </a:solidFill>
                <a:latin typeface="Arial" charset="0"/>
              </a:rPr>
              <a:pPr fontAlgn="base">
                <a:lnSpc>
                  <a:spcPct val="120000"/>
                </a:lnSpc>
                <a:spcBef>
                  <a:spcPct val="0"/>
                </a:spcBef>
                <a:spcAft>
                  <a:spcPct val="50000"/>
                </a:spcAft>
                <a:defRPr/>
              </a:pPr>
              <a:t>44</a:t>
            </a:fld>
            <a:endParaRPr lang="zh-CN" altLang="en-US" dirty="0">
              <a:solidFill>
                <a:prstClr val="black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2427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428596" y="2143116"/>
            <a:ext cx="8286808" cy="13111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200" b="1" dirty="0" smtClean="0">
                <a:solidFill>
                  <a:srgbClr val="FF0000"/>
                </a:solidFill>
              </a:rPr>
              <a:t>Basic idea</a:t>
            </a:r>
            <a:r>
              <a:rPr lang="en-US" altLang="zh-CN" sz="2200" dirty="0" smtClean="0">
                <a:solidFill>
                  <a:srgbClr val="FF0000"/>
                </a:solidFill>
              </a:rPr>
              <a:t>: </a:t>
            </a:r>
            <a:r>
              <a:rPr lang="en-US" altLang="zh-CN" sz="22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Leverage the prediction performance of test examples to infer the representativeness of examples by lazy learning: nearest neighbor classifier.</a:t>
            </a:r>
            <a:endParaRPr lang="zh-CN" altLang="en-US" sz="2200" dirty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714348" y="3429000"/>
            <a:ext cx="7500990" cy="1089529"/>
          </a:xfrm>
          <a:prstGeom prst="rect">
            <a:avLst/>
          </a:prstGeom>
          <a:ln w="19050">
            <a:noFill/>
            <a:prstDash val="dash"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2400" b="1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Rep(</a:t>
            </a:r>
            <a:r>
              <a:rPr lang="en-US" altLang="zh-CN" sz="2400" b="1" i="1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y</a:t>
            </a:r>
            <a:r>
              <a:rPr lang="en-US" altLang="zh-CN" sz="2400" b="1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) = Rep(</a:t>
            </a:r>
            <a:r>
              <a:rPr lang="en-US" altLang="zh-CN" sz="2400" b="1" i="1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y</a:t>
            </a:r>
            <a:r>
              <a:rPr lang="en-US" altLang="zh-CN" sz="2400" b="1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) + Sign(</a:t>
            </a:r>
            <a:r>
              <a:rPr lang="en-US" altLang="zh-CN" sz="2400" b="1" i="1" dirty="0" err="1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zh-CN" sz="2400" b="1" i="1" baseline="-25000" dirty="0" err="1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pl</a:t>
            </a:r>
            <a:r>
              <a:rPr lang="en-US" altLang="zh-CN" sz="2400" b="1" i="1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, x</a:t>
            </a:r>
            <a:r>
              <a:rPr lang="en-US" altLang="zh-CN" sz="2400" b="1" i="1" baseline="-250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l</a:t>
            </a:r>
            <a:r>
              <a:rPr lang="en-US" altLang="zh-CN" sz="2400" b="1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r>
              <a:rPr lang="en-US" altLang="zh-CN" sz="20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where </a:t>
            </a:r>
            <a:r>
              <a:rPr lang="en-US" altLang="zh-CN" sz="2000" i="1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Sign</a:t>
            </a:r>
            <a:r>
              <a:rPr lang="en-US" altLang="zh-CN" sz="20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2000" i="1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zh-CN" sz="20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altLang="zh-CN" sz="2000" i="1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y</a:t>
            </a:r>
            <a:r>
              <a:rPr lang="en-US" altLang="zh-CN" sz="20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) is the sign function, and 1 if </a:t>
            </a:r>
            <a:r>
              <a:rPr lang="en-US" altLang="zh-CN" sz="2000" i="1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zh-CN" sz="20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equals </a:t>
            </a:r>
            <a:r>
              <a:rPr lang="en-US" altLang="zh-CN" sz="2000" i="1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y</a:t>
            </a:r>
            <a:r>
              <a:rPr lang="en-US" altLang="zh-CN" sz="20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, -1 otherwise.</a:t>
            </a:r>
            <a:endParaRPr lang="zh-CN" altLang="en-US" sz="2000" dirty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1" name="Text Box 22"/>
          <p:cNvSpPr txBox="1">
            <a:spLocks noChangeArrowheads="1"/>
          </p:cNvSpPr>
          <p:nvPr/>
        </p:nvSpPr>
        <p:spPr bwMode="auto">
          <a:xfrm>
            <a:off x="107950" y="260350"/>
            <a:ext cx="655161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spcAft>
                <a:spcPct val="0"/>
              </a:spcAft>
              <a:buFont typeface="Wingdings" pitchFamily="2" charset="2"/>
              <a:buNone/>
            </a:pPr>
            <a:r>
              <a:rPr lang="en-US" altLang="zh-CN" sz="2400" b="1" dirty="0" smtClean="0">
                <a:solidFill>
                  <a:prstClr val="black"/>
                </a:solidFill>
                <a:ea typeface="华文中宋" pitchFamily="2" charset="-122"/>
              </a:rPr>
              <a:t>Error-driven Representativeness Learning</a:t>
            </a:r>
          </a:p>
        </p:txBody>
      </p:sp>
      <p:sp>
        <p:nvSpPr>
          <p:cNvPr id="6" name="矩形 5"/>
          <p:cNvSpPr/>
          <p:nvPr/>
        </p:nvSpPr>
        <p:spPr>
          <a:xfrm>
            <a:off x="500034" y="1000108"/>
            <a:ext cx="8072494" cy="9396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How to dynamically select the short-term and/or long-term representative examples? </a:t>
            </a:r>
            <a:endParaRPr lang="zh-CN" altLang="en-US" sz="2400" dirty="0">
              <a:solidFill>
                <a:prstClr val="black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57224" y="4786322"/>
            <a:ext cx="7358114" cy="1508105"/>
          </a:xfrm>
          <a:prstGeom prst="rect">
            <a:avLst/>
          </a:prstGeom>
          <a:noFill/>
          <a:ln w="22225">
            <a:solidFill>
              <a:schemeClr val="tx1">
                <a:lumMod val="85000"/>
                <a:lumOff val="15000"/>
              </a:schemeClr>
            </a:solidFill>
            <a:prstDash val="lgDash"/>
          </a:ln>
        </p:spPr>
        <p:txBody>
          <a:bodyPr wrap="square" rtlCol="0">
            <a:spAutoFit/>
          </a:bodyPr>
          <a:lstStyle/>
          <a:p>
            <a:pPr>
              <a:buSzPct val="80000"/>
              <a:buFont typeface="Wingdings" pitchFamily="2" charset="2"/>
              <a:buChar char="u"/>
            </a:pPr>
            <a:r>
              <a:rPr lang="en-US" altLang="zh-CN" sz="2000" dirty="0" smtClean="0">
                <a:solidFill>
                  <a:prstClr val="black"/>
                </a:solidFill>
              </a:rPr>
              <a:t> High representativeness —— </a:t>
            </a:r>
            <a:r>
              <a:rPr lang="en-US" altLang="zh-CN" sz="2000" dirty="0" smtClean="0">
                <a:solidFill>
                  <a:srgbClr val="FF0000"/>
                </a:solidFill>
              </a:rPr>
              <a:t>Keep</a:t>
            </a:r>
          </a:p>
          <a:p>
            <a:pPr>
              <a:buSzPct val="80000"/>
              <a:buFont typeface="Wingdings" pitchFamily="2" charset="2"/>
              <a:buChar char="u"/>
            </a:pPr>
            <a:r>
              <a:rPr lang="en-US" altLang="zh-CN" sz="2000" dirty="0" smtClean="0">
                <a:solidFill>
                  <a:prstClr val="black"/>
                </a:solidFill>
              </a:rPr>
              <a:t> Low representativeness  —— </a:t>
            </a:r>
            <a:r>
              <a:rPr lang="en-US" altLang="zh-CN" sz="2000" dirty="0" smtClean="0">
                <a:solidFill>
                  <a:srgbClr val="FF0000"/>
                </a:solidFill>
              </a:rPr>
              <a:t>Delete</a:t>
            </a:r>
            <a:endParaRPr lang="zh-CN" altLang="en-US" sz="2000" dirty="0" smtClean="0">
              <a:solidFill>
                <a:srgbClr val="FF0000"/>
              </a:solidFill>
            </a:endParaRPr>
          </a:p>
          <a:p>
            <a:pPr>
              <a:buSzPct val="80000"/>
              <a:buFont typeface="Wingdings" pitchFamily="2" charset="2"/>
              <a:buChar char="u"/>
            </a:pPr>
            <a:r>
              <a:rPr lang="en-US" altLang="zh-CN" sz="2000" dirty="0" smtClean="0">
                <a:solidFill>
                  <a:prstClr val="black"/>
                </a:solidFill>
              </a:rPr>
              <a:t> Unchanged representativeness? —— </a:t>
            </a:r>
            <a:r>
              <a:rPr lang="en-US" altLang="zh-CN" sz="2000" dirty="0" smtClean="0">
                <a:solidFill>
                  <a:srgbClr val="FF0000"/>
                </a:solidFill>
              </a:rPr>
              <a:t>Summarization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  <p:sp>
        <p:nvSpPr>
          <p:cNvPr id="8" name="灯片编号占位符 4"/>
          <p:cNvSpPr txBox="1">
            <a:spLocks/>
          </p:cNvSpPr>
          <p:nvPr/>
        </p:nvSpPr>
        <p:spPr>
          <a:xfrm>
            <a:off x="8382000" y="0"/>
            <a:ext cx="762000" cy="366712"/>
          </a:xfrm>
          <a:prstGeom prst="rect">
            <a:avLst/>
          </a:prstGeom>
        </p:spPr>
        <p:txBody>
          <a:bodyPr/>
          <a:lstStyle/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50000"/>
              </a:spcAft>
              <a:defRPr/>
            </a:pPr>
            <a:fld id="{FD460446-2EB2-43B2-BBC4-7CA4ECD05F5C}" type="slidenum">
              <a:rPr lang="zh-CN" altLang="en-US" smtClean="0">
                <a:solidFill>
                  <a:prstClr val="black"/>
                </a:solidFill>
                <a:latin typeface="Arial" charset="0"/>
              </a:rPr>
              <a:pPr fontAlgn="base">
                <a:lnSpc>
                  <a:spcPct val="120000"/>
                </a:lnSpc>
                <a:spcBef>
                  <a:spcPct val="0"/>
                </a:spcBef>
                <a:spcAft>
                  <a:spcPct val="50000"/>
                </a:spcAft>
                <a:defRPr/>
              </a:pPr>
              <a:t>45</a:t>
            </a:fld>
            <a:endParaRPr lang="zh-CN" altLang="en-US" dirty="0">
              <a:solidFill>
                <a:prstClr val="black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9411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16" name="Text Box 12"/>
          <p:cNvSpPr txBox="1">
            <a:spLocks noChangeArrowheads="1"/>
          </p:cNvSpPr>
          <p:nvPr/>
        </p:nvSpPr>
        <p:spPr bwMode="auto">
          <a:xfrm>
            <a:off x="107950" y="260350"/>
            <a:ext cx="8250264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spcAft>
                <a:spcPct val="0"/>
              </a:spcAft>
            </a:pPr>
            <a:r>
              <a:rPr lang="en-US" altLang="zh-CN" sz="2800" b="1" dirty="0" smtClean="0">
                <a:solidFill>
                  <a:prstClr val="black"/>
                </a:solidFill>
                <a:ea typeface="华文中宋" pitchFamily="2" charset="-122"/>
              </a:rPr>
              <a:t>Data Summarization by synchronization</a:t>
            </a:r>
            <a:endParaRPr lang="en-US" altLang="zh-CN" sz="2800" b="1" dirty="0">
              <a:solidFill>
                <a:prstClr val="black"/>
              </a:solidFill>
              <a:ea typeface="华文中宋" pitchFamily="2" charset="-122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428596" y="1500174"/>
            <a:ext cx="8643966" cy="4985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200" b="1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Summarization: Constrained Clustering by Synchronization</a:t>
            </a:r>
            <a:endParaRPr lang="zh-CN" altLang="en-US" sz="2200" b="1" dirty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1" name="椭圆 70"/>
          <p:cNvSpPr/>
          <p:nvPr/>
        </p:nvSpPr>
        <p:spPr>
          <a:xfrm>
            <a:off x="2429142" y="3496869"/>
            <a:ext cx="821396" cy="815830"/>
          </a:xfrm>
          <a:prstGeom prst="ellipse">
            <a:avLst/>
          </a:prstGeom>
          <a:solidFill>
            <a:srgbClr val="4BACC6">
              <a:lumMod val="20000"/>
              <a:lumOff val="80000"/>
            </a:srgbClr>
          </a:solidFill>
          <a:ln w="25400" cap="flat" cmpd="sng" algn="ctr">
            <a:solidFill>
              <a:srgbClr val="006C31"/>
            </a:solidFill>
            <a:prstDash val="dash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kern="0">
              <a:solidFill>
                <a:sysClr val="window" lastClr="FFFFFF"/>
              </a:solidFill>
            </a:endParaRPr>
          </a:p>
        </p:txBody>
      </p:sp>
      <p:sp>
        <p:nvSpPr>
          <p:cNvPr id="72" name="椭圆 71"/>
          <p:cNvSpPr/>
          <p:nvPr/>
        </p:nvSpPr>
        <p:spPr>
          <a:xfrm>
            <a:off x="1429010" y="3987970"/>
            <a:ext cx="821396" cy="815830"/>
          </a:xfrm>
          <a:prstGeom prst="ellipse">
            <a:avLst/>
          </a:prstGeom>
          <a:solidFill>
            <a:srgbClr val="4BACC6">
              <a:lumMod val="20000"/>
              <a:lumOff val="80000"/>
            </a:srgbClr>
          </a:solidFill>
          <a:ln w="25400" cap="flat" cmpd="sng" algn="ctr">
            <a:solidFill>
              <a:srgbClr val="006C31"/>
            </a:solidFill>
            <a:prstDash val="dash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kern="0">
              <a:solidFill>
                <a:sysClr val="window" lastClr="FFFFFF"/>
              </a:solidFill>
            </a:endParaRPr>
          </a:p>
        </p:txBody>
      </p:sp>
      <p:sp>
        <p:nvSpPr>
          <p:cNvPr id="73" name="椭圆 72"/>
          <p:cNvSpPr/>
          <p:nvPr/>
        </p:nvSpPr>
        <p:spPr>
          <a:xfrm>
            <a:off x="1429010" y="3863024"/>
            <a:ext cx="144016" cy="144016"/>
          </a:xfrm>
          <a:prstGeom prst="ellipse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kern="0">
              <a:solidFill>
                <a:sysClr val="window" lastClr="FFFFFF"/>
              </a:solidFill>
            </a:endParaRPr>
          </a:p>
        </p:txBody>
      </p:sp>
      <p:sp>
        <p:nvSpPr>
          <p:cNvPr id="74" name="椭圆 73"/>
          <p:cNvSpPr/>
          <p:nvPr/>
        </p:nvSpPr>
        <p:spPr>
          <a:xfrm>
            <a:off x="2143390" y="3863024"/>
            <a:ext cx="144016" cy="144016"/>
          </a:xfrm>
          <a:prstGeom prst="ellipse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kern="0">
              <a:solidFill>
                <a:sysClr val="window" lastClr="FFFFFF"/>
              </a:solidFill>
            </a:endParaRPr>
          </a:p>
        </p:txBody>
      </p:sp>
      <p:sp>
        <p:nvSpPr>
          <p:cNvPr id="75" name="椭圆 74"/>
          <p:cNvSpPr/>
          <p:nvPr/>
        </p:nvSpPr>
        <p:spPr>
          <a:xfrm>
            <a:off x="1500448" y="3577272"/>
            <a:ext cx="144016" cy="144016"/>
          </a:xfrm>
          <a:prstGeom prst="ellipse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kern="0">
              <a:solidFill>
                <a:sysClr val="window" lastClr="FFFFFF"/>
              </a:solidFill>
            </a:endParaRPr>
          </a:p>
        </p:txBody>
      </p:sp>
      <p:sp>
        <p:nvSpPr>
          <p:cNvPr id="76" name="椭圆 75"/>
          <p:cNvSpPr/>
          <p:nvPr/>
        </p:nvSpPr>
        <p:spPr>
          <a:xfrm>
            <a:off x="1829603" y="4040620"/>
            <a:ext cx="144016" cy="144016"/>
          </a:xfrm>
          <a:prstGeom prst="ellipse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kern="0">
              <a:solidFill>
                <a:sysClr val="window" lastClr="FFFFFF"/>
              </a:solidFill>
            </a:endParaRPr>
          </a:p>
        </p:txBody>
      </p:sp>
      <p:sp>
        <p:nvSpPr>
          <p:cNvPr id="77" name="椭圆 76"/>
          <p:cNvSpPr/>
          <p:nvPr/>
        </p:nvSpPr>
        <p:spPr>
          <a:xfrm>
            <a:off x="2714894" y="3791586"/>
            <a:ext cx="144016" cy="144016"/>
          </a:xfrm>
          <a:prstGeom prst="ellipse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kern="0">
              <a:solidFill>
                <a:sysClr val="window" lastClr="FFFFFF"/>
              </a:solidFill>
            </a:endParaRPr>
          </a:p>
        </p:txBody>
      </p:sp>
      <p:sp>
        <p:nvSpPr>
          <p:cNvPr id="78" name="椭圆 77"/>
          <p:cNvSpPr/>
          <p:nvPr/>
        </p:nvSpPr>
        <p:spPr>
          <a:xfrm>
            <a:off x="2500580" y="4005900"/>
            <a:ext cx="144016" cy="144016"/>
          </a:xfrm>
          <a:prstGeom prst="ellipse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kern="0">
              <a:solidFill>
                <a:sysClr val="window" lastClr="FFFFFF"/>
              </a:solidFill>
            </a:endParaRPr>
          </a:p>
        </p:txBody>
      </p:sp>
      <p:sp>
        <p:nvSpPr>
          <p:cNvPr id="79" name="椭圆 78"/>
          <p:cNvSpPr/>
          <p:nvPr/>
        </p:nvSpPr>
        <p:spPr>
          <a:xfrm>
            <a:off x="1857638" y="3720148"/>
            <a:ext cx="144016" cy="144016"/>
          </a:xfrm>
          <a:prstGeom prst="ellipse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kern="0">
              <a:solidFill>
                <a:sysClr val="window" lastClr="FFFFFF"/>
              </a:solidFill>
            </a:endParaRPr>
          </a:p>
        </p:txBody>
      </p:sp>
      <p:sp>
        <p:nvSpPr>
          <p:cNvPr id="80" name="椭圆 79"/>
          <p:cNvSpPr/>
          <p:nvPr/>
        </p:nvSpPr>
        <p:spPr>
          <a:xfrm>
            <a:off x="3000646" y="3934462"/>
            <a:ext cx="144016" cy="144016"/>
          </a:xfrm>
          <a:prstGeom prst="ellipse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kern="0">
              <a:solidFill>
                <a:sysClr val="window" lastClr="FFFFFF"/>
              </a:solidFill>
            </a:endParaRPr>
          </a:p>
        </p:txBody>
      </p:sp>
      <p:sp>
        <p:nvSpPr>
          <p:cNvPr id="81" name="椭圆 80"/>
          <p:cNvSpPr/>
          <p:nvPr/>
        </p:nvSpPr>
        <p:spPr>
          <a:xfrm>
            <a:off x="3000646" y="3648710"/>
            <a:ext cx="144016" cy="144016"/>
          </a:xfrm>
          <a:prstGeom prst="ellipse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kern="0">
              <a:solidFill>
                <a:sysClr val="window" lastClr="FFFFFF"/>
              </a:solidFill>
            </a:endParaRPr>
          </a:p>
        </p:txBody>
      </p:sp>
      <p:grpSp>
        <p:nvGrpSpPr>
          <p:cNvPr id="2" name="组合 81"/>
          <p:cNvGrpSpPr/>
          <p:nvPr/>
        </p:nvGrpSpPr>
        <p:grpSpPr>
          <a:xfrm>
            <a:off x="1143258" y="3362958"/>
            <a:ext cx="2500330" cy="1979312"/>
            <a:chOff x="728394" y="1916832"/>
            <a:chExt cx="3102614" cy="2277034"/>
          </a:xfrm>
        </p:grpSpPr>
        <p:cxnSp>
          <p:nvCxnSpPr>
            <p:cNvPr id="83" name="直接箭头连接符 82"/>
            <p:cNvCxnSpPr/>
            <p:nvPr/>
          </p:nvCxnSpPr>
          <p:spPr>
            <a:xfrm>
              <a:off x="728394" y="4183810"/>
              <a:ext cx="3102614" cy="0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cxnSp>
          <p:nvCxnSpPr>
            <p:cNvPr id="84" name="直接箭头连接符 83"/>
            <p:cNvCxnSpPr/>
            <p:nvPr/>
          </p:nvCxnSpPr>
          <p:spPr>
            <a:xfrm flipV="1">
              <a:off x="731536" y="1916832"/>
              <a:ext cx="0" cy="2277034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</p:grpSp>
      <p:sp>
        <p:nvSpPr>
          <p:cNvPr id="85" name="等腰三角形 84"/>
          <p:cNvSpPr/>
          <p:nvPr/>
        </p:nvSpPr>
        <p:spPr>
          <a:xfrm>
            <a:off x="1500448" y="4434528"/>
            <a:ext cx="128688" cy="133165"/>
          </a:xfrm>
          <a:prstGeom prst="triangle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kern="0">
              <a:solidFill>
                <a:sysClr val="window" lastClr="FFFFFF"/>
              </a:solidFill>
            </a:endParaRPr>
          </a:p>
        </p:txBody>
      </p:sp>
      <p:sp>
        <p:nvSpPr>
          <p:cNvPr id="86" name="等腰三角形 85"/>
          <p:cNvSpPr/>
          <p:nvPr/>
        </p:nvSpPr>
        <p:spPr>
          <a:xfrm>
            <a:off x="1643324" y="4863156"/>
            <a:ext cx="128688" cy="133165"/>
          </a:xfrm>
          <a:prstGeom prst="triangle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kern="0">
              <a:solidFill>
                <a:sysClr val="window" lastClr="FFFFFF"/>
              </a:solidFill>
            </a:endParaRPr>
          </a:p>
        </p:txBody>
      </p:sp>
      <p:sp>
        <p:nvSpPr>
          <p:cNvPr id="87" name="等腰三角形 86"/>
          <p:cNvSpPr/>
          <p:nvPr/>
        </p:nvSpPr>
        <p:spPr>
          <a:xfrm>
            <a:off x="1777588" y="4300793"/>
            <a:ext cx="128688" cy="133165"/>
          </a:xfrm>
          <a:prstGeom prst="triangle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kern="0">
              <a:solidFill>
                <a:sysClr val="window" lastClr="FFFFFF"/>
              </a:solidFill>
            </a:endParaRPr>
          </a:p>
        </p:txBody>
      </p:sp>
      <p:sp>
        <p:nvSpPr>
          <p:cNvPr id="88" name="等腰三角形 87"/>
          <p:cNvSpPr/>
          <p:nvPr/>
        </p:nvSpPr>
        <p:spPr>
          <a:xfrm>
            <a:off x="2071952" y="4220214"/>
            <a:ext cx="128688" cy="133165"/>
          </a:xfrm>
          <a:prstGeom prst="triangle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kern="0">
              <a:solidFill>
                <a:sysClr val="window" lastClr="FFFFFF"/>
              </a:solidFill>
            </a:endParaRPr>
          </a:p>
        </p:txBody>
      </p:sp>
      <p:sp>
        <p:nvSpPr>
          <p:cNvPr id="89" name="等腰三角形 88"/>
          <p:cNvSpPr/>
          <p:nvPr/>
        </p:nvSpPr>
        <p:spPr>
          <a:xfrm>
            <a:off x="2214828" y="4648842"/>
            <a:ext cx="128688" cy="133165"/>
          </a:xfrm>
          <a:prstGeom prst="triangle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kern="0">
              <a:solidFill>
                <a:sysClr val="window" lastClr="FFFFFF"/>
              </a:solidFill>
            </a:endParaRPr>
          </a:p>
        </p:txBody>
      </p:sp>
      <p:sp>
        <p:nvSpPr>
          <p:cNvPr id="90" name="等腰三角形 89"/>
          <p:cNvSpPr/>
          <p:nvPr/>
        </p:nvSpPr>
        <p:spPr>
          <a:xfrm>
            <a:off x="1786200" y="4577404"/>
            <a:ext cx="128688" cy="133165"/>
          </a:xfrm>
          <a:prstGeom prst="triangle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kern="0">
              <a:solidFill>
                <a:sysClr val="window" lastClr="FFFFFF"/>
              </a:solidFill>
            </a:endParaRPr>
          </a:p>
        </p:txBody>
      </p:sp>
      <p:sp>
        <p:nvSpPr>
          <p:cNvPr id="91" name="等腰三角形 90"/>
          <p:cNvSpPr/>
          <p:nvPr/>
        </p:nvSpPr>
        <p:spPr>
          <a:xfrm>
            <a:off x="2357704" y="4363090"/>
            <a:ext cx="128688" cy="133165"/>
          </a:xfrm>
          <a:prstGeom prst="triangle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kern="0">
              <a:solidFill>
                <a:sysClr val="window" lastClr="FFFFFF"/>
              </a:solidFill>
            </a:endParaRPr>
          </a:p>
        </p:txBody>
      </p:sp>
      <p:sp>
        <p:nvSpPr>
          <p:cNvPr id="92" name="等腰三角形 91"/>
          <p:cNvSpPr/>
          <p:nvPr/>
        </p:nvSpPr>
        <p:spPr>
          <a:xfrm>
            <a:off x="2929208" y="4577404"/>
            <a:ext cx="128688" cy="133165"/>
          </a:xfrm>
          <a:prstGeom prst="triangle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kern="0">
              <a:solidFill>
                <a:sysClr val="window" lastClr="FFFFFF"/>
              </a:solidFill>
            </a:endParaRPr>
          </a:p>
        </p:txBody>
      </p:sp>
      <p:sp>
        <p:nvSpPr>
          <p:cNvPr id="93" name="等腰三角形 92"/>
          <p:cNvSpPr/>
          <p:nvPr/>
        </p:nvSpPr>
        <p:spPr>
          <a:xfrm>
            <a:off x="3143522" y="4434528"/>
            <a:ext cx="128688" cy="133165"/>
          </a:xfrm>
          <a:prstGeom prst="triangle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kern="0">
              <a:solidFill>
                <a:sysClr val="window" lastClr="FFFFFF"/>
              </a:solidFill>
            </a:endParaRPr>
          </a:p>
        </p:txBody>
      </p:sp>
      <p:sp>
        <p:nvSpPr>
          <p:cNvPr id="94" name="等腰三角形 93"/>
          <p:cNvSpPr/>
          <p:nvPr/>
        </p:nvSpPr>
        <p:spPr>
          <a:xfrm>
            <a:off x="3300586" y="4301363"/>
            <a:ext cx="128688" cy="133165"/>
          </a:xfrm>
          <a:prstGeom prst="triangle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kern="0">
              <a:solidFill>
                <a:sysClr val="window" lastClr="FFFFFF"/>
              </a:solidFill>
            </a:endParaRPr>
          </a:p>
        </p:txBody>
      </p:sp>
      <p:cxnSp>
        <p:nvCxnSpPr>
          <p:cNvPr id="95" name="直接箭头连接符 94"/>
          <p:cNvCxnSpPr/>
          <p:nvPr/>
        </p:nvCxnSpPr>
        <p:spPr>
          <a:xfrm>
            <a:off x="3857902" y="4291652"/>
            <a:ext cx="576064" cy="0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>
                <a:lumMod val="75000"/>
                <a:lumOff val="25000"/>
              </a:sysClr>
            </a:solidFill>
            <a:prstDash val="solid"/>
            <a:tailEnd type="arrow"/>
          </a:ln>
          <a:effectLst/>
        </p:spPr>
      </p:cxnSp>
      <p:cxnSp>
        <p:nvCxnSpPr>
          <p:cNvPr id="96" name="直接箭头连接符 95"/>
          <p:cNvCxnSpPr>
            <a:stCxn id="87" idx="5"/>
          </p:cNvCxnSpPr>
          <p:nvPr/>
        </p:nvCxnSpPr>
        <p:spPr>
          <a:xfrm flipV="1">
            <a:off x="1874104" y="4291653"/>
            <a:ext cx="230020" cy="75723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>
                <a:lumMod val="85000"/>
                <a:lumOff val="15000"/>
              </a:sysClr>
            </a:solidFill>
            <a:prstDash val="solid"/>
            <a:tailEnd type="triangle" w="sm" len="med"/>
          </a:ln>
          <a:effectLst/>
        </p:spPr>
      </p:cxnSp>
      <p:cxnSp>
        <p:nvCxnSpPr>
          <p:cNvPr id="97" name="直接箭头连接符 96"/>
          <p:cNvCxnSpPr>
            <a:stCxn id="87" idx="3"/>
            <a:endCxn id="90" idx="0"/>
          </p:cNvCxnSpPr>
          <p:nvPr/>
        </p:nvCxnSpPr>
        <p:spPr>
          <a:xfrm rot="16200000" flipH="1">
            <a:off x="1774515" y="4501375"/>
            <a:ext cx="143446" cy="8612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>
                <a:lumMod val="85000"/>
                <a:lumOff val="15000"/>
              </a:sysClr>
            </a:solidFill>
            <a:prstDash val="solid"/>
            <a:tailEnd type="triangle" w="sm" len="med"/>
          </a:ln>
          <a:effectLst/>
        </p:spPr>
      </p:cxnSp>
      <p:cxnSp>
        <p:nvCxnSpPr>
          <p:cNvPr id="98" name="直接箭头连接符 97"/>
          <p:cNvCxnSpPr>
            <a:stCxn id="87" idx="2"/>
            <a:endCxn id="85" idx="5"/>
          </p:cNvCxnSpPr>
          <p:nvPr/>
        </p:nvCxnSpPr>
        <p:spPr>
          <a:xfrm rot="5400000">
            <a:off x="1653700" y="4377222"/>
            <a:ext cx="67153" cy="180624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>
                <a:lumMod val="85000"/>
                <a:lumOff val="15000"/>
              </a:sysClr>
            </a:solidFill>
            <a:prstDash val="solid"/>
            <a:tailEnd type="triangle" w="sm" len="med"/>
          </a:ln>
          <a:effectLst/>
        </p:spPr>
      </p:cxnSp>
      <p:cxnSp>
        <p:nvCxnSpPr>
          <p:cNvPr id="99" name="直接箭头连接符 98"/>
          <p:cNvCxnSpPr/>
          <p:nvPr/>
        </p:nvCxnSpPr>
        <p:spPr>
          <a:xfrm>
            <a:off x="1875568" y="4416598"/>
            <a:ext cx="148681" cy="157328"/>
          </a:xfrm>
          <a:prstGeom prst="straightConnector1">
            <a:avLst/>
          </a:prstGeom>
          <a:noFill/>
          <a:ln w="25400" cap="flat" cmpd="sng" algn="ctr">
            <a:solidFill>
              <a:srgbClr val="FF0000"/>
            </a:solidFill>
            <a:prstDash val="solid"/>
            <a:tailEnd type="triangle" w="sm" len="med"/>
          </a:ln>
          <a:effectLst/>
        </p:spPr>
      </p:cxnSp>
      <p:cxnSp>
        <p:nvCxnSpPr>
          <p:cNvPr id="100" name="直接箭头连接符 99"/>
          <p:cNvCxnSpPr>
            <a:endCxn id="81" idx="3"/>
          </p:cNvCxnSpPr>
          <p:nvPr/>
        </p:nvCxnSpPr>
        <p:spPr>
          <a:xfrm flipV="1">
            <a:off x="2786332" y="3771635"/>
            <a:ext cx="235405" cy="95675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>
                <a:lumMod val="85000"/>
                <a:lumOff val="15000"/>
              </a:sysClr>
            </a:solidFill>
            <a:prstDash val="solid"/>
            <a:tailEnd type="triangle" w="sm" len="med"/>
          </a:ln>
          <a:effectLst/>
        </p:spPr>
      </p:cxnSp>
      <p:cxnSp>
        <p:nvCxnSpPr>
          <p:cNvPr id="101" name="直接箭头连接符 100"/>
          <p:cNvCxnSpPr>
            <a:endCxn id="80" idx="1"/>
          </p:cNvCxnSpPr>
          <p:nvPr/>
        </p:nvCxnSpPr>
        <p:spPr>
          <a:xfrm>
            <a:off x="2786332" y="3863024"/>
            <a:ext cx="235405" cy="92529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>
                <a:lumMod val="85000"/>
                <a:lumOff val="15000"/>
              </a:sysClr>
            </a:solidFill>
            <a:prstDash val="solid"/>
            <a:tailEnd type="triangle" w="sm" len="med"/>
          </a:ln>
          <a:effectLst/>
        </p:spPr>
      </p:cxnSp>
      <p:cxnSp>
        <p:nvCxnSpPr>
          <p:cNvPr id="102" name="直接箭头连接符 101"/>
          <p:cNvCxnSpPr>
            <a:endCxn id="78" idx="7"/>
          </p:cNvCxnSpPr>
          <p:nvPr/>
        </p:nvCxnSpPr>
        <p:spPr>
          <a:xfrm rot="5400000">
            <a:off x="2622936" y="3863594"/>
            <a:ext cx="163967" cy="162827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>
                <a:lumMod val="85000"/>
                <a:lumOff val="15000"/>
              </a:sysClr>
            </a:solidFill>
            <a:prstDash val="solid"/>
            <a:tailEnd type="triangle" w="sm" len="med"/>
          </a:ln>
          <a:effectLst/>
        </p:spPr>
      </p:cxnSp>
      <p:cxnSp>
        <p:nvCxnSpPr>
          <p:cNvPr id="103" name="直接箭头连接符 102"/>
          <p:cNvCxnSpPr/>
          <p:nvPr/>
        </p:nvCxnSpPr>
        <p:spPr>
          <a:xfrm rot="16200000" flipH="1">
            <a:off x="2759578" y="3916673"/>
            <a:ext cx="214314" cy="142876"/>
          </a:xfrm>
          <a:prstGeom prst="straightConnector1">
            <a:avLst/>
          </a:prstGeom>
          <a:noFill/>
          <a:ln w="25400" cap="flat" cmpd="sng" algn="ctr">
            <a:solidFill>
              <a:srgbClr val="FF0000"/>
            </a:solidFill>
            <a:prstDash val="solid"/>
            <a:tailEnd type="triangle" w="sm" len="med"/>
          </a:ln>
          <a:effectLst/>
        </p:spPr>
      </p:cxnSp>
      <p:sp>
        <p:nvSpPr>
          <p:cNvPr id="104" name="椭圆 103"/>
          <p:cNvSpPr/>
          <p:nvPr/>
        </p:nvSpPr>
        <p:spPr>
          <a:xfrm>
            <a:off x="6143636" y="3863024"/>
            <a:ext cx="144016" cy="144016"/>
          </a:xfrm>
          <a:prstGeom prst="ellipse">
            <a:avLst/>
          </a:prstGeom>
          <a:solidFill>
            <a:sysClr val="windowText" lastClr="000000"/>
          </a:solidFill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kern="0">
              <a:solidFill>
                <a:sysClr val="window" lastClr="FFFFFF"/>
              </a:solidFill>
            </a:endParaRPr>
          </a:p>
        </p:txBody>
      </p:sp>
      <p:sp>
        <p:nvSpPr>
          <p:cNvPr id="105" name="椭圆 104"/>
          <p:cNvSpPr/>
          <p:nvPr/>
        </p:nvSpPr>
        <p:spPr>
          <a:xfrm>
            <a:off x="5214942" y="4005900"/>
            <a:ext cx="144016" cy="144016"/>
          </a:xfrm>
          <a:prstGeom prst="ellipse">
            <a:avLst/>
          </a:prstGeom>
          <a:solidFill>
            <a:sysClr val="windowText" lastClr="000000"/>
          </a:solidFill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kern="0">
              <a:solidFill>
                <a:sysClr val="window" lastClr="FFFFFF"/>
              </a:solidFill>
            </a:endParaRPr>
          </a:p>
        </p:txBody>
      </p:sp>
      <p:grpSp>
        <p:nvGrpSpPr>
          <p:cNvPr id="3" name="组合 105"/>
          <p:cNvGrpSpPr/>
          <p:nvPr/>
        </p:nvGrpSpPr>
        <p:grpSpPr>
          <a:xfrm>
            <a:off x="4572282" y="3362958"/>
            <a:ext cx="2500330" cy="1979312"/>
            <a:chOff x="728394" y="1916832"/>
            <a:chExt cx="3102614" cy="2277034"/>
          </a:xfrm>
        </p:grpSpPr>
        <p:cxnSp>
          <p:nvCxnSpPr>
            <p:cNvPr id="107" name="直接箭头连接符 106"/>
            <p:cNvCxnSpPr/>
            <p:nvPr/>
          </p:nvCxnSpPr>
          <p:spPr>
            <a:xfrm>
              <a:off x="728394" y="4183810"/>
              <a:ext cx="3102614" cy="0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cxnSp>
          <p:nvCxnSpPr>
            <p:cNvPr id="108" name="直接箭头连接符 107"/>
            <p:cNvCxnSpPr/>
            <p:nvPr/>
          </p:nvCxnSpPr>
          <p:spPr>
            <a:xfrm flipV="1">
              <a:off x="731536" y="1916832"/>
              <a:ext cx="0" cy="2277034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</p:grpSp>
      <p:sp>
        <p:nvSpPr>
          <p:cNvPr id="109" name="等腰三角形 108"/>
          <p:cNvSpPr/>
          <p:nvPr/>
        </p:nvSpPr>
        <p:spPr>
          <a:xfrm>
            <a:off x="5286662" y="4505966"/>
            <a:ext cx="128688" cy="133165"/>
          </a:xfrm>
          <a:prstGeom prst="triangle">
            <a:avLst/>
          </a:prstGeom>
          <a:solidFill>
            <a:sysClr val="windowText" lastClr="000000"/>
          </a:solidFill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kern="0">
              <a:solidFill>
                <a:sysClr val="window" lastClr="FFFFFF"/>
              </a:solidFill>
            </a:endParaRPr>
          </a:p>
        </p:txBody>
      </p:sp>
      <p:sp>
        <p:nvSpPr>
          <p:cNvPr id="110" name="等腰三角形 109"/>
          <p:cNvSpPr/>
          <p:nvPr/>
        </p:nvSpPr>
        <p:spPr>
          <a:xfrm>
            <a:off x="6429388" y="4434528"/>
            <a:ext cx="128688" cy="133165"/>
          </a:xfrm>
          <a:prstGeom prst="triangle">
            <a:avLst/>
          </a:prstGeom>
          <a:solidFill>
            <a:sysClr val="windowText" lastClr="000000"/>
          </a:solidFill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kern="0">
              <a:solidFill>
                <a:sysClr val="window" lastClr="FFFFFF"/>
              </a:solidFill>
            </a:endParaRPr>
          </a:p>
        </p:txBody>
      </p:sp>
      <p:sp>
        <p:nvSpPr>
          <p:cNvPr id="111" name="TextBox 110"/>
          <p:cNvSpPr txBox="1"/>
          <p:nvPr/>
        </p:nvSpPr>
        <p:spPr>
          <a:xfrm>
            <a:off x="1000100" y="5359833"/>
            <a:ext cx="36724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1600" kern="0" dirty="0" smtClean="0">
                <a:solidFill>
                  <a:sysClr val="windowText" lastClr="000000"/>
                </a:solidFill>
              </a:rPr>
              <a:t>(a) Constrained clustering by</a:t>
            </a:r>
            <a:br>
              <a:rPr lang="en-US" altLang="zh-CN" sz="1600" kern="0" dirty="0" smtClean="0">
                <a:solidFill>
                  <a:sysClr val="windowText" lastClr="000000"/>
                </a:solidFill>
              </a:rPr>
            </a:br>
            <a:r>
              <a:rPr lang="en-US" altLang="zh-CN" sz="1600" kern="0" dirty="0" smtClean="0">
                <a:solidFill>
                  <a:sysClr val="windowText" lastClr="000000"/>
                </a:solidFill>
              </a:rPr>
              <a:t>     synchronization </a:t>
            </a:r>
            <a:endParaRPr lang="zh-CN" altLang="en-US" sz="1600" kern="0" dirty="0">
              <a:solidFill>
                <a:sysClr val="windowText" lastClr="000000"/>
              </a:solidFill>
            </a:endParaRPr>
          </a:p>
        </p:txBody>
      </p:sp>
      <p:sp>
        <p:nvSpPr>
          <p:cNvPr id="112" name="TextBox 111"/>
          <p:cNvSpPr txBox="1"/>
          <p:nvPr/>
        </p:nvSpPr>
        <p:spPr>
          <a:xfrm>
            <a:off x="1071538" y="3934462"/>
            <a:ext cx="571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kern="0" dirty="0" smtClean="0">
                <a:solidFill>
                  <a:sysClr val="windowText" lastClr="000000"/>
                </a:solidFill>
              </a:rPr>
              <a:t>P1</a:t>
            </a:r>
            <a:endParaRPr lang="zh-CN" altLang="en-US" kern="0" dirty="0">
              <a:solidFill>
                <a:sysClr val="windowText" lastClr="000000"/>
              </a:solidFill>
            </a:endParaRPr>
          </a:p>
        </p:txBody>
      </p:sp>
      <p:cxnSp>
        <p:nvCxnSpPr>
          <p:cNvPr id="113" name="直接连接符 112"/>
          <p:cNvCxnSpPr/>
          <p:nvPr/>
        </p:nvCxnSpPr>
        <p:spPr>
          <a:xfrm rot="10800000">
            <a:off x="1402115" y="4111555"/>
            <a:ext cx="428628" cy="1361"/>
          </a:xfrm>
          <a:prstGeom prst="line">
            <a:avLst/>
          </a:prstGeom>
          <a:noFill/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</p:cxnSp>
      <p:graphicFrame>
        <p:nvGraphicFramePr>
          <p:cNvPr id="114" name="Object 2"/>
          <p:cNvGraphicFramePr>
            <a:graphicFrameLocks noChangeAspect="1"/>
          </p:cNvGraphicFramePr>
          <p:nvPr/>
        </p:nvGraphicFramePr>
        <p:xfrm>
          <a:off x="807558" y="2214554"/>
          <a:ext cx="6500858" cy="8494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80" name="Equation" r:id="rId3" imgW="3975100" imgH="520700" progId="Equation.3">
                  <p:embed/>
                </p:oleObj>
              </mc:Choice>
              <mc:Fallback>
                <p:oleObj name="Equation" r:id="rId3" imgW="3975100" imgH="5207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7558" y="2214554"/>
                        <a:ext cx="6500858" cy="8494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15" name="直接箭头连接符 114"/>
          <p:cNvCxnSpPr/>
          <p:nvPr/>
        </p:nvCxnSpPr>
        <p:spPr>
          <a:xfrm>
            <a:off x="5808218" y="3071810"/>
            <a:ext cx="428628" cy="14287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TextBox 115"/>
          <p:cNvSpPr txBox="1"/>
          <p:nvPr/>
        </p:nvSpPr>
        <p:spPr>
          <a:xfrm>
            <a:off x="6215074" y="3093582"/>
            <a:ext cx="1643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rgbClr val="C00000"/>
                </a:solidFill>
              </a:rPr>
              <a:t>Cannot Link</a:t>
            </a:r>
            <a:endParaRPr lang="zh-CN" altLang="en-US" b="1" dirty="0">
              <a:solidFill>
                <a:srgbClr val="C00000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4417835" y="5342880"/>
            <a:ext cx="25717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altLang="zh-CN" sz="1600" kern="0" dirty="0" smtClean="0">
                <a:solidFill>
                  <a:sysClr val="windowText" lastClr="000000"/>
                </a:solidFill>
              </a:rPr>
              <a:t>(b) Prototype-based data representation</a:t>
            </a:r>
            <a:endParaRPr lang="zh-CN" altLang="en-US" sz="1600" kern="0" dirty="0">
              <a:solidFill>
                <a:sysClr val="windowText" lastClr="000000"/>
              </a:solidFill>
            </a:endParaRPr>
          </a:p>
        </p:txBody>
      </p:sp>
      <p:sp>
        <p:nvSpPr>
          <p:cNvPr id="51" name="灯片编号占位符 4"/>
          <p:cNvSpPr txBox="1">
            <a:spLocks/>
          </p:cNvSpPr>
          <p:nvPr/>
        </p:nvSpPr>
        <p:spPr>
          <a:xfrm>
            <a:off x="8382000" y="0"/>
            <a:ext cx="762000" cy="366712"/>
          </a:xfrm>
          <a:prstGeom prst="rect">
            <a:avLst/>
          </a:prstGeom>
        </p:spPr>
        <p:txBody>
          <a:bodyPr/>
          <a:lstStyle/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50000"/>
              </a:spcAft>
              <a:defRPr/>
            </a:pPr>
            <a:fld id="{FD460446-2EB2-43B2-BBC4-7CA4ECD05F5C}" type="slidenum">
              <a:rPr lang="zh-CN" altLang="en-US" smtClean="0">
                <a:solidFill>
                  <a:prstClr val="black"/>
                </a:solidFill>
                <a:latin typeface="Arial" charset="0"/>
              </a:rPr>
              <a:pPr fontAlgn="base">
                <a:lnSpc>
                  <a:spcPct val="120000"/>
                </a:lnSpc>
                <a:spcBef>
                  <a:spcPct val="0"/>
                </a:spcBef>
                <a:spcAft>
                  <a:spcPct val="50000"/>
                </a:spcAft>
                <a:defRPr/>
              </a:pPr>
              <a:t>46</a:t>
            </a:fld>
            <a:endParaRPr lang="zh-CN" altLang="en-US" dirty="0">
              <a:solidFill>
                <a:prstClr val="black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116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21" name="Text Box 5"/>
          <p:cNvSpPr txBox="1">
            <a:spLocks noChangeArrowheads="1"/>
          </p:cNvSpPr>
          <p:nvPr/>
        </p:nvSpPr>
        <p:spPr bwMode="auto">
          <a:xfrm>
            <a:off x="96838" y="282575"/>
            <a:ext cx="655161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spcAft>
                <a:spcPct val="0"/>
              </a:spcAft>
            </a:pPr>
            <a:r>
              <a:rPr lang="en-US" altLang="zh-CN" sz="2400" b="1" dirty="0" smtClean="0">
                <a:solidFill>
                  <a:prstClr val="black"/>
                </a:solidFill>
                <a:ea typeface="华文中宋" pitchFamily="2" charset="-122"/>
              </a:rPr>
              <a:t>Abrupt Concept Drift Detection</a:t>
            </a:r>
            <a:endParaRPr lang="en-US" altLang="zh-CN" sz="2800" b="1" dirty="0">
              <a:solidFill>
                <a:prstClr val="black"/>
              </a:solidFill>
              <a:ea typeface="华文中宋" pitchFamily="2" charset="-122"/>
            </a:endParaRPr>
          </a:p>
        </p:txBody>
      </p:sp>
      <p:sp>
        <p:nvSpPr>
          <p:cNvPr id="122" name="椭圆 121"/>
          <p:cNvSpPr/>
          <p:nvPr/>
        </p:nvSpPr>
        <p:spPr>
          <a:xfrm rot="-2400000">
            <a:off x="1238538" y="3162200"/>
            <a:ext cx="1565200" cy="65742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23" name="椭圆 122"/>
          <p:cNvSpPr/>
          <p:nvPr/>
        </p:nvSpPr>
        <p:spPr>
          <a:xfrm rot="-9000000">
            <a:off x="3362434" y="3266671"/>
            <a:ext cx="1565200" cy="657428"/>
          </a:xfrm>
          <a:prstGeom prst="ellipse">
            <a:avLst/>
          </a:prstGeom>
          <a:solidFill>
            <a:schemeClr val="bg1">
              <a:lumMod val="95000"/>
            </a:schemeClr>
          </a:solidFill>
          <a:ln w="22225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24" name="椭圆 123"/>
          <p:cNvSpPr/>
          <p:nvPr/>
        </p:nvSpPr>
        <p:spPr>
          <a:xfrm>
            <a:off x="2030487" y="3589247"/>
            <a:ext cx="71438" cy="7143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25" name="等腰三角形 124"/>
          <p:cNvSpPr/>
          <p:nvPr/>
        </p:nvSpPr>
        <p:spPr>
          <a:xfrm>
            <a:off x="2128820" y="3990980"/>
            <a:ext cx="80050" cy="82835"/>
          </a:xfrm>
          <a:prstGeom prst="triangl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26" name="椭圆 125"/>
          <p:cNvSpPr/>
          <p:nvPr/>
        </p:nvSpPr>
        <p:spPr>
          <a:xfrm>
            <a:off x="2128820" y="3419476"/>
            <a:ext cx="71438" cy="7143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27" name="椭圆 126"/>
          <p:cNvSpPr/>
          <p:nvPr/>
        </p:nvSpPr>
        <p:spPr>
          <a:xfrm>
            <a:off x="2405325" y="3178267"/>
            <a:ext cx="71438" cy="7143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28" name="椭圆 127"/>
          <p:cNvSpPr/>
          <p:nvPr/>
        </p:nvSpPr>
        <p:spPr>
          <a:xfrm>
            <a:off x="2271696" y="3276600"/>
            <a:ext cx="71438" cy="7143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29" name="椭圆 128"/>
          <p:cNvSpPr/>
          <p:nvPr/>
        </p:nvSpPr>
        <p:spPr>
          <a:xfrm>
            <a:off x="1843068" y="3633790"/>
            <a:ext cx="71438" cy="7143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30" name="椭圆 129"/>
          <p:cNvSpPr/>
          <p:nvPr/>
        </p:nvSpPr>
        <p:spPr>
          <a:xfrm>
            <a:off x="1985944" y="3419476"/>
            <a:ext cx="71438" cy="7143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31" name="椭圆 130"/>
          <p:cNvSpPr/>
          <p:nvPr/>
        </p:nvSpPr>
        <p:spPr>
          <a:xfrm>
            <a:off x="1771630" y="3276600"/>
            <a:ext cx="71438" cy="7143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32" name="椭圆 131"/>
          <p:cNvSpPr/>
          <p:nvPr/>
        </p:nvSpPr>
        <p:spPr>
          <a:xfrm>
            <a:off x="1700192" y="3776666"/>
            <a:ext cx="71438" cy="7143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33" name="椭圆 132"/>
          <p:cNvSpPr/>
          <p:nvPr/>
        </p:nvSpPr>
        <p:spPr>
          <a:xfrm>
            <a:off x="1522020" y="3910577"/>
            <a:ext cx="71438" cy="7143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cxnSp>
        <p:nvCxnSpPr>
          <p:cNvPr id="134" name="直接箭头连接符 133"/>
          <p:cNvCxnSpPr/>
          <p:nvPr/>
        </p:nvCxnSpPr>
        <p:spPr>
          <a:xfrm flipV="1">
            <a:off x="1976979" y="2847972"/>
            <a:ext cx="831576" cy="748419"/>
          </a:xfrm>
          <a:prstGeom prst="straightConnector1">
            <a:avLst/>
          </a:prstGeom>
          <a:ln w="158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直接箭头连接符 134"/>
          <p:cNvCxnSpPr/>
          <p:nvPr/>
        </p:nvCxnSpPr>
        <p:spPr>
          <a:xfrm rot="16200000" flipV="1">
            <a:off x="1618335" y="3237746"/>
            <a:ext cx="391221" cy="326069"/>
          </a:xfrm>
          <a:prstGeom prst="straightConnector1">
            <a:avLst/>
          </a:prstGeom>
          <a:ln w="158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等腰三角形 135"/>
          <p:cNvSpPr/>
          <p:nvPr/>
        </p:nvSpPr>
        <p:spPr>
          <a:xfrm>
            <a:off x="2271696" y="4276732"/>
            <a:ext cx="80050" cy="82835"/>
          </a:xfrm>
          <a:prstGeom prst="triangl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37" name="等腰三角形 136"/>
          <p:cNvSpPr/>
          <p:nvPr/>
        </p:nvSpPr>
        <p:spPr>
          <a:xfrm>
            <a:off x="2057382" y="4491046"/>
            <a:ext cx="80050" cy="82835"/>
          </a:xfrm>
          <a:prstGeom prst="triangl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38" name="等腰三角形 137"/>
          <p:cNvSpPr/>
          <p:nvPr/>
        </p:nvSpPr>
        <p:spPr>
          <a:xfrm>
            <a:off x="2271696" y="4562484"/>
            <a:ext cx="80050" cy="82835"/>
          </a:xfrm>
          <a:prstGeom prst="triangl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39" name="等腰三角形 138"/>
          <p:cNvSpPr/>
          <p:nvPr/>
        </p:nvSpPr>
        <p:spPr>
          <a:xfrm>
            <a:off x="2486010" y="4348170"/>
            <a:ext cx="80050" cy="82835"/>
          </a:xfrm>
          <a:prstGeom prst="triangl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40" name="等腰三角形 139"/>
          <p:cNvSpPr/>
          <p:nvPr/>
        </p:nvSpPr>
        <p:spPr>
          <a:xfrm>
            <a:off x="1914506" y="4295397"/>
            <a:ext cx="80050" cy="82835"/>
          </a:xfrm>
          <a:prstGeom prst="triangl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41" name="等腰三角形 140"/>
          <p:cNvSpPr/>
          <p:nvPr/>
        </p:nvSpPr>
        <p:spPr>
          <a:xfrm>
            <a:off x="1628754" y="4408211"/>
            <a:ext cx="80050" cy="82835"/>
          </a:xfrm>
          <a:prstGeom prst="triangl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42" name="等腰三角形 141"/>
          <p:cNvSpPr/>
          <p:nvPr/>
        </p:nvSpPr>
        <p:spPr>
          <a:xfrm>
            <a:off x="1843068" y="4122459"/>
            <a:ext cx="80050" cy="82835"/>
          </a:xfrm>
          <a:prstGeom prst="triangl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43" name="等腰三角形 142"/>
          <p:cNvSpPr/>
          <p:nvPr/>
        </p:nvSpPr>
        <p:spPr>
          <a:xfrm>
            <a:off x="2486010" y="3776666"/>
            <a:ext cx="80050" cy="82835"/>
          </a:xfrm>
          <a:prstGeom prst="triangl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44" name="等腰三角形 143"/>
          <p:cNvSpPr/>
          <p:nvPr/>
        </p:nvSpPr>
        <p:spPr>
          <a:xfrm>
            <a:off x="2486010" y="3990980"/>
            <a:ext cx="80050" cy="82835"/>
          </a:xfrm>
          <a:prstGeom prst="triangl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45" name="等腰三角形 144"/>
          <p:cNvSpPr/>
          <p:nvPr/>
        </p:nvSpPr>
        <p:spPr>
          <a:xfrm>
            <a:off x="3410224" y="3848104"/>
            <a:ext cx="80050" cy="82835"/>
          </a:xfrm>
          <a:prstGeom prst="triangl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46" name="等腰三角形 145"/>
          <p:cNvSpPr/>
          <p:nvPr/>
        </p:nvSpPr>
        <p:spPr>
          <a:xfrm>
            <a:off x="3981728" y="4133856"/>
            <a:ext cx="80050" cy="82835"/>
          </a:xfrm>
          <a:prstGeom prst="triangl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47" name="等腰三角形 146"/>
          <p:cNvSpPr/>
          <p:nvPr/>
        </p:nvSpPr>
        <p:spPr>
          <a:xfrm>
            <a:off x="3981728" y="4348170"/>
            <a:ext cx="80050" cy="82835"/>
          </a:xfrm>
          <a:prstGeom prst="triangl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48" name="等腰三角形 147"/>
          <p:cNvSpPr/>
          <p:nvPr/>
        </p:nvSpPr>
        <p:spPr>
          <a:xfrm>
            <a:off x="4214366" y="4551087"/>
            <a:ext cx="80050" cy="82835"/>
          </a:xfrm>
          <a:prstGeom prst="triangl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49" name="等腰三角形 148"/>
          <p:cNvSpPr/>
          <p:nvPr/>
        </p:nvSpPr>
        <p:spPr>
          <a:xfrm>
            <a:off x="4428680" y="4408211"/>
            <a:ext cx="80050" cy="82835"/>
          </a:xfrm>
          <a:prstGeom prst="triangl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50" name="等腰三角形 149"/>
          <p:cNvSpPr/>
          <p:nvPr/>
        </p:nvSpPr>
        <p:spPr>
          <a:xfrm>
            <a:off x="3767414" y="4276732"/>
            <a:ext cx="80050" cy="82835"/>
          </a:xfrm>
          <a:prstGeom prst="triangl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51" name="等腰三角形 150"/>
          <p:cNvSpPr/>
          <p:nvPr/>
        </p:nvSpPr>
        <p:spPr>
          <a:xfrm>
            <a:off x="3624538" y="3776666"/>
            <a:ext cx="80050" cy="82835"/>
          </a:xfrm>
          <a:prstGeom prst="triangl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52" name="等腰三角形 151"/>
          <p:cNvSpPr/>
          <p:nvPr/>
        </p:nvSpPr>
        <p:spPr>
          <a:xfrm>
            <a:off x="3624538" y="4111062"/>
            <a:ext cx="80050" cy="82835"/>
          </a:xfrm>
          <a:prstGeom prst="triangl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53" name="等腰三角形 152"/>
          <p:cNvSpPr/>
          <p:nvPr/>
        </p:nvSpPr>
        <p:spPr>
          <a:xfrm>
            <a:off x="3410224" y="4133856"/>
            <a:ext cx="80050" cy="82835"/>
          </a:xfrm>
          <a:prstGeom prst="triangl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54" name="等腰三角形 153"/>
          <p:cNvSpPr/>
          <p:nvPr/>
        </p:nvSpPr>
        <p:spPr>
          <a:xfrm>
            <a:off x="3838852" y="3919542"/>
            <a:ext cx="80050" cy="82835"/>
          </a:xfrm>
          <a:prstGeom prst="triangl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55" name="椭圆 154"/>
          <p:cNvSpPr/>
          <p:nvPr/>
        </p:nvSpPr>
        <p:spPr>
          <a:xfrm>
            <a:off x="3767414" y="3348038"/>
            <a:ext cx="71438" cy="7143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56" name="椭圆 155"/>
          <p:cNvSpPr/>
          <p:nvPr/>
        </p:nvSpPr>
        <p:spPr>
          <a:xfrm>
            <a:off x="4553232" y="3633790"/>
            <a:ext cx="71438" cy="7143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57" name="椭圆 156"/>
          <p:cNvSpPr/>
          <p:nvPr/>
        </p:nvSpPr>
        <p:spPr>
          <a:xfrm>
            <a:off x="3624538" y="3419476"/>
            <a:ext cx="71438" cy="7143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58" name="椭圆 157"/>
          <p:cNvSpPr/>
          <p:nvPr/>
        </p:nvSpPr>
        <p:spPr>
          <a:xfrm>
            <a:off x="3535170" y="3223092"/>
            <a:ext cx="71438" cy="7143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59" name="椭圆 158"/>
          <p:cNvSpPr/>
          <p:nvPr/>
        </p:nvSpPr>
        <p:spPr>
          <a:xfrm>
            <a:off x="2486010" y="3276600"/>
            <a:ext cx="71438" cy="7143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60" name="椭圆 159"/>
          <p:cNvSpPr/>
          <p:nvPr/>
        </p:nvSpPr>
        <p:spPr>
          <a:xfrm>
            <a:off x="4124604" y="3633790"/>
            <a:ext cx="71438" cy="7143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61" name="椭圆 160"/>
          <p:cNvSpPr/>
          <p:nvPr/>
        </p:nvSpPr>
        <p:spPr>
          <a:xfrm>
            <a:off x="4338918" y="3562352"/>
            <a:ext cx="71438" cy="7143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62" name="椭圆 161"/>
          <p:cNvSpPr/>
          <p:nvPr/>
        </p:nvSpPr>
        <p:spPr>
          <a:xfrm>
            <a:off x="3910290" y="3490914"/>
            <a:ext cx="71438" cy="7143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63" name="椭圆 162"/>
          <p:cNvSpPr/>
          <p:nvPr/>
        </p:nvSpPr>
        <p:spPr>
          <a:xfrm>
            <a:off x="3981728" y="3317076"/>
            <a:ext cx="71438" cy="7143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64" name="椭圆 163"/>
          <p:cNvSpPr/>
          <p:nvPr/>
        </p:nvSpPr>
        <p:spPr>
          <a:xfrm>
            <a:off x="4481794" y="3919542"/>
            <a:ext cx="71438" cy="7143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cxnSp>
        <p:nvCxnSpPr>
          <p:cNvPr id="165" name="直接箭头连接符 164"/>
          <p:cNvCxnSpPr/>
          <p:nvPr/>
        </p:nvCxnSpPr>
        <p:spPr>
          <a:xfrm>
            <a:off x="4124604" y="3562352"/>
            <a:ext cx="857256" cy="500066"/>
          </a:xfrm>
          <a:prstGeom prst="straightConnector1">
            <a:avLst/>
          </a:prstGeom>
          <a:ln w="190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直接箭头连接符 165"/>
          <p:cNvCxnSpPr/>
          <p:nvPr/>
        </p:nvCxnSpPr>
        <p:spPr>
          <a:xfrm rot="5400000" flipH="1" flipV="1">
            <a:off x="4032305" y="3198859"/>
            <a:ext cx="455796" cy="271195"/>
          </a:xfrm>
          <a:prstGeom prst="straightConnector1">
            <a:avLst/>
          </a:prstGeom>
          <a:ln w="190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TextBox 166"/>
          <p:cNvSpPr txBox="1"/>
          <p:nvPr/>
        </p:nvSpPr>
        <p:spPr>
          <a:xfrm>
            <a:off x="1093110" y="3410511"/>
            <a:ext cx="5000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 smtClean="0">
                <a:solidFill>
                  <a:prstClr val="black"/>
                </a:solidFill>
              </a:rPr>
              <a:t>D</a:t>
            </a:r>
            <a:r>
              <a:rPr lang="en-US" altLang="zh-CN" sz="1600" b="1" baseline="-10000" dirty="0" smtClean="0">
                <a:solidFill>
                  <a:prstClr val="black"/>
                </a:solidFill>
              </a:rPr>
              <a:t>t</a:t>
            </a:r>
            <a:r>
              <a:rPr lang="en-US" altLang="zh-CN" sz="1600" b="1" baseline="30000" dirty="0" smtClean="0">
                <a:solidFill>
                  <a:prstClr val="black"/>
                </a:solidFill>
              </a:rPr>
              <a:t>1</a:t>
            </a:r>
            <a:endParaRPr lang="zh-CN" altLang="en-US" sz="1600" b="1" baseline="30000" dirty="0">
              <a:solidFill>
                <a:prstClr val="black"/>
              </a:solidFill>
            </a:endParaRPr>
          </a:p>
        </p:txBody>
      </p:sp>
      <p:sp>
        <p:nvSpPr>
          <p:cNvPr id="168" name="TextBox 167"/>
          <p:cNvSpPr txBox="1"/>
          <p:nvPr/>
        </p:nvSpPr>
        <p:spPr>
          <a:xfrm>
            <a:off x="1000100" y="2847972"/>
            <a:ext cx="9144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>
                <a:solidFill>
                  <a:prstClr val="black"/>
                </a:solidFill>
              </a:rPr>
              <a:t>V</a:t>
            </a:r>
            <a:r>
              <a:rPr lang="en-US" altLang="zh-CN" sz="1600" b="1" baseline="-25000" dirty="0" smtClean="0">
                <a:solidFill>
                  <a:prstClr val="black"/>
                </a:solidFill>
              </a:rPr>
              <a:t>D</a:t>
            </a:r>
            <a:r>
              <a:rPr lang="en-US" altLang="zh-CN" sz="1600" b="1" baseline="-40000" dirty="0" smtClean="0">
                <a:solidFill>
                  <a:prstClr val="black"/>
                </a:solidFill>
              </a:rPr>
              <a:t>t</a:t>
            </a:r>
            <a:r>
              <a:rPr lang="en-US" altLang="zh-CN" sz="1600" baseline="30000" dirty="0" smtClean="0">
                <a:solidFill>
                  <a:prstClr val="black"/>
                </a:solidFill>
              </a:rPr>
              <a:t>1</a:t>
            </a:r>
            <a:r>
              <a:rPr lang="en-US" altLang="zh-CN" sz="1600" dirty="0" smtClean="0">
                <a:solidFill>
                  <a:prstClr val="black"/>
                </a:solidFill>
              </a:rPr>
              <a:t>(2)</a:t>
            </a:r>
            <a:endParaRPr lang="zh-CN" altLang="en-US" sz="1600" baseline="30000" dirty="0">
              <a:solidFill>
                <a:prstClr val="black"/>
              </a:solidFill>
            </a:endParaRPr>
          </a:p>
        </p:txBody>
      </p:sp>
      <p:sp>
        <p:nvSpPr>
          <p:cNvPr id="169" name="TextBox 168"/>
          <p:cNvSpPr txBox="1"/>
          <p:nvPr/>
        </p:nvSpPr>
        <p:spPr>
          <a:xfrm>
            <a:off x="4660247" y="4019555"/>
            <a:ext cx="1178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prstClr val="black"/>
                </a:solidFill>
              </a:rPr>
              <a:t>V</a:t>
            </a:r>
            <a:r>
              <a:rPr lang="en-US" altLang="zh-CN" baseline="-25000" dirty="0" smtClean="0">
                <a:solidFill>
                  <a:prstClr val="black"/>
                </a:solidFill>
              </a:rPr>
              <a:t>D</a:t>
            </a:r>
            <a:r>
              <a:rPr lang="en-US" altLang="zh-CN" baseline="-40000" dirty="0" smtClean="0">
                <a:solidFill>
                  <a:prstClr val="black"/>
                </a:solidFill>
              </a:rPr>
              <a:t>t+1</a:t>
            </a:r>
            <a:r>
              <a:rPr lang="en-US" altLang="zh-CN" baseline="30000" dirty="0" smtClean="0">
                <a:solidFill>
                  <a:prstClr val="black"/>
                </a:solidFill>
              </a:rPr>
              <a:t>1</a:t>
            </a:r>
            <a:r>
              <a:rPr lang="en-US" altLang="zh-CN" dirty="0" smtClean="0">
                <a:solidFill>
                  <a:prstClr val="black"/>
                </a:solidFill>
              </a:rPr>
              <a:t>(1)</a:t>
            </a:r>
            <a:endParaRPr lang="zh-CN" altLang="en-US" baseline="30000" dirty="0">
              <a:solidFill>
                <a:prstClr val="black"/>
              </a:solidFill>
            </a:endParaRPr>
          </a:p>
        </p:txBody>
      </p:sp>
      <p:sp>
        <p:nvSpPr>
          <p:cNvPr id="170" name="TextBox 169"/>
          <p:cNvSpPr txBox="1"/>
          <p:nvPr/>
        </p:nvSpPr>
        <p:spPr>
          <a:xfrm>
            <a:off x="4160181" y="2705096"/>
            <a:ext cx="10715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>
                <a:solidFill>
                  <a:prstClr val="black"/>
                </a:solidFill>
              </a:rPr>
              <a:t>V</a:t>
            </a:r>
            <a:r>
              <a:rPr lang="en-US" altLang="zh-CN" sz="1600" baseline="-25000" dirty="0" smtClean="0">
                <a:solidFill>
                  <a:prstClr val="black"/>
                </a:solidFill>
              </a:rPr>
              <a:t>D</a:t>
            </a:r>
            <a:r>
              <a:rPr lang="en-US" altLang="zh-CN" sz="1600" baseline="-40000" dirty="0" smtClean="0">
                <a:solidFill>
                  <a:prstClr val="black"/>
                </a:solidFill>
              </a:rPr>
              <a:t>t+1</a:t>
            </a:r>
            <a:r>
              <a:rPr lang="en-US" altLang="zh-CN" sz="1600" baseline="30000" dirty="0" smtClean="0">
                <a:solidFill>
                  <a:prstClr val="black"/>
                </a:solidFill>
              </a:rPr>
              <a:t>1</a:t>
            </a:r>
            <a:r>
              <a:rPr lang="en-US" altLang="zh-CN" sz="1600" dirty="0" smtClean="0">
                <a:solidFill>
                  <a:prstClr val="black"/>
                </a:solidFill>
              </a:rPr>
              <a:t>(2)</a:t>
            </a:r>
            <a:endParaRPr lang="zh-CN" altLang="en-US" sz="1600" baseline="30000" dirty="0">
              <a:solidFill>
                <a:prstClr val="black"/>
              </a:solidFill>
            </a:endParaRPr>
          </a:p>
        </p:txBody>
      </p:sp>
      <p:sp>
        <p:nvSpPr>
          <p:cNvPr id="171" name="TextBox 170"/>
          <p:cNvSpPr txBox="1"/>
          <p:nvPr/>
        </p:nvSpPr>
        <p:spPr>
          <a:xfrm>
            <a:off x="1362052" y="4905386"/>
            <a:ext cx="18027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>
                <a:solidFill>
                  <a:prstClr val="black"/>
                </a:solidFill>
              </a:rPr>
              <a:t>Data Chunk </a:t>
            </a:r>
            <a:r>
              <a:rPr lang="en-US" altLang="zh-CN" sz="1600" dirty="0" err="1" smtClean="0">
                <a:solidFill>
                  <a:prstClr val="black"/>
                </a:solidFill>
              </a:rPr>
              <a:t>D</a:t>
            </a:r>
            <a:r>
              <a:rPr lang="en-US" altLang="zh-CN" sz="1600" baseline="-10000" dirty="0" err="1" smtClean="0">
                <a:solidFill>
                  <a:prstClr val="black"/>
                </a:solidFill>
              </a:rPr>
              <a:t>t</a:t>
            </a:r>
            <a:endParaRPr lang="zh-CN" altLang="en-US" sz="1600" baseline="-10000" dirty="0">
              <a:solidFill>
                <a:prstClr val="black"/>
              </a:solidFill>
            </a:endParaRPr>
          </a:p>
        </p:txBody>
      </p:sp>
      <p:sp>
        <p:nvSpPr>
          <p:cNvPr id="172" name="TextBox 171"/>
          <p:cNvSpPr txBox="1"/>
          <p:nvPr/>
        </p:nvSpPr>
        <p:spPr>
          <a:xfrm>
            <a:off x="3607727" y="4914911"/>
            <a:ext cx="17859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>
                <a:solidFill>
                  <a:prstClr val="black"/>
                </a:solidFill>
              </a:rPr>
              <a:t>Data Chunk D</a:t>
            </a:r>
            <a:r>
              <a:rPr lang="en-US" altLang="zh-CN" sz="1600" baseline="-10000" dirty="0" smtClean="0">
                <a:solidFill>
                  <a:prstClr val="black"/>
                </a:solidFill>
              </a:rPr>
              <a:t>t+1</a:t>
            </a:r>
            <a:endParaRPr lang="zh-CN" altLang="en-US" sz="1600" dirty="0">
              <a:solidFill>
                <a:prstClr val="black"/>
              </a:solidFill>
            </a:endParaRPr>
          </a:p>
        </p:txBody>
      </p:sp>
      <p:cxnSp>
        <p:nvCxnSpPr>
          <p:cNvPr id="173" name="直接箭头连接符 172"/>
          <p:cNvCxnSpPr/>
          <p:nvPr/>
        </p:nvCxnSpPr>
        <p:spPr>
          <a:xfrm flipV="1">
            <a:off x="2128820" y="4062418"/>
            <a:ext cx="642942" cy="285752"/>
          </a:xfrm>
          <a:prstGeom prst="straightConnector1">
            <a:avLst/>
          </a:prstGeom>
          <a:ln w="1587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直接箭头连接符 173"/>
          <p:cNvCxnSpPr/>
          <p:nvPr/>
        </p:nvCxnSpPr>
        <p:spPr>
          <a:xfrm>
            <a:off x="3874429" y="4205294"/>
            <a:ext cx="642942" cy="428628"/>
          </a:xfrm>
          <a:prstGeom prst="straightConnector1">
            <a:avLst/>
          </a:prstGeom>
          <a:ln w="1587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TextBox 174"/>
          <p:cNvSpPr txBox="1"/>
          <p:nvPr/>
        </p:nvSpPr>
        <p:spPr>
          <a:xfrm>
            <a:off x="4560234" y="3214687"/>
            <a:ext cx="8572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 smtClean="0">
                <a:solidFill>
                  <a:prstClr val="black"/>
                </a:solidFill>
              </a:rPr>
              <a:t>D</a:t>
            </a:r>
            <a:r>
              <a:rPr lang="en-US" altLang="zh-CN" sz="1600" b="1" baseline="-10000" dirty="0" smtClean="0">
                <a:solidFill>
                  <a:prstClr val="black"/>
                </a:solidFill>
              </a:rPr>
              <a:t>t+1</a:t>
            </a:r>
            <a:r>
              <a:rPr lang="en-US" altLang="zh-CN" sz="1600" b="1" baseline="30000" dirty="0" smtClean="0">
                <a:solidFill>
                  <a:prstClr val="black"/>
                </a:solidFill>
              </a:rPr>
              <a:t>1</a:t>
            </a:r>
            <a:endParaRPr lang="zh-CN" altLang="en-US" sz="1600" b="1" baseline="30000" dirty="0">
              <a:solidFill>
                <a:prstClr val="black"/>
              </a:solidFill>
            </a:endParaRPr>
          </a:p>
        </p:txBody>
      </p:sp>
      <p:sp>
        <p:nvSpPr>
          <p:cNvPr id="176" name="TextBox 175"/>
          <p:cNvSpPr txBox="1"/>
          <p:nvPr/>
        </p:nvSpPr>
        <p:spPr>
          <a:xfrm>
            <a:off x="2538398" y="3690526"/>
            <a:ext cx="10715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>
                <a:solidFill>
                  <a:prstClr val="black"/>
                </a:solidFill>
              </a:rPr>
              <a:t>V</a:t>
            </a:r>
            <a:r>
              <a:rPr lang="en-US" altLang="zh-CN" sz="1600" baseline="-25000" dirty="0" smtClean="0">
                <a:solidFill>
                  <a:prstClr val="black"/>
                </a:solidFill>
              </a:rPr>
              <a:t>D</a:t>
            </a:r>
            <a:r>
              <a:rPr lang="en-US" altLang="zh-CN" sz="1600" baseline="-40000" dirty="0" smtClean="0">
                <a:solidFill>
                  <a:prstClr val="black"/>
                </a:solidFill>
              </a:rPr>
              <a:t>t</a:t>
            </a:r>
            <a:r>
              <a:rPr lang="en-US" altLang="zh-CN" sz="1600" baseline="30000" dirty="0" smtClean="0">
                <a:solidFill>
                  <a:prstClr val="black"/>
                </a:solidFill>
              </a:rPr>
              <a:t>2</a:t>
            </a:r>
            <a:r>
              <a:rPr lang="en-US" altLang="zh-CN" sz="1600" dirty="0" smtClean="0">
                <a:solidFill>
                  <a:prstClr val="black"/>
                </a:solidFill>
              </a:rPr>
              <a:t>(1)</a:t>
            </a:r>
            <a:endParaRPr lang="zh-CN" altLang="en-US" sz="1600" baseline="30000" dirty="0">
              <a:solidFill>
                <a:prstClr val="black"/>
              </a:solidFill>
            </a:endParaRPr>
          </a:p>
        </p:txBody>
      </p:sp>
      <p:cxnSp>
        <p:nvCxnSpPr>
          <p:cNvPr id="177" name="直接箭头连接符 176"/>
          <p:cNvCxnSpPr/>
          <p:nvPr/>
        </p:nvCxnSpPr>
        <p:spPr>
          <a:xfrm>
            <a:off x="5272092" y="3776666"/>
            <a:ext cx="357190" cy="1323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直接箭头连接符 177"/>
          <p:cNvCxnSpPr/>
          <p:nvPr/>
        </p:nvCxnSpPr>
        <p:spPr>
          <a:xfrm>
            <a:off x="5781683" y="3281777"/>
            <a:ext cx="449038" cy="261939"/>
          </a:xfrm>
          <a:prstGeom prst="straightConnector1">
            <a:avLst/>
          </a:prstGeom>
          <a:ln w="190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直接箭头连接符 178"/>
          <p:cNvCxnSpPr/>
          <p:nvPr/>
        </p:nvCxnSpPr>
        <p:spPr>
          <a:xfrm flipV="1">
            <a:off x="5774025" y="2900774"/>
            <a:ext cx="424113" cy="381706"/>
          </a:xfrm>
          <a:prstGeom prst="straightConnector1">
            <a:avLst/>
          </a:prstGeom>
          <a:ln w="158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直接箭头连接符 179"/>
          <p:cNvCxnSpPr/>
          <p:nvPr/>
        </p:nvCxnSpPr>
        <p:spPr>
          <a:xfrm flipV="1">
            <a:off x="5791208" y="4146970"/>
            <a:ext cx="571504" cy="254002"/>
          </a:xfrm>
          <a:prstGeom prst="straightConnector1">
            <a:avLst/>
          </a:prstGeom>
          <a:ln w="1587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直接箭头连接符 180"/>
          <p:cNvCxnSpPr/>
          <p:nvPr/>
        </p:nvCxnSpPr>
        <p:spPr>
          <a:xfrm>
            <a:off x="5791208" y="4400972"/>
            <a:ext cx="535785" cy="357190"/>
          </a:xfrm>
          <a:prstGeom prst="straightConnector1">
            <a:avLst/>
          </a:prstGeom>
          <a:ln w="1587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2" name="TextBox 181"/>
          <p:cNvSpPr txBox="1"/>
          <p:nvPr/>
        </p:nvSpPr>
        <p:spPr>
          <a:xfrm>
            <a:off x="6148398" y="2705096"/>
            <a:ext cx="10715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>
                <a:solidFill>
                  <a:prstClr val="black"/>
                </a:solidFill>
              </a:rPr>
              <a:t>V</a:t>
            </a:r>
            <a:r>
              <a:rPr lang="en-US" altLang="zh-CN" sz="1600" baseline="-25000" dirty="0" smtClean="0">
                <a:solidFill>
                  <a:prstClr val="black"/>
                </a:solidFill>
              </a:rPr>
              <a:t>D</a:t>
            </a:r>
            <a:r>
              <a:rPr lang="en-US" altLang="zh-CN" sz="1600" baseline="-40000" dirty="0" smtClean="0">
                <a:solidFill>
                  <a:prstClr val="black"/>
                </a:solidFill>
              </a:rPr>
              <a:t>t</a:t>
            </a:r>
            <a:r>
              <a:rPr lang="en-US" altLang="zh-CN" sz="1600" baseline="30000" dirty="0" smtClean="0">
                <a:solidFill>
                  <a:prstClr val="black"/>
                </a:solidFill>
              </a:rPr>
              <a:t>1</a:t>
            </a:r>
            <a:r>
              <a:rPr lang="en-US" altLang="zh-CN" sz="1600" dirty="0" smtClean="0">
                <a:solidFill>
                  <a:prstClr val="black"/>
                </a:solidFill>
              </a:rPr>
              <a:t>(1)</a:t>
            </a:r>
            <a:endParaRPr lang="zh-CN" altLang="en-US" sz="1600" baseline="30000" dirty="0">
              <a:solidFill>
                <a:prstClr val="black"/>
              </a:solidFill>
            </a:endParaRPr>
          </a:p>
        </p:txBody>
      </p:sp>
      <p:sp>
        <p:nvSpPr>
          <p:cNvPr id="183" name="TextBox 182"/>
          <p:cNvSpPr txBox="1"/>
          <p:nvPr/>
        </p:nvSpPr>
        <p:spPr>
          <a:xfrm>
            <a:off x="6174733" y="3326785"/>
            <a:ext cx="1178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prstClr val="black"/>
                </a:solidFill>
              </a:rPr>
              <a:t>V</a:t>
            </a:r>
            <a:r>
              <a:rPr lang="en-US" altLang="zh-CN" baseline="-25000" dirty="0" smtClean="0">
                <a:solidFill>
                  <a:prstClr val="black"/>
                </a:solidFill>
              </a:rPr>
              <a:t>D</a:t>
            </a:r>
            <a:r>
              <a:rPr lang="en-US" altLang="zh-CN" baseline="-40000" dirty="0" smtClean="0">
                <a:solidFill>
                  <a:prstClr val="black"/>
                </a:solidFill>
              </a:rPr>
              <a:t>t+1</a:t>
            </a:r>
            <a:r>
              <a:rPr lang="en-US" altLang="zh-CN" baseline="30000" dirty="0" smtClean="0">
                <a:solidFill>
                  <a:prstClr val="black"/>
                </a:solidFill>
              </a:rPr>
              <a:t>1</a:t>
            </a:r>
            <a:r>
              <a:rPr lang="en-US" altLang="zh-CN" dirty="0" smtClean="0">
                <a:solidFill>
                  <a:prstClr val="black"/>
                </a:solidFill>
              </a:rPr>
              <a:t>(1)</a:t>
            </a:r>
            <a:endParaRPr lang="zh-CN" altLang="en-US" baseline="30000" dirty="0">
              <a:solidFill>
                <a:prstClr val="black"/>
              </a:solidFill>
            </a:endParaRPr>
          </a:p>
        </p:txBody>
      </p:sp>
      <p:sp>
        <p:nvSpPr>
          <p:cNvPr id="184" name="TextBox 183"/>
          <p:cNvSpPr txBox="1"/>
          <p:nvPr/>
        </p:nvSpPr>
        <p:spPr>
          <a:xfrm>
            <a:off x="2709848" y="2643182"/>
            <a:ext cx="10715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>
                <a:solidFill>
                  <a:prstClr val="black"/>
                </a:solidFill>
              </a:rPr>
              <a:t>V</a:t>
            </a:r>
            <a:r>
              <a:rPr lang="en-US" altLang="zh-CN" sz="1600" baseline="-25000" dirty="0" smtClean="0">
                <a:solidFill>
                  <a:prstClr val="black"/>
                </a:solidFill>
              </a:rPr>
              <a:t>D</a:t>
            </a:r>
            <a:r>
              <a:rPr lang="en-US" altLang="zh-CN" sz="1600" baseline="-40000" dirty="0" smtClean="0">
                <a:solidFill>
                  <a:prstClr val="black"/>
                </a:solidFill>
              </a:rPr>
              <a:t>t</a:t>
            </a:r>
            <a:r>
              <a:rPr lang="en-US" altLang="zh-CN" sz="1600" baseline="30000" dirty="0" smtClean="0">
                <a:solidFill>
                  <a:prstClr val="black"/>
                </a:solidFill>
              </a:rPr>
              <a:t>1</a:t>
            </a:r>
            <a:r>
              <a:rPr lang="en-US" altLang="zh-CN" sz="1600" dirty="0" smtClean="0">
                <a:solidFill>
                  <a:prstClr val="black"/>
                </a:solidFill>
              </a:rPr>
              <a:t>(1)</a:t>
            </a:r>
            <a:endParaRPr lang="zh-CN" altLang="en-US" sz="1600" baseline="30000" dirty="0">
              <a:solidFill>
                <a:prstClr val="black"/>
              </a:solidFill>
            </a:endParaRPr>
          </a:p>
        </p:txBody>
      </p:sp>
      <p:sp>
        <p:nvSpPr>
          <p:cNvPr id="185" name="TextBox 184"/>
          <p:cNvSpPr txBox="1"/>
          <p:nvPr/>
        </p:nvSpPr>
        <p:spPr>
          <a:xfrm>
            <a:off x="4486274" y="4510096"/>
            <a:ext cx="1178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prstClr val="black"/>
                </a:solidFill>
              </a:rPr>
              <a:t>V</a:t>
            </a:r>
            <a:r>
              <a:rPr lang="en-US" altLang="zh-CN" baseline="-25000" dirty="0" smtClean="0">
                <a:solidFill>
                  <a:prstClr val="black"/>
                </a:solidFill>
              </a:rPr>
              <a:t>D</a:t>
            </a:r>
            <a:r>
              <a:rPr lang="en-US" altLang="zh-CN" baseline="-40000" dirty="0" smtClean="0">
                <a:solidFill>
                  <a:prstClr val="black"/>
                </a:solidFill>
              </a:rPr>
              <a:t>t+1</a:t>
            </a:r>
            <a:r>
              <a:rPr lang="en-US" altLang="zh-CN" baseline="30000" dirty="0" smtClean="0">
                <a:solidFill>
                  <a:prstClr val="black"/>
                </a:solidFill>
              </a:rPr>
              <a:t>2</a:t>
            </a:r>
            <a:r>
              <a:rPr lang="en-US" altLang="zh-CN" dirty="0" smtClean="0">
                <a:solidFill>
                  <a:prstClr val="black"/>
                </a:solidFill>
              </a:rPr>
              <a:t>(1)</a:t>
            </a:r>
            <a:endParaRPr lang="zh-CN" altLang="en-US" baseline="30000" dirty="0">
              <a:solidFill>
                <a:prstClr val="black"/>
              </a:solidFill>
            </a:endParaRPr>
          </a:p>
        </p:txBody>
      </p:sp>
      <p:sp>
        <p:nvSpPr>
          <p:cNvPr id="186" name="弧形 185"/>
          <p:cNvSpPr/>
          <p:nvPr/>
        </p:nvSpPr>
        <p:spPr>
          <a:xfrm rot="1200000">
            <a:off x="5729586" y="3149755"/>
            <a:ext cx="213730" cy="378345"/>
          </a:xfrm>
          <a:prstGeom prst="arc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87" name="TextBox 186"/>
          <p:cNvSpPr txBox="1"/>
          <p:nvPr/>
        </p:nvSpPr>
        <p:spPr>
          <a:xfrm>
            <a:off x="6005522" y="3043650"/>
            <a:ext cx="438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i="1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θ</a:t>
            </a:r>
            <a:r>
              <a:rPr lang="en-US" altLang="zh-CN" baseline="-20000" dirty="0" smtClean="0">
                <a:solidFill>
                  <a:prstClr val="black"/>
                </a:solidFill>
              </a:rPr>
              <a:t>1</a:t>
            </a:r>
            <a:endParaRPr lang="zh-CN" altLang="en-US" baseline="-20000" dirty="0">
              <a:solidFill>
                <a:prstClr val="black"/>
              </a:solidFill>
            </a:endParaRPr>
          </a:p>
        </p:txBody>
      </p:sp>
      <p:sp>
        <p:nvSpPr>
          <p:cNvPr id="188" name="弧形 187"/>
          <p:cNvSpPr/>
          <p:nvPr/>
        </p:nvSpPr>
        <p:spPr>
          <a:xfrm rot="1200000">
            <a:off x="5791499" y="4311813"/>
            <a:ext cx="213730" cy="378345"/>
          </a:xfrm>
          <a:prstGeom prst="arc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89" name="TextBox 188"/>
          <p:cNvSpPr txBox="1"/>
          <p:nvPr/>
        </p:nvSpPr>
        <p:spPr>
          <a:xfrm>
            <a:off x="6000760" y="4248571"/>
            <a:ext cx="438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i="1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θ</a:t>
            </a:r>
            <a:r>
              <a:rPr lang="en-US" altLang="zh-CN" baseline="-20000" dirty="0" smtClean="0">
                <a:solidFill>
                  <a:prstClr val="black"/>
                </a:solidFill>
              </a:rPr>
              <a:t>2</a:t>
            </a:r>
            <a:endParaRPr lang="zh-CN" altLang="en-US" baseline="-20000" dirty="0">
              <a:solidFill>
                <a:prstClr val="black"/>
              </a:solidFill>
            </a:endParaRPr>
          </a:p>
        </p:txBody>
      </p:sp>
      <p:sp>
        <p:nvSpPr>
          <p:cNvPr id="190" name="TextBox 189"/>
          <p:cNvSpPr txBox="1"/>
          <p:nvPr/>
        </p:nvSpPr>
        <p:spPr>
          <a:xfrm>
            <a:off x="6300799" y="3900492"/>
            <a:ext cx="10715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>
                <a:solidFill>
                  <a:prstClr val="black"/>
                </a:solidFill>
              </a:rPr>
              <a:t>V</a:t>
            </a:r>
            <a:r>
              <a:rPr lang="en-US" altLang="zh-CN" sz="1600" baseline="-25000" dirty="0" smtClean="0">
                <a:solidFill>
                  <a:prstClr val="black"/>
                </a:solidFill>
              </a:rPr>
              <a:t>D</a:t>
            </a:r>
            <a:r>
              <a:rPr lang="en-US" altLang="zh-CN" sz="1600" baseline="-40000" dirty="0" smtClean="0">
                <a:solidFill>
                  <a:prstClr val="black"/>
                </a:solidFill>
              </a:rPr>
              <a:t>t</a:t>
            </a:r>
            <a:r>
              <a:rPr lang="en-US" altLang="zh-CN" sz="1600" baseline="30000" dirty="0" smtClean="0">
                <a:solidFill>
                  <a:prstClr val="black"/>
                </a:solidFill>
              </a:rPr>
              <a:t>2</a:t>
            </a:r>
            <a:r>
              <a:rPr lang="en-US" altLang="zh-CN" sz="1600" dirty="0" smtClean="0">
                <a:solidFill>
                  <a:prstClr val="black"/>
                </a:solidFill>
              </a:rPr>
              <a:t>(1)</a:t>
            </a:r>
            <a:endParaRPr lang="zh-CN" altLang="en-US" sz="1600" baseline="30000" dirty="0">
              <a:solidFill>
                <a:prstClr val="black"/>
              </a:solidFill>
            </a:endParaRPr>
          </a:p>
        </p:txBody>
      </p:sp>
      <p:sp>
        <p:nvSpPr>
          <p:cNvPr id="191" name="TextBox 190"/>
          <p:cNvSpPr txBox="1"/>
          <p:nvPr/>
        </p:nvSpPr>
        <p:spPr>
          <a:xfrm>
            <a:off x="6308084" y="4607906"/>
            <a:ext cx="1178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prstClr val="black"/>
                </a:solidFill>
              </a:rPr>
              <a:t>V</a:t>
            </a:r>
            <a:r>
              <a:rPr lang="en-US" altLang="zh-CN" baseline="-25000" dirty="0" smtClean="0">
                <a:solidFill>
                  <a:prstClr val="black"/>
                </a:solidFill>
              </a:rPr>
              <a:t>D</a:t>
            </a:r>
            <a:r>
              <a:rPr lang="en-US" altLang="zh-CN" baseline="-40000" dirty="0" smtClean="0">
                <a:solidFill>
                  <a:prstClr val="black"/>
                </a:solidFill>
              </a:rPr>
              <a:t>t+1</a:t>
            </a:r>
            <a:r>
              <a:rPr lang="en-US" altLang="zh-CN" baseline="30000" dirty="0" smtClean="0">
                <a:solidFill>
                  <a:prstClr val="black"/>
                </a:solidFill>
              </a:rPr>
              <a:t>2</a:t>
            </a:r>
            <a:r>
              <a:rPr lang="en-US" altLang="zh-CN" dirty="0" smtClean="0">
                <a:solidFill>
                  <a:prstClr val="black"/>
                </a:solidFill>
              </a:rPr>
              <a:t>(1)</a:t>
            </a:r>
            <a:endParaRPr lang="zh-CN" altLang="en-US" baseline="30000" dirty="0">
              <a:solidFill>
                <a:prstClr val="black"/>
              </a:solidFill>
            </a:endParaRPr>
          </a:p>
        </p:txBody>
      </p:sp>
      <p:cxnSp>
        <p:nvCxnSpPr>
          <p:cNvPr id="192" name="直接箭头连接符 191"/>
          <p:cNvCxnSpPr/>
          <p:nvPr/>
        </p:nvCxnSpPr>
        <p:spPr>
          <a:xfrm>
            <a:off x="6986604" y="3848104"/>
            <a:ext cx="357190" cy="1323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3" name="TextBox 192"/>
          <p:cNvSpPr txBox="1"/>
          <p:nvPr/>
        </p:nvSpPr>
        <p:spPr>
          <a:xfrm>
            <a:off x="7286644" y="3643315"/>
            <a:ext cx="1143008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i="1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max</a:t>
            </a:r>
            <a:r>
              <a:rPr lang="en-US" altLang="zh-CN" dirty="0" smtClean="0">
                <a:solidFill>
                  <a:prstClr val="black"/>
                </a:solidFill>
              </a:rPr>
              <a:t>(</a:t>
            </a:r>
            <a:r>
              <a:rPr lang="en-US" altLang="zh-CN" i="1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θ</a:t>
            </a:r>
            <a:r>
              <a:rPr lang="en-US" altLang="zh-CN" baseline="-200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i="1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,θ</a:t>
            </a:r>
            <a:r>
              <a:rPr lang="en-US" altLang="zh-CN" baseline="-200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dirty="0" smtClean="0">
                <a:solidFill>
                  <a:prstClr val="black"/>
                </a:solidFill>
              </a:rPr>
              <a:t>)</a:t>
            </a:r>
            <a:endParaRPr lang="zh-CN" altLang="en-US" baseline="-20000" dirty="0">
              <a:solidFill>
                <a:prstClr val="black"/>
              </a:solidFill>
            </a:endParaRPr>
          </a:p>
        </p:txBody>
      </p:sp>
      <p:sp>
        <p:nvSpPr>
          <p:cNvPr id="194" name="矩形 193"/>
          <p:cNvSpPr/>
          <p:nvPr/>
        </p:nvSpPr>
        <p:spPr>
          <a:xfrm>
            <a:off x="2786050" y="5500702"/>
            <a:ext cx="34612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PCA-based concept drift analysis</a:t>
            </a:r>
            <a:endParaRPr lang="zh-CN" altLang="en-US" b="1" dirty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95" name="矩形 10"/>
          <p:cNvSpPr>
            <a:spLocks noChangeArrowheads="1"/>
          </p:cNvSpPr>
          <p:nvPr/>
        </p:nvSpPr>
        <p:spPr bwMode="auto">
          <a:xfrm>
            <a:off x="357158" y="1220916"/>
            <a:ext cx="821537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457200" indent="-457200">
              <a:buSzPct val="100000"/>
              <a:buFont typeface="Wingdings" pitchFamily="2" charset="2"/>
              <a:buChar char=""/>
            </a:pPr>
            <a:r>
              <a:rPr lang="en-US" altLang="zh-CN" sz="2000" b="1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Principle Component Analysis (PCA)</a:t>
            </a:r>
            <a:r>
              <a:rPr lang="en-US" altLang="zh-CN" sz="2000" b="1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US" altLang="zh-CN" sz="20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Analyze the change of each class data distribution by principle component of two sets of examples.</a:t>
            </a:r>
            <a:endParaRPr lang="zh-CN" altLang="en-US" sz="2000" b="1" i="1" dirty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7" name="灯片编号占位符 4"/>
          <p:cNvSpPr txBox="1">
            <a:spLocks/>
          </p:cNvSpPr>
          <p:nvPr/>
        </p:nvSpPr>
        <p:spPr>
          <a:xfrm>
            <a:off x="8382000" y="0"/>
            <a:ext cx="762000" cy="366712"/>
          </a:xfrm>
          <a:prstGeom prst="rect">
            <a:avLst/>
          </a:prstGeom>
        </p:spPr>
        <p:txBody>
          <a:bodyPr/>
          <a:lstStyle/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50000"/>
              </a:spcAft>
              <a:defRPr/>
            </a:pPr>
            <a:fld id="{FD460446-2EB2-43B2-BBC4-7CA4ECD05F5C}" type="slidenum">
              <a:rPr lang="zh-CN" altLang="en-US" smtClean="0">
                <a:solidFill>
                  <a:prstClr val="black"/>
                </a:solidFill>
                <a:latin typeface="Arial" charset="0"/>
              </a:rPr>
              <a:pPr fontAlgn="base">
                <a:lnSpc>
                  <a:spcPct val="120000"/>
                </a:lnSpc>
                <a:spcBef>
                  <a:spcPct val="0"/>
                </a:spcBef>
                <a:spcAft>
                  <a:spcPct val="50000"/>
                </a:spcAft>
                <a:defRPr/>
              </a:pPr>
              <a:t>47</a:t>
            </a:fld>
            <a:endParaRPr lang="zh-CN" altLang="en-US" dirty="0">
              <a:solidFill>
                <a:prstClr val="black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525036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21" name="Text Box 5"/>
          <p:cNvSpPr txBox="1">
            <a:spLocks noChangeArrowheads="1"/>
          </p:cNvSpPr>
          <p:nvPr/>
        </p:nvSpPr>
        <p:spPr bwMode="auto">
          <a:xfrm>
            <a:off x="96838" y="282575"/>
            <a:ext cx="655161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spcAft>
                <a:spcPct val="0"/>
              </a:spcAft>
            </a:pPr>
            <a:r>
              <a:rPr lang="en-US" altLang="zh-CN" sz="2400" b="1" dirty="0" smtClean="0">
                <a:solidFill>
                  <a:prstClr val="black"/>
                </a:solidFill>
                <a:ea typeface="华文中宋" pitchFamily="2" charset="-122"/>
              </a:rPr>
              <a:t>Abrupt Concept Drift Detection</a:t>
            </a:r>
            <a:endParaRPr lang="en-US" altLang="zh-CN" sz="2800" b="1" dirty="0">
              <a:solidFill>
                <a:prstClr val="black"/>
              </a:solidFill>
              <a:ea typeface="华文中宋" pitchFamily="2" charset="-122"/>
            </a:endParaRPr>
          </a:p>
        </p:txBody>
      </p:sp>
      <p:sp>
        <p:nvSpPr>
          <p:cNvPr id="196" name="矩形 10"/>
          <p:cNvSpPr>
            <a:spLocks noChangeArrowheads="1"/>
          </p:cNvSpPr>
          <p:nvPr/>
        </p:nvSpPr>
        <p:spPr bwMode="auto">
          <a:xfrm>
            <a:off x="428596" y="1071546"/>
            <a:ext cx="821537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457200" indent="-457200">
              <a:buSzPct val="100000"/>
              <a:buFont typeface="Wingdings" pitchFamily="2" charset="2"/>
              <a:buChar char=""/>
            </a:pPr>
            <a:r>
              <a:rPr lang="en-US" altLang="zh-CN" sz="2000" b="1" dirty="0" smtClean="0">
                <a:solidFill>
                  <a:prstClr val="black"/>
                </a:solidFill>
              </a:rPr>
              <a:t>Statistical Analysis</a:t>
            </a:r>
            <a:r>
              <a:rPr lang="en-US" altLang="zh-CN" sz="2000" dirty="0" smtClean="0">
                <a:solidFill>
                  <a:prstClr val="black"/>
                </a:solidFill>
              </a:rPr>
              <a:t>: </a:t>
            </a:r>
            <a:r>
              <a:rPr lang="en-US" altLang="zh-CN" sz="20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Compute a suitable statistic, which is sensitive to data class distribution changes between the two sets of examples.</a:t>
            </a:r>
            <a:endParaRPr lang="zh-CN" altLang="en-US" sz="2000" dirty="0" smtClean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83" name="对象 82"/>
          <p:cNvGraphicFramePr>
            <a:graphicFrameLocks noChangeAspect="1"/>
          </p:cNvGraphicFramePr>
          <p:nvPr/>
        </p:nvGraphicFramePr>
        <p:xfrm>
          <a:off x="928662" y="2285993"/>
          <a:ext cx="7358114" cy="4573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04" name="Equation" r:id="rId4" imgW="4699000" imgH="292100" progId="Equation.3">
                  <p:embed/>
                </p:oleObj>
              </mc:Choice>
              <mc:Fallback>
                <p:oleObj name="Equation" r:id="rId4" imgW="4699000" imgH="292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28662" y="2285993"/>
                        <a:ext cx="7358114" cy="45739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4" name="图片 83" descr="55.png"/>
          <p:cNvPicPr>
            <a:picLocks noChangeAspect="1"/>
          </p:cNvPicPr>
          <p:nvPr/>
        </p:nvPicPr>
        <p:blipFill>
          <a:blip r:embed="rId6"/>
          <a:srcRect t="22520"/>
          <a:stretch>
            <a:fillRect/>
          </a:stretch>
        </p:blipFill>
        <p:spPr>
          <a:xfrm>
            <a:off x="5429256" y="3000372"/>
            <a:ext cx="3143272" cy="2359122"/>
          </a:xfrm>
          <a:prstGeom prst="rect">
            <a:avLst/>
          </a:prstGeom>
        </p:spPr>
      </p:pic>
      <p:pic>
        <p:nvPicPr>
          <p:cNvPr id="80" name="图片 79" descr="33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0100" y="3214686"/>
            <a:ext cx="5072098" cy="1014420"/>
          </a:xfrm>
          <a:prstGeom prst="rect">
            <a:avLst/>
          </a:prstGeom>
        </p:spPr>
      </p:pic>
      <p:sp>
        <p:nvSpPr>
          <p:cNvPr id="7" name="灯片编号占位符 4"/>
          <p:cNvSpPr txBox="1">
            <a:spLocks/>
          </p:cNvSpPr>
          <p:nvPr/>
        </p:nvSpPr>
        <p:spPr>
          <a:xfrm>
            <a:off x="8382000" y="0"/>
            <a:ext cx="762000" cy="366712"/>
          </a:xfrm>
          <a:prstGeom prst="rect">
            <a:avLst/>
          </a:prstGeom>
        </p:spPr>
        <p:txBody>
          <a:bodyPr/>
          <a:lstStyle/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50000"/>
              </a:spcAft>
              <a:defRPr/>
            </a:pPr>
            <a:fld id="{FD460446-2EB2-43B2-BBC4-7CA4ECD05F5C}" type="slidenum">
              <a:rPr lang="zh-CN" altLang="en-US" smtClean="0">
                <a:solidFill>
                  <a:prstClr val="black"/>
                </a:solidFill>
                <a:latin typeface="Arial" charset="0"/>
              </a:rPr>
              <a:pPr fontAlgn="base">
                <a:lnSpc>
                  <a:spcPct val="120000"/>
                </a:lnSpc>
                <a:spcBef>
                  <a:spcPct val="0"/>
                </a:spcBef>
                <a:spcAft>
                  <a:spcPct val="50000"/>
                </a:spcAft>
                <a:defRPr/>
              </a:pPr>
              <a:t>48</a:t>
            </a:fld>
            <a:endParaRPr lang="zh-CN" altLang="en-US" dirty="0">
              <a:solidFill>
                <a:prstClr val="black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4519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64" name="Text Box 24"/>
          <p:cNvSpPr txBox="1">
            <a:spLocks noChangeArrowheads="1"/>
          </p:cNvSpPr>
          <p:nvPr/>
        </p:nvSpPr>
        <p:spPr bwMode="auto">
          <a:xfrm>
            <a:off x="107950" y="260350"/>
            <a:ext cx="8567738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spcAft>
                <a:spcPct val="0"/>
              </a:spcAft>
              <a:buFont typeface="Wingdings" pitchFamily="2" charset="2"/>
              <a:buNone/>
            </a:pPr>
            <a:r>
              <a:rPr lang="en-US" altLang="zh-CN" sz="2800" b="1" dirty="0" smtClean="0">
                <a:solidFill>
                  <a:prstClr val="black"/>
                </a:solidFill>
                <a:ea typeface="华文中宋" pitchFamily="2" charset="-122"/>
              </a:rPr>
              <a:t>Proof of Concept</a:t>
            </a:r>
          </a:p>
        </p:txBody>
      </p:sp>
      <p:pic>
        <p:nvPicPr>
          <p:cNvPr id="11" name="图片 10" descr="页面提取自－SyncStre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596" y="2398009"/>
            <a:ext cx="8531862" cy="338844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57158" y="1714488"/>
            <a:ext cx="69294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(1) Synthetic data stream with gradual concept drift</a:t>
            </a:r>
            <a:endParaRPr lang="zh-CN" altLang="en-US" sz="2000" dirty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57158" y="1214422"/>
            <a:ext cx="23775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Arial" pitchFamily="34" charset="0"/>
              <a:buChar char="‒"/>
            </a:pPr>
            <a:r>
              <a:rPr lang="en-US" altLang="zh-CN" b="1" dirty="0" smtClean="0">
                <a:solidFill>
                  <a:prstClr val="black"/>
                </a:solidFill>
              </a:rPr>
              <a:t> Concept Modeling</a:t>
            </a:r>
            <a:endParaRPr lang="zh-CN" altLang="en-US" b="1" dirty="0">
              <a:solidFill>
                <a:prstClr val="black"/>
              </a:solidFill>
            </a:endParaRPr>
          </a:p>
        </p:txBody>
      </p:sp>
      <p:sp>
        <p:nvSpPr>
          <p:cNvPr id="6" name="灯片编号占位符 4"/>
          <p:cNvSpPr txBox="1">
            <a:spLocks/>
          </p:cNvSpPr>
          <p:nvPr/>
        </p:nvSpPr>
        <p:spPr>
          <a:xfrm>
            <a:off x="8382000" y="0"/>
            <a:ext cx="762000" cy="366712"/>
          </a:xfrm>
          <a:prstGeom prst="rect">
            <a:avLst/>
          </a:prstGeom>
        </p:spPr>
        <p:txBody>
          <a:bodyPr/>
          <a:lstStyle/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50000"/>
              </a:spcAft>
              <a:defRPr/>
            </a:pPr>
            <a:fld id="{FD460446-2EB2-43B2-BBC4-7CA4ECD05F5C}" type="slidenum">
              <a:rPr lang="zh-CN" altLang="en-US" smtClean="0">
                <a:solidFill>
                  <a:prstClr val="black"/>
                </a:solidFill>
                <a:latin typeface="Arial" charset="0"/>
              </a:rPr>
              <a:pPr fontAlgn="base">
                <a:lnSpc>
                  <a:spcPct val="120000"/>
                </a:lnSpc>
                <a:spcBef>
                  <a:spcPct val="0"/>
                </a:spcBef>
                <a:spcAft>
                  <a:spcPct val="50000"/>
                </a:spcAft>
                <a:defRPr/>
              </a:pPr>
              <a:t>49</a:t>
            </a:fld>
            <a:endParaRPr lang="zh-CN" altLang="en-US" dirty="0">
              <a:solidFill>
                <a:prstClr val="black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4868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>
          <a:xfrm>
            <a:off x="464309" y="553212"/>
            <a:ext cx="5525674" cy="649287"/>
          </a:xfrm>
        </p:spPr>
        <p:txBody>
          <a:bodyPr/>
          <a:lstStyle/>
          <a:p>
            <a:r>
              <a:rPr lang="en-US" altLang="zh-CN" sz="3200" b="1" dirty="0" smtClean="0">
                <a:solidFill>
                  <a:srgbClr val="0000FF"/>
                </a:solidFill>
                <a:ea typeface="SimSun" panose="02010600030101010101" pitchFamily="2" charset="-122"/>
              </a:rPr>
              <a:t>Potential Applications</a:t>
            </a:r>
            <a:endParaRPr lang="en-US" altLang="zh-CN" sz="3200" b="1" dirty="0">
              <a:solidFill>
                <a:srgbClr val="0000FF"/>
              </a:solidFill>
              <a:ea typeface="SimSun" panose="02010600030101010101" pitchFamily="2" charset="-122"/>
            </a:endParaRPr>
          </a:p>
          <a:p>
            <a:endParaRPr lang="zh-CN" altLang="en-US" sz="3200" b="1" dirty="0">
              <a:solidFill>
                <a:srgbClr val="0000FF"/>
              </a:solidFill>
              <a:cs typeface="+mn-ea"/>
              <a:sym typeface="+mn-lt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quarter" idx="11"/>
          </p:nvPr>
        </p:nvSpPr>
        <p:spPr>
          <a:xfrm>
            <a:off x="605674" y="1408692"/>
            <a:ext cx="8332918" cy="5171012"/>
          </a:xfrm>
        </p:spPr>
        <p:txBody>
          <a:bodyPr/>
          <a:lstStyle/>
          <a:p>
            <a:pPr marL="457200" indent="-457200">
              <a:lnSpc>
                <a:spcPct val="110000"/>
              </a:lnSpc>
              <a:buFont typeface="Wingdings" panose="05000000000000000000" pitchFamily="2" charset="2"/>
              <a:buChar char="ü"/>
            </a:pPr>
            <a:r>
              <a:rPr lang="en-US" altLang="en-US" sz="2400" dirty="0">
                <a:latin typeface="+mn-lt"/>
                <a:cs typeface="+mn-ea"/>
                <a:sym typeface="+mn-lt"/>
              </a:rPr>
              <a:t>Telecommunication calling records</a:t>
            </a:r>
          </a:p>
          <a:p>
            <a:pPr marL="457200" indent="-457200">
              <a:lnSpc>
                <a:spcPct val="110000"/>
              </a:lnSpc>
              <a:buFont typeface="Wingdings" panose="05000000000000000000" pitchFamily="2" charset="2"/>
              <a:buChar char="ü"/>
            </a:pPr>
            <a:r>
              <a:rPr lang="en-US" altLang="en-US" sz="2400" dirty="0">
                <a:latin typeface="+mn-lt"/>
                <a:cs typeface="+mn-ea"/>
                <a:sym typeface="+mn-lt"/>
              </a:rPr>
              <a:t>Business: credit card transaction flows</a:t>
            </a:r>
          </a:p>
          <a:p>
            <a:pPr marL="457200" indent="-457200">
              <a:lnSpc>
                <a:spcPct val="110000"/>
              </a:lnSpc>
              <a:buFont typeface="Wingdings" panose="05000000000000000000" pitchFamily="2" charset="2"/>
              <a:buChar char="ü"/>
            </a:pPr>
            <a:r>
              <a:rPr lang="en-US" altLang="en-US" sz="2400" b="1" dirty="0">
                <a:latin typeface="+mn-lt"/>
                <a:cs typeface="+mn-ea"/>
                <a:sym typeface="+mn-lt"/>
              </a:rPr>
              <a:t>Network monitoring and traffic engineering</a:t>
            </a:r>
          </a:p>
          <a:p>
            <a:pPr marL="457200" indent="-457200">
              <a:lnSpc>
                <a:spcPct val="110000"/>
              </a:lnSpc>
              <a:buFont typeface="Wingdings" panose="05000000000000000000" pitchFamily="2" charset="2"/>
              <a:buChar char="ü"/>
            </a:pPr>
            <a:r>
              <a:rPr lang="en-US" altLang="en-US" sz="2400" dirty="0">
                <a:latin typeface="+mn-lt"/>
                <a:cs typeface="+mn-ea"/>
                <a:sym typeface="+mn-lt"/>
              </a:rPr>
              <a:t>Financial market: stock exchange</a:t>
            </a:r>
          </a:p>
          <a:p>
            <a:pPr marL="457200" indent="-457200">
              <a:lnSpc>
                <a:spcPct val="110000"/>
              </a:lnSpc>
              <a:buFont typeface="Wingdings" panose="05000000000000000000" pitchFamily="2" charset="2"/>
              <a:buChar char="ü"/>
            </a:pPr>
            <a:r>
              <a:rPr lang="en-US" altLang="en-US" sz="2400" dirty="0">
                <a:latin typeface="+mn-lt"/>
                <a:cs typeface="+mn-ea"/>
                <a:sym typeface="+mn-lt"/>
              </a:rPr>
              <a:t>Engineering &amp; industrial processes: power supply &amp; manufacturing</a:t>
            </a:r>
          </a:p>
          <a:p>
            <a:pPr marL="457200" indent="-457200">
              <a:lnSpc>
                <a:spcPct val="110000"/>
              </a:lnSpc>
              <a:buFont typeface="Wingdings" panose="05000000000000000000" pitchFamily="2" charset="2"/>
              <a:buChar char="ü"/>
            </a:pPr>
            <a:r>
              <a:rPr lang="en-US" altLang="en-US" sz="2400" b="1" dirty="0">
                <a:latin typeface="+mn-lt"/>
                <a:cs typeface="+mn-ea"/>
                <a:sym typeface="+mn-lt"/>
              </a:rPr>
              <a:t>Sensor, monitoring &amp; surveillance: video streams, RFIDs</a:t>
            </a:r>
          </a:p>
          <a:p>
            <a:pPr marL="457200" indent="-457200">
              <a:lnSpc>
                <a:spcPct val="110000"/>
              </a:lnSpc>
              <a:buFont typeface="Wingdings" panose="05000000000000000000" pitchFamily="2" charset="2"/>
              <a:buChar char="ü"/>
            </a:pPr>
            <a:r>
              <a:rPr lang="en-US" altLang="en-US" sz="2400" dirty="0">
                <a:latin typeface="+mn-lt"/>
                <a:cs typeface="+mn-ea"/>
                <a:sym typeface="+mn-lt"/>
              </a:rPr>
              <a:t>Security monitoring</a:t>
            </a:r>
          </a:p>
          <a:p>
            <a:pPr marL="457200" indent="-457200">
              <a:lnSpc>
                <a:spcPct val="110000"/>
              </a:lnSpc>
              <a:buFont typeface="Wingdings" panose="05000000000000000000" pitchFamily="2" charset="2"/>
              <a:buChar char="ü"/>
            </a:pPr>
            <a:r>
              <a:rPr lang="en-US" altLang="en-US" sz="2400" b="1" dirty="0">
                <a:latin typeface="+mn-lt"/>
                <a:cs typeface="+mn-ea"/>
                <a:sym typeface="+mn-lt"/>
              </a:rPr>
              <a:t>Web logs and Web page click </a:t>
            </a:r>
            <a:r>
              <a:rPr lang="en-US" altLang="en-US" sz="2400" b="1" dirty="0" smtClean="0">
                <a:latin typeface="+mn-lt"/>
                <a:cs typeface="+mn-ea"/>
                <a:sym typeface="+mn-lt"/>
              </a:rPr>
              <a:t>streams</a:t>
            </a:r>
            <a:endParaRPr lang="en-US" altLang="en-US" sz="2400" b="1" dirty="0">
              <a:latin typeface="+mn-lt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98143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页面提取自－SyncStream-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20" y="2357430"/>
            <a:ext cx="8576705" cy="328614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85720" y="1785926"/>
            <a:ext cx="69294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(2) Synthetic data stream with sudden concept drift</a:t>
            </a:r>
            <a:endParaRPr lang="zh-CN" altLang="en-US" sz="2000" dirty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Text Box 24"/>
          <p:cNvSpPr txBox="1">
            <a:spLocks noChangeArrowheads="1"/>
          </p:cNvSpPr>
          <p:nvPr/>
        </p:nvSpPr>
        <p:spPr bwMode="auto">
          <a:xfrm>
            <a:off x="107950" y="260350"/>
            <a:ext cx="8567738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spcAft>
                <a:spcPct val="0"/>
              </a:spcAft>
              <a:buFont typeface="Wingdings" pitchFamily="2" charset="2"/>
              <a:buNone/>
            </a:pPr>
            <a:r>
              <a:rPr lang="en-US" altLang="zh-CN" sz="2800" b="1" dirty="0" smtClean="0">
                <a:solidFill>
                  <a:prstClr val="black"/>
                </a:solidFill>
                <a:ea typeface="华文中宋" pitchFamily="2" charset="-122"/>
              </a:rPr>
              <a:t>Proof of Concept</a:t>
            </a:r>
          </a:p>
        </p:txBody>
      </p:sp>
      <p:sp>
        <p:nvSpPr>
          <p:cNvPr id="5" name="灯片编号占位符 4"/>
          <p:cNvSpPr txBox="1">
            <a:spLocks/>
          </p:cNvSpPr>
          <p:nvPr/>
        </p:nvSpPr>
        <p:spPr>
          <a:xfrm>
            <a:off x="8382000" y="0"/>
            <a:ext cx="762000" cy="366712"/>
          </a:xfrm>
          <a:prstGeom prst="rect">
            <a:avLst/>
          </a:prstGeom>
        </p:spPr>
        <p:txBody>
          <a:bodyPr/>
          <a:lstStyle/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50000"/>
              </a:spcAft>
              <a:defRPr/>
            </a:pPr>
            <a:fld id="{FD460446-2EB2-43B2-BBC4-7CA4ECD05F5C}" type="slidenum">
              <a:rPr lang="zh-CN" altLang="en-US" smtClean="0">
                <a:solidFill>
                  <a:prstClr val="black"/>
                </a:solidFill>
                <a:latin typeface="Arial" charset="0"/>
              </a:rPr>
              <a:pPr fontAlgn="base">
                <a:lnSpc>
                  <a:spcPct val="120000"/>
                </a:lnSpc>
                <a:spcBef>
                  <a:spcPct val="0"/>
                </a:spcBef>
                <a:spcAft>
                  <a:spcPct val="50000"/>
                </a:spcAft>
                <a:defRPr/>
              </a:pPr>
              <a:t>50</a:t>
            </a:fld>
            <a:endParaRPr lang="zh-CN" altLang="en-US" dirty="0">
              <a:solidFill>
                <a:prstClr val="black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6170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64195" y="928670"/>
            <a:ext cx="6929486" cy="4277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‒"/>
            </a:pPr>
            <a:r>
              <a:rPr lang="en-US" altLang="zh-CN" sz="2000" b="1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 Sudden concept drift detection</a:t>
            </a:r>
            <a:endParaRPr lang="zh-CN" altLang="en-US" sz="2000" b="1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7" name="图片 6" descr="页面提取自－SyncStream-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757" y="1500174"/>
            <a:ext cx="7536829" cy="1714512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607071" y="3500438"/>
            <a:ext cx="45063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Arial" pitchFamily="34" charset="0"/>
              <a:buChar char="‒"/>
            </a:pPr>
            <a:r>
              <a:rPr lang="en-US" altLang="zh-CN" b="1" dirty="0" smtClean="0">
                <a:solidFill>
                  <a:prstClr val="black"/>
                </a:solidFill>
              </a:rPr>
              <a:t> Prototype-based Data Representation</a:t>
            </a:r>
            <a:endParaRPr lang="zh-CN" altLang="en-US" b="1" dirty="0">
              <a:solidFill>
                <a:prstClr val="black"/>
              </a:solidFill>
            </a:endParaRPr>
          </a:p>
        </p:txBody>
      </p:sp>
      <p:pic>
        <p:nvPicPr>
          <p:cNvPr id="9" name="图片 8" descr="页面提取自－SyncStream-4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947" y="4000504"/>
            <a:ext cx="5065248" cy="2286016"/>
          </a:xfrm>
          <a:prstGeom prst="rect">
            <a:avLst/>
          </a:prstGeom>
        </p:spPr>
      </p:pic>
      <p:sp>
        <p:nvSpPr>
          <p:cNvPr id="10" name="Text Box 24"/>
          <p:cNvSpPr txBox="1">
            <a:spLocks noChangeArrowheads="1"/>
          </p:cNvSpPr>
          <p:nvPr/>
        </p:nvSpPr>
        <p:spPr bwMode="auto">
          <a:xfrm>
            <a:off x="107950" y="260350"/>
            <a:ext cx="8567738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spcAft>
                <a:spcPct val="0"/>
              </a:spcAft>
              <a:buFont typeface="Wingdings" pitchFamily="2" charset="2"/>
              <a:buNone/>
            </a:pPr>
            <a:r>
              <a:rPr lang="en-US" altLang="zh-CN" sz="2800" b="1" dirty="0" smtClean="0">
                <a:solidFill>
                  <a:prstClr val="black"/>
                </a:solidFill>
                <a:ea typeface="华文中宋" pitchFamily="2" charset="-122"/>
              </a:rPr>
              <a:t>1. Proof of Concept</a:t>
            </a:r>
          </a:p>
        </p:txBody>
      </p:sp>
      <p:pic>
        <p:nvPicPr>
          <p:cNvPr id="12" name="图片 11" descr="页面提取自－SyncStream-3.png"/>
          <p:cNvPicPr>
            <a:picLocks noChangeAspect="1"/>
          </p:cNvPicPr>
          <p:nvPr/>
        </p:nvPicPr>
        <p:blipFill>
          <a:blip r:embed="rId2"/>
          <a:srcRect r="98293"/>
          <a:stretch>
            <a:fillRect/>
          </a:stretch>
        </p:blipFill>
        <p:spPr>
          <a:xfrm>
            <a:off x="2271678" y="1500174"/>
            <a:ext cx="128607" cy="1714512"/>
          </a:xfrm>
          <a:prstGeom prst="rect">
            <a:avLst/>
          </a:prstGeom>
        </p:spPr>
      </p:pic>
      <p:sp>
        <p:nvSpPr>
          <p:cNvPr id="11" name="灯片编号占位符 4"/>
          <p:cNvSpPr txBox="1">
            <a:spLocks/>
          </p:cNvSpPr>
          <p:nvPr/>
        </p:nvSpPr>
        <p:spPr>
          <a:xfrm>
            <a:off x="8382000" y="0"/>
            <a:ext cx="762000" cy="366712"/>
          </a:xfrm>
          <a:prstGeom prst="rect">
            <a:avLst/>
          </a:prstGeom>
        </p:spPr>
        <p:txBody>
          <a:bodyPr/>
          <a:lstStyle/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50000"/>
              </a:spcAft>
              <a:defRPr/>
            </a:pPr>
            <a:fld id="{FD460446-2EB2-43B2-BBC4-7CA4ECD05F5C}" type="slidenum">
              <a:rPr lang="zh-CN" altLang="en-US" smtClean="0">
                <a:solidFill>
                  <a:prstClr val="black"/>
                </a:solidFill>
                <a:latin typeface="Arial" charset="0"/>
              </a:rPr>
              <a:pPr fontAlgn="base">
                <a:lnSpc>
                  <a:spcPct val="120000"/>
                </a:lnSpc>
                <a:spcBef>
                  <a:spcPct val="0"/>
                </a:spcBef>
                <a:spcAft>
                  <a:spcPct val="50000"/>
                </a:spcAft>
                <a:defRPr/>
              </a:pPr>
              <a:t>51</a:t>
            </a:fld>
            <a:endParaRPr lang="zh-CN" altLang="en-US" dirty="0">
              <a:solidFill>
                <a:prstClr val="black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2296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730" name="Text Box 2"/>
          <p:cNvSpPr txBox="1">
            <a:spLocks noChangeArrowheads="1"/>
          </p:cNvSpPr>
          <p:nvPr/>
        </p:nvSpPr>
        <p:spPr bwMode="auto">
          <a:xfrm>
            <a:off x="107950" y="260350"/>
            <a:ext cx="6551613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spcAft>
                <a:spcPct val="0"/>
              </a:spcAft>
              <a:buFont typeface="Wingdings" pitchFamily="2" charset="2"/>
              <a:buNone/>
            </a:pPr>
            <a:r>
              <a:rPr lang="en-US" altLang="zh-CN" sz="2800" b="1" dirty="0" smtClean="0">
                <a:solidFill>
                  <a:prstClr val="black"/>
                </a:solidFill>
                <a:ea typeface="华文中宋" pitchFamily="2" charset="-122"/>
              </a:rPr>
              <a:t>Prediction Performance Analysis</a:t>
            </a:r>
          </a:p>
        </p:txBody>
      </p:sp>
      <p:pic>
        <p:nvPicPr>
          <p:cNvPr id="28" name="图片 27" descr="页面提取自－SyncStream-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224" y="1000108"/>
            <a:ext cx="6929486" cy="5334565"/>
          </a:xfrm>
          <a:prstGeom prst="rect">
            <a:avLst/>
          </a:prstGeom>
        </p:spPr>
      </p:pic>
      <p:sp>
        <p:nvSpPr>
          <p:cNvPr id="4" name="灯片编号占位符 4"/>
          <p:cNvSpPr txBox="1">
            <a:spLocks/>
          </p:cNvSpPr>
          <p:nvPr/>
        </p:nvSpPr>
        <p:spPr>
          <a:xfrm>
            <a:off x="8382000" y="0"/>
            <a:ext cx="762000" cy="366712"/>
          </a:xfrm>
          <a:prstGeom prst="rect">
            <a:avLst/>
          </a:prstGeom>
        </p:spPr>
        <p:txBody>
          <a:bodyPr/>
          <a:lstStyle/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50000"/>
              </a:spcAft>
              <a:defRPr/>
            </a:pPr>
            <a:fld id="{FD460446-2EB2-43B2-BBC4-7CA4ECD05F5C}" type="slidenum">
              <a:rPr lang="zh-CN" altLang="en-US" smtClean="0">
                <a:solidFill>
                  <a:prstClr val="black"/>
                </a:solidFill>
                <a:latin typeface="Arial" charset="0"/>
              </a:rPr>
              <a:pPr fontAlgn="base">
                <a:lnSpc>
                  <a:spcPct val="120000"/>
                </a:lnSpc>
                <a:spcBef>
                  <a:spcPct val="0"/>
                </a:spcBef>
                <a:spcAft>
                  <a:spcPct val="50000"/>
                </a:spcAft>
                <a:defRPr/>
              </a:pPr>
              <a:t>52</a:t>
            </a:fld>
            <a:endParaRPr lang="zh-CN" altLang="en-US" dirty="0">
              <a:solidFill>
                <a:prstClr val="black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0268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449979" y="2910366"/>
            <a:ext cx="69706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CN" sz="32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Learning </a:t>
            </a:r>
            <a:r>
              <a:rPr lang="en-US" altLang="zh-CN" sz="32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 </a:t>
            </a:r>
            <a:r>
              <a:rPr lang="en-US" altLang="zh-CN" sz="32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Open-set </a:t>
            </a:r>
            <a:r>
              <a:rPr lang="en-US" altLang="zh-CN" sz="32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endParaRPr lang="en-US" altLang="zh-CN" sz="3200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6002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DC49232-9C56-4E4C-85DC-608D25B87FD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3" name="標題 1">
            <a:extLst>
              <a:ext uri="{FF2B5EF4-FFF2-40B4-BE49-F238E27FC236}">
                <a16:creationId xmlns:a16="http://schemas.microsoft.com/office/drawing/2014/main" id="{7AE10081-D720-461E-85E4-F7B8CF9F0278}"/>
              </a:ext>
            </a:extLst>
          </p:cNvPr>
          <p:cNvSpPr txBox="1">
            <a:spLocks/>
          </p:cNvSpPr>
          <p:nvPr/>
        </p:nvSpPr>
        <p:spPr>
          <a:xfrm>
            <a:off x="628650" y="188640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altLang="zh-CN" sz="3600" dirty="0">
                <a:latin typeface="Calibri" panose="020F0502020204030204" pitchFamily="34" charset="0"/>
                <a:cs typeface="Calibri" panose="020F0502020204030204" pitchFamily="34" charset="0"/>
              </a:rPr>
              <a:t>Learning </a:t>
            </a:r>
            <a:r>
              <a:rPr lang="en-US" altLang="zh-CN" sz="3600" dirty="0" smtClean="0">
                <a:latin typeface="Calibri" panose="020F0502020204030204" pitchFamily="34" charset="0"/>
                <a:cs typeface="Calibri" panose="020F0502020204030204" pitchFamily="34" charset="0"/>
              </a:rPr>
              <a:t>on </a:t>
            </a:r>
            <a:r>
              <a:rPr lang="en-US" altLang="zh-CN" sz="3600" dirty="0">
                <a:latin typeface="Calibri" panose="020F0502020204030204" pitchFamily="34" charset="0"/>
                <a:cs typeface="Calibri" panose="020F0502020204030204" pitchFamily="34" charset="0"/>
              </a:rPr>
              <a:t>Open-set </a:t>
            </a:r>
            <a:r>
              <a:rPr lang="en-US" altLang="zh-CN" sz="3600" dirty="0" smtClean="0">
                <a:latin typeface="Calibri" panose="020F0502020204030204" pitchFamily="34" charset="0"/>
                <a:cs typeface="Calibri" panose="020F0502020204030204" pitchFamily="34" charset="0"/>
              </a:rPr>
              <a:t>Data</a:t>
            </a:r>
            <a:endParaRPr lang="en-US" altLang="zh-CN" sz="3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59D73E9-5BB2-4AB3-BF5A-BFEC3C051B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2431"/>
          <a:stretch/>
        </p:blipFill>
        <p:spPr>
          <a:xfrm>
            <a:off x="395536" y="1972416"/>
            <a:ext cx="8352928" cy="2001104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591C6792-DF8B-4C78-A12B-380C878C8296}"/>
              </a:ext>
            </a:extLst>
          </p:cNvPr>
          <p:cNvSpPr txBox="1"/>
          <p:nvPr/>
        </p:nvSpPr>
        <p:spPr>
          <a:xfrm>
            <a:off x="818584" y="3973520"/>
            <a:ext cx="460250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/>
              <a:t> </a:t>
            </a:r>
          </a:p>
          <a:p>
            <a:pPr marL="285750" indent="-285750">
              <a:lnSpc>
                <a:spcPct val="150000"/>
              </a:lnSpc>
              <a:buFont typeface="Calibri" panose="020F0502020204030204" pitchFamily="34" charset="0"/>
              <a:buChar char="-"/>
            </a:pPr>
            <a:r>
              <a:rPr lang="en-US" altLang="zh-CN" sz="2400" dirty="0"/>
              <a:t>Part 1. Open-set detection</a:t>
            </a:r>
            <a:endParaRPr lang="zh-CN" altLang="en-US" sz="2400" dirty="0"/>
          </a:p>
          <a:p>
            <a:pPr marL="285750" indent="-285750">
              <a:lnSpc>
                <a:spcPct val="150000"/>
              </a:lnSpc>
              <a:buFont typeface="Calibri" panose="020F0502020204030204" pitchFamily="34" charset="0"/>
              <a:buChar char="-"/>
            </a:pPr>
            <a:r>
              <a:rPr lang="en-US" altLang="zh-CN" sz="2400" dirty="0"/>
              <a:t>Part 2. Incremental Learning</a:t>
            </a:r>
          </a:p>
          <a:p>
            <a:endParaRPr lang="zh-CN" altLang="en-US" sz="2400" dirty="0"/>
          </a:p>
        </p:txBody>
      </p:sp>
      <p:sp>
        <p:nvSpPr>
          <p:cNvPr id="6" name="箭头: 上弧形 5">
            <a:extLst>
              <a:ext uri="{FF2B5EF4-FFF2-40B4-BE49-F238E27FC236}">
                <a16:creationId xmlns:a16="http://schemas.microsoft.com/office/drawing/2014/main" id="{9777A90E-1F62-490C-AC34-095342FE568D}"/>
              </a:ext>
            </a:extLst>
          </p:cNvPr>
          <p:cNvSpPr/>
          <p:nvPr/>
        </p:nvSpPr>
        <p:spPr>
          <a:xfrm>
            <a:off x="2744240" y="1700808"/>
            <a:ext cx="936104" cy="288032"/>
          </a:xfrm>
          <a:prstGeom prst="curved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" name="箭头: 上弧形 6">
            <a:extLst>
              <a:ext uri="{FF2B5EF4-FFF2-40B4-BE49-F238E27FC236}">
                <a16:creationId xmlns:a16="http://schemas.microsoft.com/office/drawing/2014/main" id="{A2D38AD8-2957-42F6-967E-303C517AA766}"/>
              </a:ext>
            </a:extLst>
          </p:cNvPr>
          <p:cNvSpPr/>
          <p:nvPr/>
        </p:nvSpPr>
        <p:spPr>
          <a:xfrm>
            <a:off x="5327882" y="1700808"/>
            <a:ext cx="936104" cy="288032"/>
          </a:xfrm>
          <a:prstGeom prst="curved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0526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DC49232-9C56-4E4C-85DC-608D25B87FD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3" name="標題 1">
            <a:extLst>
              <a:ext uri="{FF2B5EF4-FFF2-40B4-BE49-F238E27FC236}">
                <a16:creationId xmlns:a16="http://schemas.microsoft.com/office/drawing/2014/main" id="{7AE10081-D720-461E-85E4-F7B8CF9F0278}"/>
              </a:ext>
            </a:extLst>
          </p:cNvPr>
          <p:cNvSpPr txBox="1">
            <a:spLocks/>
          </p:cNvSpPr>
          <p:nvPr/>
        </p:nvSpPr>
        <p:spPr>
          <a:xfrm>
            <a:off x="628650" y="188640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altLang="zh-CN" sz="3600" dirty="0">
                <a:latin typeface="Calibri" panose="020F0502020204030204" pitchFamily="34" charset="0"/>
                <a:cs typeface="Calibri" panose="020F0502020204030204" pitchFamily="34" charset="0"/>
              </a:rPr>
              <a:t>Learning in Open-set Data Stream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91C6792-DF8B-4C78-A12B-380C878C8296}"/>
              </a:ext>
            </a:extLst>
          </p:cNvPr>
          <p:cNvSpPr txBox="1"/>
          <p:nvPr/>
        </p:nvSpPr>
        <p:spPr>
          <a:xfrm>
            <a:off x="740206" y="4329961"/>
            <a:ext cx="5640999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/>
              <a:t> </a:t>
            </a:r>
          </a:p>
          <a:p>
            <a:pPr marL="285750" indent="-285750">
              <a:lnSpc>
                <a:spcPct val="150000"/>
              </a:lnSpc>
              <a:buFont typeface="Calibri" panose="020F0502020204030204" pitchFamily="34" charset="0"/>
              <a:buChar char="-"/>
            </a:pPr>
            <a:r>
              <a:rPr lang="en-US" altLang="zh-CN" sz="2400" dirty="0"/>
              <a:t>Part 1. Open-set detection</a:t>
            </a:r>
            <a:endParaRPr lang="zh-CN" altLang="en-US" sz="2400" dirty="0"/>
          </a:p>
          <a:p>
            <a:pPr marL="285750" indent="-285750">
              <a:lnSpc>
                <a:spcPct val="150000"/>
              </a:lnSpc>
              <a:buFont typeface="Calibri" panose="020F0502020204030204" pitchFamily="34" charset="0"/>
              <a:buChar char="-"/>
            </a:pPr>
            <a:r>
              <a:rPr lang="en-US" altLang="zh-CN" sz="2400" dirty="0"/>
              <a:t>Part 2. Incremental Learning</a:t>
            </a:r>
          </a:p>
          <a:p>
            <a:endParaRPr lang="zh-CN" altLang="en-US" sz="2400" dirty="0"/>
          </a:p>
        </p:txBody>
      </p:sp>
      <p:graphicFrame>
        <p:nvGraphicFramePr>
          <p:cNvPr id="8" name="Diagram 8">
            <a:extLst>
              <a:ext uri="{FF2B5EF4-FFF2-40B4-BE49-F238E27FC236}">
                <a16:creationId xmlns:a16="http://schemas.microsoft.com/office/drawing/2014/main" id="{8467004B-26DD-47D9-B6D7-5138656B103E}"/>
              </a:ext>
            </a:extLst>
          </p:cNvPr>
          <p:cNvGraphicFramePr/>
          <p:nvPr>
            <p:extLst/>
          </p:nvPr>
        </p:nvGraphicFramePr>
        <p:xfrm>
          <a:off x="215608" y="1463103"/>
          <a:ext cx="8712783" cy="27126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文本框 8">
            <a:extLst>
              <a:ext uri="{FF2B5EF4-FFF2-40B4-BE49-F238E27FC236}">
                <a16:creationId xmlns:a16="http://schemas.microsoft.com/office/drawing/2014/main" id="{B6A65DBE-1B93-443F-A03D-BBC1EBD23B34}"/>
              </a:ext>
            </a:extLst>
          </p:cNvPr>
          <p:cNvSpPr txBox="1"/>
          <p:nvPr/>
        </p:nvSpPr>
        <p:spPr>
          <a:xfrm>
            <a:off x="5308120" y="1750826"/>
            <a:ext cx="867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Human</a:t>
            </a:r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E5F885EB-DA46-49F5-9429-C68B7824B879}"/>
              </a:ext>
            </a:extLst>
          </p:cNvPr>
          <p:cNvSpPr/>
          <p:nvPr/>
        </p:nvSpPr>
        <p:spPr>
          <a:xfrm>
            <a:off x="465826" y="3095445"/>
            <a:ext cx="1339970" cy="521898"/>
          </a:xfrm>
          <a:prstGeom prst="rect">
            <a:avLst/>
          </a:prstGeom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600" dirty="0"/>
              <a:t>Recognize as Known</a:t>
            </a:r>
            <a:endParaRPr lang="zh-CN" altLang="en-US" sz="16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80057A51-57E7-4250-A473-B6486413D2E5}"/>
              </a:ext>
            </a:extLst>
          </p:cNvPr>
          <p:cNvSpPr/>
          <p:nvPr/>
        </p:nvSpPr>
        <p:spPr>
          <a:xfrm>
            <a:off x="3059577" y="4074620"/>
            <a:ext cx="7359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Part 1</a:t>
            </a:r>
            <a:endParaRPr lang="zh-CN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1DE8DC74-D13F-46B3-B5F6-BE4FC4A146E2}"/>
              </a:ext>
            </a:extLst>
          </p:cNvPr>
          <p:cNvSpPr/>
          <p:nvPr/>
        </p:nvSpPr>
        <p:spPr>
          <a:xfrm>
            <a:off x="6766037" y="4074620"/>
            <a:ext cx="7359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Part 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55594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6B4ECD57-2805-334D-9CC6-38E803E1460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77398238-03AB-5045-92CD-1C836FA86CF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1457B267-57F3-0447-AD26-E7C6F3C5634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DA9135B3-858E-5945-8213-73AA1923352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0CFEFDA7-1325-D14E-BD31-3F850920510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6BB36793-632A-C248-B005-777528B095C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7530894E-A0F0-174C-AB3D-600E86A7EE8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35875B83-4543-7F4A-8CD2-181FA423474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FAC533D2-26BC-A445-96A5-D1B86091A2A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F259F37F-F7BC-C44F-BCE2-E2FECFB709F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F3FC3953-EA11-3240-B382-78B379C20B6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Graphic spid="8" grpId="0" uiExpand="1">
        <p:bldSub>
          <a:bldDgm bld="one"/>
        </p:bldSub>
      </p:bldGraphic>
      <p:bldP spid="9" grpId="0"/>
      <p:bldP spid="10" grpId="0" animBg="1"/>
      <p:bldP spid="11" grpId="0"/>
      <p:bldP spid="12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E1835C88-70C9-436E-95DF-733A40EB0BA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r>
              <a:rPr lang="en-US" altLang="zh-CN" dirty="0"/>
              <a:t> </a:t>
            </a:r>
          </a:p>
          <a:p>
            <a:endParaRPr lang="zh-CN" altLang="en-US" dirty="0"/>
          </a:p>
        </p:txBody>
      </p:sp>
      <p:sp>
        <p:nvSpPr>
          <p:cNvPr id="6" name="標題 1">
            <a:extLst>
              <a:ext uri="{FF2B5EF4-FFF2-40B4-BE49-F238E27FC236}">
                <a16:creationId xmlns:a16="http://schemas.microsoft.com/office/drawing/2014/main" id="{038D616A-E0A8-45AB-B492-61D7CDF92752}"/>
              </a:ext>
            </a:extLst>
          </p:cNvPr>
          <p:cNvSpPr txBox="1">
            <a:spLocks/>
          </p:cNvSpPr>
          <p:nvPr/>
        </p:nvSpPr>
        <p:spPr>
          <a:xfrm>
            <a:off x="179512" y="99061"/>
            <a:ext cx="8064896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endParaRPr lang="en-US" altLang="zh-TW" sz="3600" dirty="0">
              <a:solidFill>
                <a:sysClr val="windowText" lastClr="000000"/>
              </a:solidFill>
              <a:latin typeface="Calibri Light" panose="020F0302020204030204"/>
              <a:ea typeface="新細明體" panose="02020500000000000000" pitchFamily="18" charset="-120"/>
            </a:endParaRPr>
          </a:p>
        </p:txBody>
      </p:sp>
      <p:sp>
        <p:nvSpPr>
          <p:cNvPr id="7" name="標題 1">
            <a:extLst>
              <a:ext uri="{FF2B5EF4-FFF2-40B4-BE49-F238E27FC236}">
                <a16:creationId xmlns:a16="http://schemas.microsoft.com/office/drawing/2014/main" id="{628EBBAB-8408-4D94-8510-EE55259051F2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831981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altLang="zh-CN" dirty="0">
                <a:solidFill>
                  <a:sysClr val="windowText" lastClr="000000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Open set detection</a:t>
            </a:r>
            <a:endParaRPr lang="en-US" altLang="zh-TW" dirty="0">
              <a:solidFill>
                <a:sysClr val="windowText" lastClr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8983038B-52FA-4C3E-837A-C879F26CD4AB}"/>
              </a:ext>
            </a:extLst>
          </p:cNvPr>
          <p:cNvGrpSpPr/>
          <p:nvPr/>
        </p:nvGrpSpPr>
        <p:grpSpPr>
          <a:xfrm>
            <a:off x="0" y="1403850"/>
            <a:ext cx="9144000" cy="2996046"/>
            <a:chOff x="0" y="1787477"/>
            <a:chExt cx="9144000" cy="2996046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335FCCC4-C1F5-46F5-B91C-ACA9D467E90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2074477"/>
              <a:ext cx="9144000" cy="2709046"/>
            </a:xfrm>
            <a:prstGeom prst="rect">
              <a:avLst/>
            </a:prstGeom>
          </p:spPr>
        </p:pic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E099EE29-EF3B-49F9-BC9B-4F9532B6A961}"/>
                </a:ext>
              </a:extLst>
            </p:cNvPr>
            <p:cNvSpPr txBox="1"/>
            <p:nvPr/>
          </p:nvSpPr>
          <p:spPr>
            <a:xfrm>
              <a:off x="6285998" y="1787477"/>
              <a:ext cx="274543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latin typeface="Calibri" panose="020F0502020204030204" pitchFamily="34" charset="0"/>
                  <a:cs typeface="Calibri" panose="020F0502020204030204" pitchFamily="34" charset="0"/>
                </a:rPr>
                <a:t>UUC: unknown unlabeled class</a:t>
              </a:r>
              <a:endParaRPr lang="zh-CN" altLang="en-US" sz="16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3" name="矩形 2">
            <a:extLst>
              <a:ext uri="{FF2B5EF4-FFF2-40B4-BE49-F238E27FC236}">
                <a16:creationId xmlns:a16="http://schemas.microsoft.com/office/drawing/2014/main" id="{21495D6B-72C8-4350-A21F-B13242C2AE9D}"/>
              </a:ext>
            </a:extLst>
          </p:cNvPr>
          <p:cNvSpPr/>
          <p:nvPr/>
        </p:nvSpPr>
        <p:spPr>
          <a:xfrm>
            <a:off x="480202" y="4619299"/>
            <a:ext cx="8192221" cy="18184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/>
              <a:t>Scenario</a:t>
            </a:r>
          </a:p>
          <a:p>
            <a:pPr lvl="1"/>
            <a:r>
              <a:rPr lang="en-US" altLang="zh-CN" dirty="0"/>
              <a:t>Incomplete knowledge of the world exists at training time, and unknown classes can be submitted to test set.</a:t>
            </a:r>
          </a:p>
          <a:p>
            <a:pPr>
              <a:spcBef>
                <a:spcPts val="500"/>
              </a:spcBef>
            </a:pPr>
            <a:r>
              <a:rPr lang="en-US" altLang="zh-CN" b="1" dirty="0"/>
              <a:t>Task</a:t>
            </a:r>
          </a:p>
          <a:p>
            <a:pPr lvl="1"/>
            <a:r>
              <a:rPr lang="en-US" altLang="zh-CN" dirty="0"/>
              <a:t>Not only accurately classify the seen classes, but also effectively deal with unseen ones.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23284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E1835C88-70C9-436E-95DF-733A40EB0BA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r>
              <a:rPr lang="en-US" altLang="zh-CN" dirty="0"/>
              <a:t> </a:t>
            </a:r>
          </a:p>
          <a:p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8733662-C4F9-47A1-9CC2-68A3ACE1A4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91" y="1365508"/>
            <a:ext cx="9017479" cy="5002300"/>
          </a:xfrm>
          <a:prstGeom prst="rect">
            <a:avLst/>
          </a:prstGeom>
        </p:spPr>
      </p:pic>
      <p:sp>
        <p:nvSpPr>
          <p:cNvPr id="8" name="標題 1">
            <a:extLst>
              <a:ext uri="{FF2B5EF4-FFF2-40B4-BE49-F238E27FC236}">
                <a16:creationId xmlns:a16="http://schemas.microsoft.com/office/drawing/2014/main" id="{09F793FF-83E8-4A6A-BE23-DF43438093B6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831981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altLang="zh-CN" dirty="0">
                <a:solidFill>
                  <a:sysClr val="windowText" lastClr="000000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Open set detection</a:t>
            </a:r>
            <a:endParaRPr lang="en-US" altLang="zh-TW" dirty="0">
              <a:solidFill>
                <a:sysClr val="windowText" lastClr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15371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A418110-E92E-4A95-BC78-2520A87C217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2BFB27E-B6BE-468B-8741-29DEC7B825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2040" y="1526234"/>
            <a:ext cx="3625519" cy="3805531"/>
          </a:xfrm>
          <a:prstGeom prst="rect">
            <a:avLst/>
          </a:prstGeom>
        </p:spPr>
      </p:pic>
      <p:sp>
        <p:nvSpPr>
          <p:cNvPr id="4" name="椭圆 3">
            <a:extLst>
              <a:ext uri="{FF2B5EF4-FFF2-40B4-BE49-F238E27FC236}">
                <a16:creationId xmlns:a16="http://schemas.microsoft.com/office/drawing/2014/main" id="{FDE1BDD4-64BC-488A-A319-1258189978AC}"/>
              </a:ext>
            </a:extLst>
          </p:cNvPr>
          <p:cNvSpPr/>
          <p:nvPr/>
        </p:nvSpPr>
        <p:spPr>
          <a:xfrm>
            <a:off x="6168735" y="3140968"/>
            <a:ext cx="1152128" cy="288032"/>
          </a:xfrm>
          <a:prstGeom prst="ellipse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B4AFAB2C-4124-4BEA-92AF-AE02DF7A5460}"/>
              </a:ext>
            </a:extLst>
          </p:cNvPr>
          <p:cNvSpPr/>
          <p:nvPr/>
        </p:nvSpPr>
        <p:spPr>
          <a:xfrm>
            <a:off x="7534672" y="5109502"/>
            <a:ext cx="1152128" cy="288032"/>
          </a:xfrm>
          <a:prstGeom prst="ellipse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31ED045-9B1B-4D5C-A108-8AFD3F5204DE}"/>
              </a:ext>
            </a:extLst>
          </p:cNvPr>
          <p:cNvSpPr/>
          <p:nvPr/>
        </p:nvSpPr>
        <p:spPr>
          <a:xfrm>
            <a:off x="586441" y="1495677"/>
            <a:ext cx="4572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2400" b="1" dirty="0"/>
              <a:t>In classical statistics: </a:t>
            </a:r>
          </a:p>
          <a:p>
            <a:r>
              <a:rPr lang="en-US" altLang="zh-CN" sz="2400" dirty="0"/>
              <a:t>focus on AVERAGE behavior of stochastic process </a:t>
            </a:r>
          </a:p>
          <a:p>
            <a:endParaRPr lang="en-US" altLang="zh-CN" sz="2400" dirty="0"/>
          </a:p>
          <a:p>
            <a:r>
              <a:rPr lang="en-US" altLang="zh-CN" sz="2400" dirty="0">
                <a:solidFill>
                  <a:srgbClr val="C00000"/>
                </a:solidFill>
              </a:rPr>
              <a:t>Central Limit Theorem</a:t>
            </a:r>
            <a:endParaRPr lang="zh-CN" altLang="en-US" sz="2400" dirty="0">
              <a:solidFill>
                <a:srgbClr val="C00000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8B7F968-01F3-4679-88FD-C81EAA522820}"/>
              </a:ext>
            </a:extLst>
          </p:cNvPr>
          <p:cNvSpPr/>
          <p:nvPr/>
        </p:nvSpPr>
        <p:spPr>
          <a:xfrm>
            <a:off x="539552" y="3731548"/>
            <a:ext cx="4572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2400" b="1" dirty="0"/>
              <a:t>In extreme value theory:</a:t>
            </a:r>
          </a:p>
          <a:p>
            <a:r>
              <a:rPr lang="en-US" altLang="zh-CN" sz="2400" dirty="0"/>
              <a:t>focus on extreme and rare events</a:t>
            </a:r>
          </a:p>
          <a:p>
            <a:endParaRPr lang="en-US" altLang="zh-CN" sz="2400" dirty="0"/>
          </a:p>
          <a:p>
            <a:r>
              <a:rPr lang="en-US" altLang="zh-CN" sz="2400" dirty="0">
                <a:solidFill>
                  <a:srgbClr val="C00000"/>
                </a:solidFill>
              </a:rPr>
              <a:t>Fisher-</a:t>
            </a:r>
            <a:r>
              <a:rPr lang="en-US" altLang="zh-CN" sz="2400" dirty="0" err="1">
                <a:solidFill>
                  <a:srgbClr val="C00000"/>
                </a:solidFill>
              </a:rPr>
              <a:t>Tippett</a:t>
            </a:r>
            <a:r>
              <a:rPr lang="en-US" altLang="zh-CN" sz="2400" dirty="0">
                <a:solidFill>
                  <a:srgbClr val="C00000"/>
                </a:solidFill>
              </a:rPr>
              <a:t> Theorem</a:t>
            </a:r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544CC554-0C2D-4118-AD73-70F00B49EF04}"/>
              </a:ext>
            </a:extLst>
          </p:cNvPr>
          <p:cNvSpPr txBox="1">
            <a:spLocks/>
          </p:cNvSpPr>
          <p:nvPr/>
        </p:nvSpPr>
        <p:spPr>
          <a:xfrm>
            <a:off x="179512" y="99061"/>
            <a:ext cx="8064896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altLang="zh-TW" sz="3600" dirty="0">
                <a:solidFill>
                  <a:sysClr val="windowText" lastClr="000000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Extreme Value Theory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2D82AB8-9648-4BFF-B04E-8C2483233E63}"/>
              </a:ext>
            </a:extLst>
          </p:cNvPr>
          <p:cNvSpPr/>
          <p:nvPr/>
        </p:nvSpPr>
        <p:spPr>
          <a:xfrm>
            <a:off x="539552" y="5301208"/>
            <a:ext cx="23892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(Extreme Value Theory)</a:t>
            </a:r>
          </a:p>
        </p:txBody>
      </p:sp>
    </p:spTree>
    <p:extLst>
      <p:ext uri="{BB962C8B-B14F-4D97-AF65-F5344CB8AC3E}">
        <p14:creationId xmlns:p14="http://schemas.microsoft.com/office/powerpoint/2010/main" val="2587115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A87EC6CC-30BA-4185-96BE-9687056F27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3082" y="3421423"/>
            <a:ext cx="4430353" cy="3243920"/>
          </a:xfrm>
          <a:prstGeom prst="rect">
            <a:avLst/>
          </a:prstGeom>
        </p:spPr>
      </p:pic>
      <p:sp>
        <p:nvSpPr>
          <p:cNvPr id="6" name="標題 1">
            <a:extLst>
              <a:ext uri="{FF2B5EF4-FFF2-40B4-BE49-F238E27FC236}">
                <a16:creationId xmlns:a16="http://schemas.microsoft.com/office/drawing/2014/main" id="{39B8A4F8-4E55-407F-8453-934A9CBBBECE}"/>
              </a:ext>
            </a:extLst>
          </p:cNvPr>
          <p:cNvSpPr txBox="1">
            <a:spLocks/>
          </p:cNvSpPr>
          <p:nvPr/>
        </p:nvSpPr>
        <p:spPr>
          <a:xfrm>
            <a:off x="179512" y="99061"/>
            <a:ext cx="8064896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altLang="zh-TW" sz="3600" dirty="0">
                <a:solidFill>
                  <a:sysClr val="windowText" lastClr="000000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Extreme Value Theory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873B440-6AF7-47A0-8C08-9FD23A6F323C}"/>
              </a:ext>
            </a:extLst>
          </p:cNvPr>
          <p:cNvSpPr txBox="1"/>
          <p:nvPr/>
        </p:nvSpPr>
        <p:spPr>
          <a:xfrm>
            <a:off x="3485072" y="3812875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CDF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DCEAFB65-9450-4D1D-8BC7-1362185669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849" y="998336"/>
            <a:ext cx="8775940" cy="2430664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4E1100B6-9F03-4C6E-AC30-DCBDB59788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61263" y="4595582"/>
            <a:ext cx="4207419" cy="586791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9095A6D5-9218-4ABD-B704-A8883E74C2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42481" y="5331235"/>
            <a:ext cx="819309" cy="310441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BAF8169B-1C20-41B1-9B80-5AB19E12BAD4}"/>
              </a:ext>
            </a:extLst>
          </p:cNvPr>
          <p:cNvSpPr/>
          <p:nvPr/>
        </p:nvSpPr>
        <p:spPr>
          <a:xfrm>
            <a:off x="4916347" y="4124229"/>
            <a:ext cx="13594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/>
              <a:t>General CDF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2022993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>
          <a:xfrm>
            <a:off x="340700" y="421887"/>
            <a:ext cx="4248150" cy="486965"/>
          </a:xfrm>
        </p:spPr>
        <p:txBody>
          <a:bodyPr/>
          <a:lstStyle/>
          <a:p>
            <a:r>
              <a:rPr lang="en-US" altLang="zh-CN" sz="3200" b="1" dirty="0">
                <a:solidFill>
                  <a:srgbClr val="0000FF"/>
                </a:solidFill>
                <a:cs typeface="+mn-ea"/>
                <a:sym typeface="+mn-lt"/>
              </a:rPr>
              <a:t>What is data </a:t>
            </a:r>
            <a:r>
              <a:rPr lang="en-US" altLang="zh-CN" sz="3200" b="1" dirty="0" smtClean="0">
                <a:solidFill>
                  <a:srgbClr val="0000FF"/>
                </a:solidFill>
                <a:cs typeface="+mn-ea"/>
                <a:sym typeface="+mn-lt"/>
              </a:rPr>
              <a:t>stream?</a:t>
            </a:r>
            <a:endParaRPr lang="zh-CN" altLang="en-US" sz="3200" b="1" dirty="0">
              <a:solidFill>
                <a:srgbClr val="0000FF"/>
              </a:solidFill>
              <a:cs typeface="+mn-ea"/>
              <a:sym typeface="+mn-lt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quarter" idx="11"/>
          </p:nvPr>
        </p:nvSpPr>
        <p:spPr>
          <a:xfrm>
            <a:off x="527579" y="1316596"/>
            <a:ext cx="8232108" cy="2558038"/>
          </a:xfrm>
        </p:spPr>
        <p:txBody>
          <a:bodyPr/>
          <a:lstStyle/>
          <a:p>
            <a:pPr marL="0" indent="0"/>
            <a:r>
              <a:rPr lang="en-US" altLang="zh-CN" sz="2400" dirty="0">
                <a:latin typeface="+mn-lt"/>
                <a:cs typeface="+mn-ea"/>
                <a:sym typeface="+mn-lt"/>
              </a:rPr>
              <a:t>A data stream  is a massive sequence of data objects which have some unique features</a:t>
            </a:r>
            <a:r>
              <a:rPr lang="en-US" altLang="zh-CN" sz="2400" b="1" dirty="0">
                <a:latin typeface="+mn-lt"/>
                <a:cs typeface="+mn-ea"/>
                <a:sym typeface="+mn-lt"/>
              </a:rPr>
              <a:t>:</a:t>
            </a:r>
          </a:p>
          <a:p>
            <a:pPr marL="0" indent="0"/>
            <a:endParaRPr lang="en-US" altLang="zh-CN" b="1" dirty="0">
              <a:latin typeface="+mn-lt"/>
              <a:cs typeface="+mn-ea"/>
              <a:sym typeface="+mn-lt"/>
            </a:endParaRPr>
          </a:p>
          <a:p>
            <a:pPr marL="585788" lvl="1" indent="-285750">
              <a:buFont typeface="Wingdings" panose="05000000000000000000" pitchFamily="2" charset="2"/>
              <a:buChar char="Ø"/>
            </a:pPr>
            <a:r>
              <a:rPr lang="en-US" altLang="zh-CN" sz="2200" b="1" dirty="0">
                <a:solidFill>
                  <a:srgbClr val="C00000"/>
                </a:solidFill>
                <a:latin typeface="+mn-lt"/>
                <a:cs typeface="+mn-ea"/>
                <a:sym typeface="+mn-lt"/>
              </a:rPr>
              <a:t>One by </a:t>
            </a:r>
            <a:r>
              <a:rPr lang="en-US" altLang="zh-CN" sz="2200" b="1" dirty="0">
                <a:solidFill>
                  <a:srgbClr val="C00000"/>
                </a:solidFill>
                <a:cs typeface="+mn-ea"/>
                <a:sym typeface="+mn-lt"/>
              </a:rPr>
              <a:t>O</a:t>
            </a:r>
            <a:r>
              <a:rPr lang="en-US" altLang="zh-CN" sz="2200" b="1" dirty="0" smtClean="0">
                <a:solidFill>
                  <a:srgbClr val="C00000"/>
                </a:solidFill>
                <a:latin typeface="+mn-lt"/>
                <a:cs typeface="+mn-ea"/>
                <a:sym typeface="+mn-lt"/>
              </a:rPr>
              <a:t>ne</a:t>
            </a:r>
            <a:endParaRPr lang="en-US" altLang="zh-CN" sz="2200" dirty="0">
              <a:solidFill>
                <a:srgbClr val="C00000"/>
              </a:solidFill>
              <a:latin typeface="+mn-lt"/>
              <a:cs typeface="+mn-ea"/>
              <a:sym typeface="+mn-lt"/>
            </a:endParaRPr>
          </a:p>
          <a:p>
            <a:pPr marL="585788" lvl="1" indent="-285750">
              <a:buFont typeface="Wingdings" panose="05000000000000000000" pitchFamily="2" charset="2"/>
              <a:buChar char="Ø"/>
            </a:pPr>
            <a:r>
              <a:rPr lang="en-US" altLang="zh-CN" sz="2200" b="1" dirty="0">
                <a:solidFill>
                  <a:srgbClr val="C00000"/>
                </a:solidFill>
                <a:latin typeface="+mn-lt"/>
                <a:cs typeface="+mn-ea"/>
                <a:sym typeface="+mn-lt"/>
              </a:rPr>
              <a:t>Potentially Unbounded </a:t>
            </a:r>
          </a:p>
          <a:p>
            <a:pPr marL="585788" lvl="1" indent="-285750">
              <a:buFont typeface="Wingdings" panose="05000000000000000000" pitchFamily="2" charset="2"/>
              <a:buChar char="Ø"/>
            </a:pPr>
            <a:r>
              <a:rPr lang="en-US" altLang="zh-CN" sz="2200" b="1" dirty="0">
                <a:solidFill>
                  <a:srgbClr val="C00000"/>
                </a:solidFill>
                <a:latin typeface="+mn-lt"/>
                <a:cs typeface="+mn-ea"/>
                <a:sym typeface="+mn-lt"/>
              </a:rPr>
              <a:t>Concept </a:t>
            </a:r>
            <a:r>
              <a:rPr lang="en-US" altLang="zh-CN" sz="2200" b="1" dirty="0" smtClean="0">
                <a:solidFill>
                  <a:srgbClr val="C00000"/>
                </a:solidFill>
                <a:latin typeface="+mn-lt"/>
                <a:cs typeface="+mn-ea"/>
                <a:sym typeface="+mn-lt"/>
              </a:rPr>
              <a:t>Drift</a:t>
            </a:r>
            <a:r>
              <a:rPr lang="en-US" altLang="zh-CN" sz="2200" dirty="0" smtClean="0">
                <a:solidFill>
                  <a:srgbClr val="C00000"/>
                </a:solidFill>
                <a:latin typeface="+mn-lt"/>
                <a:cs typeface="+mn-ea"/>
                <a:sym typeface="+mn-lt"/>
              </a:rPr>
              <a:t> </a:t>
            </a:r>
            <a:r>
              <a:rPr lang="en-US" altLang="zh-CN" dirty="0">
                <a:latin typeface="+mn-lt"/>
                <a:cs typeface="+mn-ea"/>
                <a:sym typeface="+mn-lt"/>
              </a:rPr>
              <a:t/>
            </a:r>
            <a:br>
              <a:rPr lang="en-US" altLang="zh-CN" dirty="0">
                <a:latin typeface="+mn-lt"/>
                <a:cs typeface="+mn-ea"/>
                <a:sym typeface="+mn-lt"/>
              </a:rPr>
            </a:br>
            <a:endParaRPr lang="zh-CN" altLang="en-US" dirty="0">
              <a:latin typeface="+mn-lt"/>
              <a:cs typeface="+mn-ea"/>
              <a:sym typeface="+mn-lt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077189" y="4491286"/>
            <a:ext cx="2700300" cy="6922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9" name="矩形: 圆角 8"/>
          <p:cNvSpPr/>
          <p:nvPr/>
        </p:nvSpPr>
        <p:spPr>
          <a:xfrm>
            <a:off x="4192090" y="4726570"/>
            <a:ext cx="516102" cy="235427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00" dirty="0">
                <a:solidFill>
                  <a:prstClr val="white"/>
                </a:solidFill>
                <a:cs typeface="+mn-ea"/>
                <a:sym typeface="+mn-lt"/>
              </a:rPr>
              <a:t>data1</a:t>
            </a:r>
            <a:endParaRPr lang="zh-CN" altLang="en-US" sz="900" dirty="0">
              <a:solidFill>
                <a:prstClr val="white"/>
              </a:solidFill>
              <a:cs typeface="+mn-ea"/>
              <a:sym typeface="+mn-lt"/>
            </a:endParaRPr>
          </a:p>
        </p:txBody>
      </p:sp>
      <p:cxnSp>
        <p:nvCxnSpPr>
          <p:cNvPr id="11" name="直接箭头连接符 10"/>
          <p:cNvCxnSpPr/>
          <p:nvPr/>
        </p:nvCxnSpPr>
        <p:spPr>
          <a:xfrm>
            <a:off x="1114979" y="4849818"/>
            <a:ext cx="972109" cy="1130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2884409" y="5218716"/>
            <a:ext cx="19601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prstClr val="black"/>
                </a:solidFill>
                <a:cs typeface="+mn-ea"/>
                <a:sym typeface="+mn-lt"/>
              </a:rPr>
              <a:t>Data stream</a:t>
            </a:r>
            <a:endParaRPr lang="zh-CN" altLang="en-US" sz="2000" b="1" dirty="0">
              <a:solidFill>
                <a:prstClr val="black"/>
              </a:solidFill>
              <a:cs typeface="+mn-ea"/>
              <a:sym typeface="+mn-lt"/>
            </a:endParaRPr>
          </a:p>
        </p:txBody>
      </p:sp>
      <p:cxnSp>
        <p:nvCxnSpPr>
          <p:cNvPr id="15" name="直接箭头连接符 14"/>
          <p:cNvCxnSpPr/>
          <p:nvPr/>
        </p:nvCxnSpPr>
        <p:spPr>
          <a:xfrm>
            <a:off x="4777490" y="4833870"/>
            <a:ext cx="972109" cy="1130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5905974" y="4633815"/>
            <a:ext cx="2621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prstClr val="black"/>
                </a:solidFill>
                <a:cs typeface="+mn-ea"/>
                <a:sym typeface="+mn-lt"/>
              </a:rPr>
              <a:t>Data mining system</a:t>
            </a:r>
            <a:endParaRPr lang="zh-CN" altLang="en-US" sz="2000" b="1" dirty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17" name="矩形: 圆角 16"/>
          <p:cNvSpPr/>
          <p:nvPr/>
        </p:nvSpPr>
        <p:spPr>
          <a:xfrm>
            <a:off x="3509377" y="4726570"/>
            <a:ext cx="532746" cy="235427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00" dirty="0">
                <a:solidFill>
                  <a:prstClr val="white"/>
                </a:solidFill>
                <a:cs typeface="+mn-ea"/>
                <a:sym typeface="+mn-lt"/>
              </a:rPr>
              <a:t>data2</a:t>
            </a:r>
            <a:endParaRPr lang="zh-CN" altLang="en-US" sz="900" dirty="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18" name="矩形: 圆角 17"/>
          <p:cNvSpPr/>
          <p:nvPr/>
        </p:nvSpPr>
        <p:spPr>
          <a:xfrm>
            <a:off x="2272626" y="4730870"/>
            <a:ext cx="487276" cy="231127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00" dirty="0">
                <a:solidFill>
                  <a:prstClr val="white"/>
                </a:solidFill>
                <a:cs typeface="+mn-ea"/>
                <a:sym typeface="+mn-lt"/>
              </a:rPr>
              <a:t>data4</a:t>
            </a:r>
            <a:endParaRPr lang="zh-CN" altLang="en-US" sz="900" dirty="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19" name="矩形: 圆角 18"/>
          <p:cNvSpPr/>
          <p:nvPr/>
        </p:nvSpPr>
        <p:spPr>
          <a:xfrm>
            <a:off x="2861212" y="4726570"/>
            <a:ext cx="546855" cy="235427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00" dirty="0">
                <a:solidFill>
                  <a:prstClr val="white"/>
                </a:solidFill>
                <a:cs typeface="+mn-ea"/>
                <a:sym typeface="+mn-lt"/>
              </a:rPr>
              <a:t>data3</a:t>
            </a:r>
            <a:endParaRPr lang="zh-CN" altLang="en-US" sz="900" dirty="0">
              <a:solidFill>
                <a:prstClr val="white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40710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AB2A49BF-D6C5-47E8-A09B-AA0DD54B9284}"/>
              </a:ext>
            </a:extLst>
          </p:cNvPr>
          <p:cNvSpPr txBox="1">
            <a:spLocks/>
          </p:cNvSpPr>
          <p:nvPr/>
        </p:nvSpPr>
        <p:spPr>
          <a:xfrm>
            <a:off x="179512" y="99061"/>
            <a:ext cx="8064896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altLang="zh-CN" sz="3600" dirty="0" err="1">
                <a:solidFill>
                  <a:sysClr val="windowText" lastClr="000000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OpenMax</a:t>
            </a:r>
            <a:endParaRPr lang="en-US" altLang="zh-TW" sz="3600" dirty="0">
              <a:solidFill>
                <a:sysClr val="windowText" lastClr="000000"/>
              </a:solidFill>
              <a:latin typeface="Calibri" panose="020F0502020204030204" pitchFamily="34" charset="0"/>
              <a:ea typeface="新細明體" panose="02020500000000000000" pitchFamily="18" charset="-120"/>
              <a:cs typeface="Calibri" panose="020F0502020204030204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756B212-769D-4767-BD7C-93546F6AED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2184"/>
          <a:stretch/>
        </p:blipFill>
        <p:spPr>
          <a:xfrm>
            <a:off x="228516" y="1235406"/>
            <a:ext cx="3409975" cy="923718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1910D4F3-BE6E-4F1E-8645-DCC47FCA43ED}"/>
              </a:ext>
            </a:extLst>
          </p:cNvPr>
          <p:cNvGrpSpPr/>
          <p:nvPr/>
        </p:nvGrpSpPr>
        <p:grpSpPr>
          <a:xfrm>
            <a:off x="4693567" y="1235406"/>
            <a:ext cx="4082486" cy="1504703"/>
            <a:chOff x="4644008" y="1336149"/>
            <a:chExt cx="3981423" cy="1387160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3F76C6A9-E437-412D-8D08-35CE3FD18B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2966"/>
            <a:stretch/>
          </p:blipFill>
          <p:spPr>
            <a:xfrm>
              <a:off x="4644008" y="1336149"/>
              <a:ext cx="3981423" cy="1387160"/>
            </a:xfrm>
            <a:prstGeom prst="rect">
              <a:avLst/>
            </a:prstGeom>
          </p:spPr>
        </p:pic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F79686D8-5DC6-42C8-8FE1-DC9314BFF234}"/>
                </a:ext>
              </a:extLst>
            </p:cNvPr>
            <p:cNvSpPr/>
            <p:nvPr/>
          </p:nvSpPr>
          <p:spPr>
            <a:xfrm>
              <a:off x="4644008" y="2276872"/>
              <a:ext cx="1584176" cy="3600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" name="箭头: 右 8">
            <a:extLst>
              <a:ext uri="{FF2B5EF4-FFF2-40B4-BE49-F238E27FC236}">
                <a16:creationId xmlns:a16="http://schemas.microsoft.com/office/drawing/2014/main" id="{E1788F76-8309-4BA1-BA4A-EFEA8C92AFA9}"/>
              </a:ext>
            </a:extLst>
          </p:cNvPr>
          <p:cNvSpPr/>
          <p:nvPr/>
        </p:nvSpPr>
        <p:spPr>
          <a:xfrm>
            <a:off x="3902122" y="1710474"/>
            <a:ext cx="385313" cy="2645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F75750C-5DB6-4ECD-8B36-487BB58DD51A}"/>
              </a:ext>
            </a:extLst>
          </p:cNvPr>
          <p:cNvSpPr txBox="1"/>
          <p:nvPr/>
        </p:nvSpPr>
        <p:spPr>
          <a:xfrm>
            <a:off x="820823" y="2329301"/>
            <a:ext cx="2171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Pre-Network Training</a:t>
            </a:r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FE1A7FD-7DF1-48A2-A1FE-4CC52B44CEDC}"/>
              </a:ext>
            </a:extLst>
          </p:cNvPr>
          <p:cNvSpPr txBox="1"/>
          <p:nvPr/>
        </p:nvSpPr>
        <p:spPr>
          <a:xfrm>
            <a:off x="4572000" y="2360343"/>
            <a:ext cx="2497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Output Score Calibration</a:t>
            </a:r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E9B77FF-0C82-4681-AE04-625287E8EEFC}"/>
              </a:ext>
            </a:extLst>
          </p:cNvPr>
          <p:cNvSpPr/>
          <p:nvPr/>
        </p:nvSpPr>
        <p:spPr>
          <a:xfrm>
            <a:off x="5153279" y="506630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1400" i="1" dirty="0"/>
              <a:t>Towards Open Set Deep Networks CVPR 2016</a:t>
            </a:r>
          </a:p>
        </p:txBody>
      </p:sp>
      <p:sp>
        <p:nvSpPr>
          <p:cNvPr id="86" name="文本框 85">
            <a:extLst>
              <a:ext uri="{FF2B5EF4-FFF2-40B4-BE49-F238E27FC236}">
                <a16:creationId xmlns:a16="http://schemas.microsoft.com/office/drawing/2014/main" id="{DB3958B4-2614-4F60-90BD-BF810672DE29}"/>
              </a:ext>
            </a:extLst>
          </p:cNvPr>
          <p:cNvSpPr txBox="1"/>
          <p:nvPr/>
        </p:nvSpPr>
        <p:spPr>
          <a:xfrm>
            <a:off x="5074211" y="3609565"/>
            <a:ext cx="388906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latin typeface="Calibri" panose="020F0502020204030204" pitchFamily="34" charset="0"/>
                <a:cs typeface="Calibri" panose="020F0502020204030204" pitchFamily="34" charset="0"/>
              </a:rPr>
              <a:t>Train</a:t>
            </a:r>
          </a:p>
          <a:p>
            <a:pPr marL="342900" indent="-342900">
              <a:buAutoNum type="arabicPeriod"/>
            </a:pPr>
            <a:r>
              <a:rPr lang="en-US" altLang="zh-CN" sz="1600" dirty="0">
                <a:latin typeface="Calibri" panose="020F0502020204030204" pitchFamily="34" charset="0"/>
                <a:cs typeface="Calibri" panose="020F0502020204030204" pitchFamily="34" charset="0"/>
              </a:rPr>
              <a:t>Compute distance between class mean and activation vectors in feature space</a:t>
            </a:r>
          </a:p>
          <a:p>
            <a:pPr marL="342900" indent="-342900">
              <a:buAutoNum type="arabicPeriod"/>
            </a:pPr>
            <a:r>
              <a:rPr lang="en-US" altLang="zh-CN" sz="1600" dirty="0">
                <a:latin typeface="Calibri" panose="020F0502020204030204" pitchFamily="34" charset="0"/>
                <a:cs typeface="Calibri" panose="020F0502020204030204" pitchFamily="34" charset="0"/>
              </a:rPr>
              <a:t>Fit distances to Weibull Distribution</a:t>
            </a:r>
          </a:p>
          <a:p>
            <a:endParaRPr lang="en-US" altLang="zh-CN" sz="16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zh-CN" sz="1600" b="1" dirty="0">
                <a:latin typeface="Calibri" panose="020F0502020204030204" pitchFamily="34" charset="0"/>
                <a:cs typeface="Calibri" panose="020F0502020204030204" pitchFamily="34" charset="0"/>
              </a:rPr>
              <a:t>Test</a:t>
            </a:r>
          </a:p>
          <a:p>
            <a:pPr marL="342900" indent="-342900">
              <a:buAutoNum type="arabicPeriod"/>
            </a:pPr>
            <a:r>
              <a:rPr lang="en-US" altLang="zh-CN" sz="1600" dirty="0">
                <a:latin typeface="Calibri" panose="020F0502020204030204" pitchFamily="34" charset="0"/>
                <a:cs typeface="Calibri" panose="020F0502020204030204" pitchFamily="34" charset="0"/>
              </a:rPr>
              <a:t>Calibrate output score by Weibull model</a:t>
            </a:r>
          </a:p>
          <a:p>
            <a:pPr marL="342900" indent="-342900">
              <a:buAutoNum type="arabicPeriod"/>
            </a:pPr>
            <a:r>
              <a:rPr lang="en-US" altLang="zh-CN" sz="1600" dirty="0">
                <a:latin typeface="Calibri" panose="020F0502020204030204" pitchFamily="34" charset="0"/>
                <a:cs typeface="Calibri" panose="020F0502020204030204" pitchFamily="34" charset="0"/>
              </a:rPr>
              <a:t>Classify or Reject</a:t>
            </a:r>
            <a:endParaRPr lang="zh-CN" alt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93" name="组合 92">
            <a:extLst>
              <a:ext uri="{FF2B5EF4-FFF2-40B4-BE49-F238E27FC236}">
                <a16:creationId xmlns:a16="http://schemas.microsoft.com/office/drawing/2014/main" id="{E0713871-1D85-4F3C-9A97-45166AB44296}"/>
              </a:ext>
            </a:extLst>
          </p:cNvPr>
          <p:cNvGrpSpPr/>
          <p:nvPr/>
        </p:nvGrpSpPr>
        <p:grpSpPr>
          <a:xfrm>
            <a:off x="387538" y="3084366"/>
            <a:ext cx="4496529" cy="3470590"/>
            <a:chOff x="1298734" y="3235767"/>
            <a:chExt cx="4496529" cy="3470590"/>
          </a:xfrm>
        </p:grpSpPr>
        <p:grpSp>
          <p:nvGrpSpPr>
            <p:cNvPr id="68" name="组合 67">
              <a:extLst>
                <a:ext uri="{FF2B5EF4-FFF2-40B4-BE49-F238E27FC236}">
                  <a16:creationId xmlns:a16="http://schemas.microsoft.com/office/drawing/2014/main" id="{A17CD0A8-C29B-4A06-87BB-784F1DC698A8}"/>
                </a:ext>
              </a:extLst>
            </p:cNvPr>
            <p:cNvGrpSpPr/>
            <p:nvPr/>
          </p:nvGrpSpPr>
          <p:grpSpPr>
            <a:xfrm>
              <a:off x="1298734" y="3235767"/>
              <a:ext cx="4113566" cy="3470590"/>
              <a:chOff x="860824" y="3080964"/>
              <a:chExt cx="4113566" cy="3470590"/>
            </a:xfrm>
          </p:grpSpPr>
          <p:cxnSp>
            <p:nvCxnSpPr>
              <p:cNvPr id="47" name="直接箭头连接符 46">
                <a:extLst>
                  <a:ext uri="{FF2B5EF4-FFF2-40B4-BE49-F238E27FC236}">
                    <a16:creationId xmlns:a16="http://schemas.microsoft.com/office/drawing/2014/main" id="{EA90EB42-19B0-45B8-99E1-7320CB32563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63496" y="6242050"/>
                <a:ext cx="3651276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直接箭头连接符 47">
                <a:extLst>
                  <a:ext uri="{FF2B5EF4-FFF2-40B4-BE49-F238E27FC236}">
                    <a16:creationId xmlns:a16="http://schemas.microsoft.com/office/drawing/2014/main" id="{24B1B02B-8AAE-4C0B-9979-0FCB279378A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263496" y="3081448"/>
                <a:ext cx="0" cy="3160602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6" name="文本框 55">
                    <a:extLst>
                      <a:ext uri="{FF2B5EF4-FFF2-40B4-BE49-F238E27FC236}">
                        <a16:creationId xmlns:a16="http://schemas.microsoft.com/office/drawing/2014/main" id="{DE4E7186-7576-4AA6-923D-043CA46F9F4B}"/>
                      </a:ext>
                    </a:extLst>
                  </p:cNvPr>
                  <p:cNvSpPr txBox="1"/>
                  <p:nvPr/>
                </p:nvSpPr>
                <p:spPr>
                  <a:xfrm>
                    <a:off x="4571716" y="6218642"/>
                    <a:ext cx="402674" cy="33291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  <m:r>
                            <a:rPr lang="en-US" altLang="zh-CN" sz="1600" b="0" i="1" baseline="-2500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zh-CN" altLang="en-US" sz="1600" baseline="-25000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56" name="文本框 55">
                    <a:extLst>
                      <a:ext uri="{FF2B5EF4-FFF2-40B4-BE49-F238E27FC236}">
                        <a16:creationId xmlns:a16="http://schemas.microsoft.com/office/drawing/2014/main" id="{DE4E7186-7576-4AA6-923D-043CA46F9F4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571716" y="6218642"/>
                    <a:ext cx="402674" cy="33291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7" name="文本框 56">
                    <a:extLst>
                      <a:ext uri="{FF2B5EF4-FFF2-40B4-BE49-F238E27FC236}">
                        <a16:creationId xmlns:a16="http://schemas.microsoft.com/office/drawing/2014/main" id="{D1F1A0B9-A787-4AE4-9005-DC15365BD157}"/>
                      </a:ext>
                    </a:extLst>
                  </p:cNvPr>
                  <p:cNvSpPr txBox="1"/>
                  <p:nvPr/>
                </p:nvSpPr>
                <p:spPr>
                  <a:xfrm>
                    <a:off x="860824" y="3080964"/>
                    <a:ext cx="402674" cy="33291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  <m:r>
                            <a:rPr lang="en-US" altLang="zh-CN" sz="1600" b="0" i="1" baseline="-2500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oMath>
                      </m:oMathPara>
                    </a14:m>
                    <a:endParaRPr lang="zh-CN" altLang="en-US" sz="2400" baseline="-25000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57" name="文本框 56">
                    <a:extLst>
                      <a:ext uri="{FF2B5EF4-FFF2-40B4-BE49-F238E27FC236}">
                        <a16:creationId xmlns:a16="http://schemas.microsoft.com/office/drawing/2014/main" id="{D1F1A0B9-A787-4AE4-9005-DC15365BD15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60824" y="3080964"/>
                    <a:ext cx="402674" cy="33291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67" name="组合 66">
              <a:extLst>
                <a:ext uri="{FF2B5EF4-FFF2-40B4-BE49-F238E27FC236}">
                  <a16:creationId xmlns:a16="http://schemas.microsoft.com/office/drawing/2014/main" id="{E87F7A09-4C72-4265-949D-10E9B3B4554C}"/>
                </a:ext>
              </a:extLst>
            </p:cNvPr>
            <p:cNvGrpSpPr/>
            <p:nvPr/>
          </p:nvGrpSpPr>
          <p:grpSpPr>
            <a:xfrm>
              <a:off x="1835737" y="3568679"/>
              <a:ext cx="3959526" cy="2500142"/>
              <a:chOff x="1141080" y="3717242"/>
              <a:chExt cx="3959526" cy="2500142"/>
            </a:xfrm>
          </p:grpSpPr>
          <p:grpSp>
            <p:nvGrpSpPr>
              <p:cNvPr id="45" name="组合 44">
                <a:extLst>
                  <a:ext uri="{FF2B5EF4-FFF2-40B4-BE49-F238E27FC236}">
                    <a16:creationId xmlns:a16="http://schemas.microsoft.com/office/drawing/2014/main" id="{2B45834F-FA86-4913-AB1C-4790A13B1525}"/>
                  </a:ext>
                </a:extLst>
              </p:cNvPr>
              <p:cNvGrpSpPr/>
              <p:nvPr/>
            </p:nvGrpSpPr>
            <p:grpSpPr>
              <a:xfrm>
                <a:off x="1456711" y="3717242"/>
                <a:ext cx="2760452" cy="2467155"/>
                <a:chOff x="5060830" y="3678930"/>
                <a:chExt cx="2760452" cy="2467155"/>
              </a:xfrm>
            </p:grpSpPr>
            <p:sp>
              <p:nvSpPr>
                <p:cNvPr id="17" name="椭圆 16">
                  <a:extLst>
                    <a:ext uri="{FF2B5EF4-FFF2-40B4-BE49-F238E27FC236}">
                      <a16:creationId xmlns:a16="http://schemas.microsoft.com/office/drawing/2014/main" id="{DE175121-577E-480F-949C-41FB8AC56CC4}"/>
                    </a:ext>
                  </a:extLst>
                </p:cNvPr>
                <p:cNvSpPr/>
                <p:nvPr/>
              </p:nvSpPr>
              <p:spPr>
                <a:xfrm>
                  <a:off x="5060830" y="3678930"/>
                  <a:ext cx="1644770" cy="1644770"/>
                </a:xfrm>
                <a:prstGeom prst="ellipse">
                  <a:avLst/>
                </a:prstGeom>
                <a:noFill/>
                <a:ln w="127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9" name="椭圆 18">
                  <a:extLst>
                    <a:ext uri="{FF2B5EF4-FFF2-40B4-BE49-F238E27FC236}">
                      <a16:creationId xmlns:a16="http://schemas.microsoft.com/office/drawing/2014/main" id="{4C637A5C-97A1-4D7B-8B74-A892975069D5}"/>
                    </a:ext>
                  </a:extLst>
                </p:cNvPr>
                <p:cNvSpPr/>
                <p:nvPr/>
              </p:nvSpPr>
              <p:spPr>
                <a:xfrm>
                  <a:off x="5505761" y="4042050"/>
                  <a:ext cx="74763" cy="74763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>
                    <a:solidFill>
                      <a:schemeClr val="dk1"/>
                    </a:solidFill>
                  </a:endParaRPr>
                </a:p>
              </p:txBody>
            </p:sp>
            <p:sp>
              <p:nvSpPr>
                <p:cNvPr id="20" name="椭圆 19">
                  <a:extLst>
                    <a:ext uri="{FF2B5EF4-FFF2-40B4-BE49-F238E27FC236}">
                      <a16:creationId xmlns:a16="http://schemas.microsoft.com/office/drawing/2014/main" id="{C465BAF1-9731-4B1F-9FBB-DF4409893061}"/>
                    </a:ext>
                  </a:extLst>
                </p:cNvPr>
                <p:cNvSpPr/>
                <p:nvPr/>
              </p:nvSpPr>
              <p:spPr>
                <a:xfrm>
                  <a:off x="6176512" y="4501315"/>
                  <a:ext cx="1644770" cy="1644770"/>
                </a:xfrm>
                <a:prstGeom prst="ellipse">
                  <a:avLst/>
                </a:prstGeom>
                <a:noFill/>
                <a:ln w="127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1" name="椭圆 20">
                  <a:extLst>
                    <a:ext uri="{FF2B5EF4-FFF2-40B4-BE49-F238E27FC236}">
                      <a16:creationId xmlns:a16="http://schemas.microsoft.com/office/drawing/2014/main" id="{C3013169-FEFA-42E2-8934-35280BA5F877}"/>
                    </a:ext>
                  </a:extLst>
                </p:cNvPr>
                <p:cNvSpPr/>
                <p:nvPr/>
              </p:nvSpPr>
              <p:spPr>
                <a:xfrm>
                  <a:off x="6025455" y="4004668"/>
                  <a:ext cx="74763" cy="74763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2" name="椭圆 21">
                  <a:extLst>
                    <a:ext uri="{FF2B5EF4-FFF2-40B4-BE49-F238E27FC236}">
                      <a16:creationId xmlns:a16="http://schemas.microsoft.com/office/drawing/2014/main" id="{161C5EDC-09DD-4EE3-ADDE-EEA79499D692}"/>
                    </a:ext>
                  </a:extLst>
                </p:cNvPr>
                <p:cNvSpPr/>
                <p:nvPr/>
              </p:nvSpPr>
              <p:spPr>
                <a:xfrm>
                  <a:off x="6336769" y="4406045"/>
                  <a:ext cx="74763" cy="74763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>
                    <a:solidFill>
                      <a:schemeClr val="dk1"/>
                    </a:solidFill>
                  </a:endParaRPr>
                </a:p>
              </p:txBody>
            </p:sp>
            <p:sp>
              <p:nvSpPr>
                <p:cNvPr id="23" name="椭圆 22">
                  <a:extLst>
                    <a:ext uri="{FF2B5EF4-FFF2-40B4-BE49-F238E27FC236}">
                      <a16:creationId xmlns:a16="http://schemas.microsoft.com/office/drawing/2014/main" id="{A62C24E7-5738-429F-9F7D-514945B4B602}"/>
                    </a:ext>
                  </a:extLst>
                </p:cNvPr>
                <p:cNvSpPr/>
                <p:nvPr/>
              </p:nvSpPr>
              <p:spPr>
                <a:xfrm>
                  <a:off x="6374151" y="4195723"/>
                  <a:ext cx="74763" cy="74763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>
                    <a:solidFill>
                      <a:schemeClr val="dk1"/>
                    </a:solidFill>
                  </a:endParaRPr>
                </a:p>
              </p:txBody>
            </p:sp>
            <p:sp>
              <p:nvSpPr>
                <p:cNvPr id="24" name="椭圆 23">
                  <a:extLst>
                    <a:ext uri="{FF2B5EF4-FFF2-40B4-BE49-F238E27FC236}">
                      <a16:creationId xmlns:a16="http://schemas.microsoft.com/office/drawing/2014/main" id="{33079453-1D58-4785-BE2D-7BC05D767FF0}"/>
                    </a:ext>
                  </a:extLst>
                </p:cNvPr>
                <p:cNvSpPr/>
                <p:nvPr/>
              </p:nvSpPr>
              <p:spPr>
                <a:xfrm>
                  <a:off x="6115361" y="4651650"/>
                  <a:ext cx="74763" cy="74763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>
                    <a:solidFill>
                      <a:schemeClr val="dk1"/>
                    </a:solidFill>
                  </a:endParaRPr>
                </a:p>
              </p:txBody>
            </p:sp>
            <p:sp>
              <p:nvSpPr>
                <p:cNvPr id="25" name="椭圆 24">
                  <a:extLst>
                    <a:ext uri="{FF2B5EF4-FFF2-40B4-BE49-F238E27FC236}">
                      <a16:creationId xmlns:a16="http://schemas.microsoft.com/office/drawing/2014/main" id="{BCD1BECA-5554-4077-A20A-BC554B70F748}"/>
                    </a:ext>
                  </a:extLst>
                </p:cNvPr>
                <p:cNvSpPr/>
                <p:nvPr/>
              </p:nvSpPr>
              <p:spPr>
                <a:xfrm>
                  <a:off x="5360932" y="4269204"/>
                  <a:ext cx="74763" cy="74763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>
                    <a:solidFill>
                      <a:schemeClr val="dk1"/>
                    </a:solidFill>
                  </a:endParaRPr>
                </a:p>
              </p:txBody>
            </p:sp>
            <p:sp>
              <p:nvSpPr>
                <p:cNvPr id="26" name="椭圆 25">
                  <a:extLst>
                    <a:ext uri="{FF2B5EF4-FFF2-40B4-BE49-F238E27FC236}">
                      <a16:creationId xmlns:a16="http://schemas.microsoft.com/office/drawing/2014/main" id="{EAC40644-0228-4019-AD06-A04C42EADE9C}"/>
                    </a:ext>
                  </a:extLst>
                </p:cNvPr>
                <p:cNvSpPr/>
                <p:nvPr/>
              </p:nvSpPr>
              <p:spPr>
                <a:xfrm>
                  <a:off x="6299387" y="4997601"/>
                  <a:ext cx="74763" cy="74763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>
                    <a:solidFill>
                      <a:schemeClr val="dk1"/>
                    </a:solidFill>
                  </a:endParaRPr>
                </a:p>
              </p:txBody>
            </p:sp>
            <p:sp>
              <p:nvSpPr>
                <p:cNvPr id="27" name="椭圆 26">
                  <a:extLst>
                    <a:ext uri="{FF2B5EF4-FFF2-40B4-BE49-F238E27FC236}">
                      <a16:creationId xmlns:a16="http://schemas.microsoft.com/office/drawing/2014/main" id="{AE5B37E2-E222-4E50-9F5D-62E95C927133}"/>
                    </a:ext>
                  </a:extLst>
                </p:cNvPr>
                <p:cNvSpPr/>
                <p:nvPr/>
              </p:nvSpPr>
              <p:spPr>
                <a:xfrm>
                  <a:off x="5808452" y="4282778"/>
                  <a:ext cx="74763" cy="74763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>
                    <a:solidFill>
                      <a:schemeClr val="dk1"/>
                    </a:solidFill>
                  </a:endParaRPr>
                </a:p>
              </p:txBody>
            </p:sp>
            <p:sp>
              <p:nvSpPr>
                <p:cNvPr id="28" name="椭圆 27">
                  <a:extLst>
                    <a:ext uri="{FF2B5EF4-FFF2-40B4-BE49-F238E27FC236}">
                      <a16:creationId xmlns:a16="http://schemas.microsoft.com/office/drawing/2014/main" id="{87BA7E57-F767-4F96-90A2-DBA1D3A6DA69}"/>
                    </a:ext>
                  </a:extLst>
                </p:cNvPr>
                <p:cNvSpPr/>
                <p:nvPr/>
              </p:nvSpPr>
              <p:spPr>
                <a:xfrm>
                  <a:off x="5773179" y="4799467"/>
                  <a:ext cx="74763" cy="74763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>
                    <a:solidFill>
                      <a:schemeClr val="dk1"/>
                    </a:solidFill>
                  </a:endParaRPr>
                </a:p>
              </p:txBody>
            </p:sp>
            <p:sp>
              <p:nvSpPr>
                <p:cNvPr id="29" name="椭圆 28">
                  <a:extLst>
                    <a:ext uri="{FF2B5EF4-FFF2-40B4-BE49-F238E27FC236}">
                      <a16:creationId xmlns:a16="http://schemas.microsoft.com/office/drawing/2014/main" id="{E9FCB9BC-71E0-4F5D-B067-0971908C50B2}"/>
                    </a:ext>
                  </a:extLst>
                </p:cNvPr>
                <p:cNvSpPr/>
                <p:nvPr/>
              </p:nvSpPr>
              <p:spPr>
                <a:xfrm>
                  <a:off x="5735797" y="5058231"/>
                  <a:ext cx="74763" cy="74763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>
                    <a:solidFill>
                      <a:schemeClr val="dk1"/>
                    </a:solidFill>
                  </a:endParaRPr>
                </a:p>
              </p:txBody>
            </p:sp>
            <p:sp>
              <p:nvSpPr>
                <p:cNvPr id="30" name="椭圆 29">
                  <a:extLst>
                    <a:ext uri="{FF2B5EF4-FFF2-40B4-BE49-F238E27FC236}">
                      <a16:creationId xmlns:a16="http://schemas.microsoft.com/office/drawing/2014/main" id="{181AC2E0-33AB-48F4-91C7-CDB3C6BEC663}"/>
                    </a:ext>
                  </a:extLst>
                </p:cNvPr>
                <p:cNvSpPr/>
                <p:nvPr/>
              </p:nvSpPr>
              <p:spPr>
                <a:xfrm>
                  <a:off x="5445376" y="4635193"/>
                  <a:ext cx="74763" cy="74763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>
                    <a:solidFill>
                      <a:schemeClr val="dk1"/>
                    </a:solidFill>
                  </a:endParaRPr>
                </a:p>
              </p:txBody>
            </p:sp>
            <p:sp>
              <p:nvSpPr>
                <p:cNvPr id="31" name="乘号 30">
                  <a:extLst>
                    <a:ext uri="{FF2B5EF4-FFF2-40B4-BE49-F238E27FC236}">
                      <a16:creationId xmlns:a16="http://schemas.microsoft.com/office/drawing/2014/main" id="{E5E6C073-8EBD-4109-8963-CD9256D372DE}"/>
                    </a:ext>
                  </a:extLst>
                </p:cNvPr>
                <p:cNvSpPr/>
                <p:nvPr/>
              </p:nvSpPr>
              <p:spPr>
                <a:xfrm>
                  <a:off x="6481312" y="4707079"/>
                  <a:ext cx="128393" cy="110189"/>
                </a:xfrm>
                <a:prstGeom prst="mathMultiply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2" name="乘号 31">
                  <a:extLst>
                    <a:ext uri="{FF2B5EF4-FFF2-40B4-BE49-F238E27FC236}">
                      <a16:creationId xmlns:a16="http://schemas.microsoft.com/office/drawing/2014/main" id="{78D6770B-C3E8-4B84-A0B3-F2878A2CBED1}"/>
                    </a:ext>
                  </a:extLst>
                </p:cNvPr>
                <p:cNvSpPr/>
                <p:nvPr/>
              </p:nvSpPr>
              <p:spPr>
                <a:xfrm>
                  <a:off x="6422194" y="5154212"/>
                  <a:ext cx="128393" cy="110189"/>
                </a:xfrm>
                <a:prstGeom prst="mathMultiply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3" name="乘号 32">
                  <a:extLst>
                    <a:ext uri="{FF2B5EF4-FFF2-40B4-BE49-F238E27FC236}">
                      <a16:creationId xmlns:a16="http://schemas.microsoft.com/office/drawing/2014/main" id="{1A7ABD00-021F-4EB7-864B-C4292031EB88}"/>
                    </a:ext>
                  </a:extLst>
                </p:cNvPr>
                <p:cNvSpPr/>
                <p:nvPr/>
              </p:nvSpPr>
              <p:spPr>
                <a:xfrm>
                  <a:off x="6786112" y="5011879"/>
                  <a:ext cx="128393" cy="110189"/>
                </a:xfrm>
                <a:prstGeom prst="mathMultiply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4" name="乘号 33">
                  <a:extLst>
                    <a:ext uri="{FF2B5EF4-FFF2-40B4-BE49-F238E27FC236}">
                      <a16:creationId xmlns:a16="http://schemas.microsoft.com/office/drawing/2014/main" id="{6317E3EC-B9BB-4EE5-AB3A-6AA13FDD1795}"/>
                    </a:ext>
                  </a:extLst>
                </p:cNvPr>
                <p:cNvSpPr/>
                <p:nvPr/>
              </p:nvSpPr>
              <p:spPr>
                <a:xfrm>
                  <a:off x="7489832" y="4975143"/>
                  <a:ext cx="128393" cy="110189"/>
                </a:xfrm>
                <a:prstGeom prst="mathMultiply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5" name="乘号 34">
                  <a:extLst>
                    <a:ext uri="{FF2B5EF4-FFF2-40B4-BE49-F238E27FC236}">
                      <a16:creationId xmlns:a16="http://schemas.microsoft.com/office/drawing/2014/main" id="{927F1FC9-C506-418B-93D0-5DF20C304AC2}"/>
                    </a:ext>
                  </a:extLst>
                </p:cNvPr>
                <p:cNvSpPr/>
                <p:nvPr/>
              </p:nvSpPr>
              <p:spPr>
                <a:xfrm>
                  <a:off x="7192055" y="5109712"/>
                  <a:ext cx="128393" cy="110189"/>
                </a:xfrm>
                <a:prstGeom prst="mathMultiply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6" name="乘号 35">
                  <a:extLst>
                    <a:ext uri="{FF2B5EF4-FFF2-40B4-BE49-F238E27FC236}">
                      <a16:creationId xmlns:a16="http://schemas.microsoft.com/office/drawing/2014/main" id="{78258938-1066-47AD-BD59-9DAA457033CD}"/>
                    </a:ext>
                  </a:extLst>
                </p:cNvPr>
                <p:cNvSpPr/>
                <p:nvPr/>
              </p:nvSpPr>
              <p:spPr>
                <a:xfrm>
                  <a:off x="7482673" y="5448866"/>
                  <a:ext cx="128393" cy="110189"/>
                </a:xfrm>
                <a:prstGeom prst="mathMultiply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7" name="乘号 36">
                  <a:extLst>
                    <a:ext uri="{FF2B5EF4-FFF2-40B4-BE49-F238E27FC236}">
                      <a16:creationId xmlns:a16="http://schemas.microsoft.com/office/drawing/2014/main" id="{C7CDF14B-2E17-466F-A42E-198F99BFD56F}"/>
                    </a:ext>
                  </a:extLst>
                </p:cNvPr>
                <p:cNvSpPr/>
                <p:nvPr/>
              </p:nvSpPr>
              <p:spPr>
                <a:xfrm>
                  <a:off x="7131202" y="5835708"/>
                  <a:ext cx="128393" cy="110189"/>
                </a:xfrm>
                <a:prstGeom prst="mathMultiply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8" name="乘号 37">
                  <a:extLst>
                    <a:ext uri="{FF2B5EF4-FFF2-40B4-BE49-F238E27FC236}">
                      <a16:creationId xmlns:a16="http://schemas.microsoft.com/office/drawing/2014/main" id="{BA4CEC60-FEBE-4559-B771-0631B04D1D07}"/>
                    </a:ext>
                  </a:extLst>
                </p:cNvPr>
                <p:cNvSpPr/>
                <p:nvPr/>
              </p:nvSpPr>
              <p:spPr>
                <a:xfrm>
                  <a:off x="6813651" y="5993371"/>
                  <a:ext cx="128393" cy="110189"/>
                </a:xfrm>
                <a:prstGeom prst="mathMultiply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9" name="乘号 38">
                  <a:extLst>
                    <a:ext uri="{FF2B5EF4-FFF2-40B4-BE49-F238E27FC236}">
                      <a16:creationId xmlns:a16="http://schemas.microsoft.com/office/drawing/2014/main" id="{50CF0FD1-BED7-4042-8672-8B44B39EEE86}"/>
                    </a:ext>
                  </a:extLst>
                </p:cNvPr>
                <p:cNvSpPr/>
                <p:nvPr/>
              </p:nvSpPr>
              <p:spPr>
                <a:xfrm>
                  <a:off x="6352919" y="5554529"/>
                  <a:ext cx="128393" cy="110189"/>
                </a:xfrm>
                <a:prstGeom prst="mathMultiply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0" name="乘号 39">
                  <a:extLst>
                    <a:ext uri="{FF2B5EF4-FFF2-40B4-BE49-F238E27FC236}">
                      <a16:creationId xmlns:a16="http://schemas.microsoft.com/office/drawing/2014/main" id="{FA09BA16-4187-40FA-9815-EF93C1C18EA0}"/>
                    </a:ext>
                  </a:extLst>
                </p:cNvPr>
                <p:cNvSpPr/>
                <p:nvPr/>
              </p:nvSpPr>
              <p:spPr>
                <a:xfrm>
                  <a:off x="6727822" y="5613866"/>
                  <a:ext cx="128393" cy="110189"/>
                </a:xfrm>
                <a:prstGeom prst="mathMultiply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1" name="乘号 40">
                  <a:extLst>
                    <a:ext uri="{FF2B5EF4-FFF2-40B4-BE49-F238E27FC236}">
                      <a16:creationId xmlns:a16="http://schemas.microsoft.com/office/drawing/2014/main" id="{F116A2C4-B423-4783-8FEA-E02CD9987912}"/>
                    </a:ext>
                  </a:extLst>
                </p:cNvPr>
                <p:cNvSpPr/>
                <p:nvPr/>
              </p:nvSpPr>
              <p:spPr>
                <a:xfrm>
                  <a:off x="7026715" y="4726659"/>
                  <a:ext cx="128393" cy="110189"/>
                </a:xfrm>
                <a:prstGeom prst="mathMultiply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2" name="椭圆 41">
                  <a:extLst>
                    <a:ext uri="{FF2B5EF4-FFF2-40B4-BE49-F238E27FC236}">
                      <a16:creationId xmlns:a16="http://schemas.microsoft.com/office/drawing/2014/main" id="{1FA21B61-CDCF-44F5-871A-65E390E23018}"/>
                    </a:ext>
                  </a:extLst>
                </p:cNvPr>
                <p:cNvSpPr/>
                <p:nvPr/>
              </p:nvSpPr>
              <p:spPr>
                <a:xfrm>
                  <a:off x="5850662" y="4438088"/>
                  <a:ext cx="95250" cy="95250"/>
                </a:xfrm>
                <a:prstGeom prst="ellipse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4" name="乘号 43">
                  <a:extLst>
                    <a:ext uri="{FF2B5EF4-FFF2-40B4-BE49-F238E27FC236}">
                      <a16:creationId xmlns:a16="http://schemas.microsoft.com/office/drawing/2014/main" id="{7DDF6860-5726-4027-A26B-AC4FA60936DE}"/>
                    </a:ext>
                  </a:extLst>
                </p:cNvPr>
                <p:cNvSpPr/>
                <p:nvPr/>
              </p:nvSpPr>
              <p:spPr>
                <a:xfrm>
                  <a:off x="6942044" y="5264401"/>
                  <a:ext cx="193159" cy="165772"/>
                </a:xfrm>
                <a:prstGeom prst="mathMultiply">
                  <a:avLst/>
                </a:prstGeom>
                <a:noFill/>
                <a:ln>
                  <a:solidFill>
                    <a:srgbClr val="0000FF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cxnSp>
            <p:nvCxnSpPr>
              <p:cNvPr id="60" name="直接连接符 59">
                <a:extLst>
                  <a:ext uri="{FF2B5EF4-FFF2-40B4-BE49-F238E27FC236}">
                    <a16:creationId xmlns:a16="http://schemas.microsoft.com/office/drawing/2014/main" id="{BF31B9FC-898A-4A85-9393-8F1641976B24}"/>
                  </a:ext>
                </a:extLst>
              </p:cNvPr>
              <p:cNvCxnSpPr>
                <a:cxnSpLocks/>
                <a:stCxn id="42" idx="6"/>
              </p:cNvCxnSpPr>
              <p:nvPr/>
            </p:nvCxnSpPr>
            <p:spPr>
              <a:xfrm flipV="1">
                <a:off x="2341793" y="4144734"/>
                <a:ext cx="1042524" cy="37929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1" name="文本框 60">
                <a:extLst>
                  <a:ext uri="{FF2B5EF4-FFF2-40B4-BE49-F238E27FC236}">
                    <a16:creationId xmlns:a16="http://schemas.microsoft.com/office/drawing/2014/main" id="{AF2C5010-17FD-4FBC-9C5B-76421B6ABA6F}"/>
                  </a:ext>
                </a:extLst>
              </p:cNvPr>
              <p:cNvSpPr txBox="1"/>
              <p:nvPr/>
            </p:nvSpPr>
            <p:spPr>
              <a:xfrm>
                <a:off x="3429956" y="3852610"/>
                <a:ext cx="167065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>
                    <a:solidFill>
                      <a:srgbClr val="FF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Class 1 mean</a:t>
                </a:r>
                <a:endParaRPr lang="zh-CN" altLang="en-US" sz="1600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62" name="文本框 61">
                <a:extLst>
                  <a:ext uri="{FF2B5EF4-FFF2-40B4-BE49-F238E27FC236}">
                    <a16:creationId xmlns:a16="http://schemas.microsoft.com/office/drawing/2014/main" id="{BC582B8E-BB78-4641-842D-6ECD547764DE}"/>
                  </a:ext>
                </a:extLst>
              </p:cNvPr>
              <p:cNvSpPr txBox="1"/>
              <p:nvPr/>
            </p:nvSpPr>
            <p:spPr>
              <a:xfrm>
                <a:off x="1141080" y="5878830"/>
                <a:ext cx="167065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>
                    <a:solidFill>
                      <a:srgbClr val="0000F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Class 2 mean</a:t>
                </a:r>
                <a:endParaRPr lang="zh-CN" altLang="en-US" sz="1600" dirty="0">
                  <a:solidFill>
                    <a:srgbClr val="0000FF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63" name="直接连接符 62">
                <a:extLst>
                  <a:ext uri="{FF2B5EF4-FFF2-40B4-BE49-F238E27FC236}">
                    <a16:creationId xmlns:a16="http://schemas.microsoft.com/office/drawing/2014/main" id="{67829787-29C5-4099-921A-78D64C4A36A3}"/>
                  </a:ext>
                </a:extLst>
              </p:cNvPr>
              <p:cNvCxnSpPr>
                <a:cxnSpLocks/>
                <a:endCxn id="44" idx="3"/>
              </p:cNvCxnSpPr>
              <p:nvPr/>
            </p:nvCxnSpPr>
            <p:spPr>
              <a:xfrm flipV="1">
                <a:off x="1944751" y="5428671"/>
                <a:ext cx="1439566" cy="55108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73" name="直接箭头连接符 72">
              <a:extLst>
                <a:ext uri="{FF2B5EF4-FFF2-40B4-BE49-F238E27FC236}">
                  <a16:creationId xmlns:a16="http://schemas.microsoft.com/office/drawing/2014/main" id="{94B8586C-454D-4DDA-9DE1-9A6F794B0FA9}"/>
                </a:ext>
              </a:extLst>
            </p:cNvPr>
            <p:cNvCxnSpPr>
              <a:stCxn id="30" idx="6"/>
              <a:endCxn id="42" idx="3"/>
            </p:cNvCxnSpPr>
            <p:nvPr/>
          </p:nvCxnSpPr>
          <p:spPr>
            <a:xfrm flipV="1">
              <a:off x="2610677" y="4409138"/>
              <a:ext cx="344472" cy="153186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接箭头连接符 74">
              <a:extLst>
                <a:ext uri="{FF2B5EF4-FFF2-40B4-BE49-F238E27FC236}">
                  <a16:creationId xmlns:a16="http://schemas.microsoft.com/office/drawing/2014/main" id="{F934ECED-2657-4E30-85B8-8FC86B1C0A21}"/>
                </a:ext>
              </a:extLst>
            </p:cNvPr>
            <p:cNvCxnSpPr>
              <a:stCxn id="19" idx="5"/>
              <a:endCxn id="42" idx="2"/>
            </p:cNvCxnSpPr>
            <p:nvPr/>
          </p:nvCxnSpPr>
          <p:spPr>
            <a:xfrm>
              <a:off x="2660113" y="3995613"/>
              <a:ext cx="281087" cy="379849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接箭头连接符 76">
              <a:extLst>
                <a:ext uri="{FF2B5EF4-FFF2-40B4-BE49-F238E27FC236}">
                  <a16:creationId xmlns:a16="http://schemas.microsoft.com/office/drawing/2014/main" id="{E29820EA-3E06-44EC-ADC3-50EE4A44BFB7}"/>
                </a:ext>
              </a:extLst>
            </p:cNvPr>
            <p:cNvCxnSpPr>
              <a:stCxn id="25" idx="5"/>
              <a:endCxn id="42" idx="2"/>
            </p:cNvCxnSpPr>
            <p:nvPr/>
          </p:nvCxnSpPr>
          <p:spPr>
            <a:xfrm>
              <a:off x="2515284" y="4222767"/>
              <a:ext cx="425916" cy="152695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接箭头连接符 78">
              <a:extLst>
                <a:ext uri="{FF2B5EF4-FFF2-40B4-BE49-F238E27FC236}">
                  <a16:creationId xmlns:a16="http://schemas.microsoft.com/office/drawing/2014/main" id="{B93A54FE-6076-4CA3-B2BB-4379EDC059DE}"/>
                </a:ext>
              </a:extLst>
            </p:cNvPr>
            <p:cNvCxnSpPr>
              <a:stCxn id="44" idx="2"/>
              <a:endCxn id="36" idx="0"/>
            </p:cNvCxnSpPr>
            <p:nvPr/>
          </p:nvCxnSpPr>
          <p:spPr>
            <a:xfrm>
              <a:off x="4179349" y="5280108"/>
              <a:ext cx="424699" cy="84972"/>
            </a:xfrm>
            <a:prstGeom prst="straightConnector1">
              <a:avLst/>
            </a:prstGeom>
            <a:ln w="28575">
              <a:solidFill>
                <a:srgbClr val="0000FF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接箭头连接符 80">
              <a:extLst>
                <a:ext uri="{FF2B5EF4-FFF2-40B4-BE49-F238E27FC236}">
                  <a16:creationId xmlns:a16="http://schemas.microsoft.com/office/drawing/2014/main" id="{75005EDA-0B3F-4577-BE62-F08CA1F9946A}"/>
                </a:ext>
              </a:extLst>
            </p:cNvPr>
            <p:cNvCxnSpPr>
              <a:stCxn id="44" idx="2"/>
              <a:endCxn id="37" idx="0"/>
            </p:cNvCxnSpPr>
            <p:nvPr/>
          </p:nvCxnSpPr>
          <p:spPr>
            <a:xfrm>
              <a:off x="4179349" y="5280108"/>
              <a:ext cx="73228" cy="471814"/>
            </a:xfrm>
            <a:prstGeom prst="straightConnector1">
              <a:avLst/>
            </a:prstGeom>
            <a:ln w="28575">
              <a:solidFill>
                <a:srgbClr val="0000FF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接箭头连接符 84">
              <a:extLst>
                <a:ext uri="{FF2B5EF4-FFF2-40B4-BE49-F238E27FC236}">
                  <a16:creationId xmlns:a16="http://schemas.microsoft.com/office/drawing/2014/main" id="{A71156D0-1FCE-42BF-A868-1977BD4D74EC}"/>
                </a:ext>
              </a:extLst>
            </p:cNvPr>
            <p:cNvCxnSpPr>
              <a:stCxn id="44" idx="2"/>
              <a:endCxn id="38" idx="1"/>
            </p:cNvCxnSpPr>
            <p:nvPr/>
          </p:nvCxnSpPr>
          <p:spPr>
            <a:xfrm flipH="1">
              <a:off x="4001745" y="5280108"/>
              <a:ext cx="177604" cy="629477"/>
            </a:xfrm>
            <a:prstGeom prst="straightConnector1">
              <a:avLst/>
            </a:prstGeom>
            <a:ln w="28575">
              <a:solidFill>
                <a:srgbClr val="0000FF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接箭头连接符 87">
              <a:extLst>
                <a:ext uri="{FF2B5EF4-FFF2-40B4-BE49-F238E27FC236}">
                  <a16:creationId xmlns:a16="http://schemas.microsoft.com/office/drawing/2014/main" id="{1CBF8DF5-2F27-46E2-B907-95EF1B2DC7B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26234" y="3431772"/>
              <a:ext cx="638454" cy="69108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2" name="文本框 91">
              <a:extLst>
                <a:ext uri="{FF2B5EF4-FFF2-40B4-BE49-F238E27FC236}">
                  <a16:creationId xmlns:a16="http://schemas.microsoft.com/office/drawing/2014/main" id="{30CA4E75-81FC-4105-9175-D534504BC375}"/>
                </a:ext>
              </a:extLst>
            </p:cNvPr>
            <p:cNvSpPr txBox="1"/>
            <p:nvPr/>
          </p:nvSpPr>
          <p:spPr>
            <a:xfrm>
              <a:off x="3405519" y="3269032"/>
              <a:ext cx="18736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Fit Weibull Distribution</a:t>
              </a:r>
              <a:endParaRPr lang="zh-CN" altLang="en-US" sz="1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66926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0380B7F-04D9-4F95-8295-914F2F2C6E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2254143"/>
            <a:ext cx="4129690" cy="315895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CC586685-C35C-4469-A426-7C21BB4D0B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7482" y="2254144"/>
            <a:ext cx="4028571" cy="3632185"/>
          </a:xfrm>
          <a:prstGeom prst="rect">
            <a:avLst/>
          </a:prstGeom>
        </p:spPr>
      </p:pic>
      <p:sp>
        <p:nvSpPr>
          <p:cNvPr id="4" name="標題 1">
            <a:extLst>
              <a:ext uri="{FF2B5EF4-FFF2-40B4-BE49-F238E27FC236}">
                <a16:creationId xmlns:a16="http://schemas.microsoft.com/office/drawing/2014/main" id="{AB2A49BF-D6C5-47E8-A09B-AA0DD54B9284}"/>
              </a:ext>
            </a:extLst>
          </p:cNvPr>
          <p:cNvSpPr txBox="1">
            <a:spLocks/>
          </p:cNvSpPr>
          <p:nvPr/>
        </p:nvSpPr>
        <p:spPr>
          <a:xfrm>
            <a:off x="179512" y="99061"/>
            <a:ext cx="8064896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altLang="zh-CN" sz="3600" dirty="0" err="1">
                <a:solidFill>
                  <a:sysClr val="windowText" lastClr="000000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OpenMax</a:t>
            </a:r>
            <a:endParaRPr lang="en-US" altLang="zh-TW" sz="3600" dirty="0">
              <a:solidFill>
                <a:sysClr val="windowText" lastClr="000000"/>
              </a:solidFill>
              <a:latin typeface="Calibri" panose="020F0502020204030204" pitchFamily="34" charset="0"/>
              <a:ea typeface="新細明體" panose="02020500000000000000" pitchFamily="18" charset="-120"/>
              <a:cs typeface="Calibri" panose="020F0502020204030204" pitchFamily="34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F75750C-5DB6-4ECD-8B36-487BB58DD51A}"/>
              </a:ext>
            </a:extLst>
          </p:cNvPr>
          <p:cNvSpPr txBox="1"/>
          <p:nvPr/>
        </p:nvSpPr>
        <p:spPr>
          <a:xfrm>
            <a:off x="1003256" y="1607813"/>
            <a:ext cx="23296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Training Stage:</a:t>
            </a:r>
          </a:p>
          <a:p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Fit Weibull distribution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FE1A7FD-7DF1-48A2-A1FE-4CC52B44CEDC}"/>
              </a:ext>
            </a:extLst>
          </p:cNvPr>
          <p:cNvSpPr txBox="1"/>
          <p:nvPr/>
        </p:nvSpPr>
        <p:spPr>
          <a:xfrm>
            <a:off x="5875434" y="1607812"/>
            <a:ext cx="24972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Testing Stage</a:t>
            </a:r>
          </a:p>
          <a:p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Output Score Calibration</a:t>
            </a:r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A9F54EA0-B9ED-464D-9C5E-870D016E3049}"/>
              </a:ext>
            </a:extLst>
          </p:cNvPr>
          <p:cNvSpPr txBox="1"/>
          <p:nvPr/>
        </p:nvSpPr>
        <p:spPr>
          <a:xfrm>
            <a:off x="304800" y="5547775"/>
            <a:ext cx="26395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FitHigh</a:t>
            </a:r>
            <a:r>
              <a:rPr lang="en-US" altLang="zh-CN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Function: Weibull Fit</a:t>
            </a:r>
            <a:endParaRPr lang="zh-CN" altLang="en-US" sz="1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19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標題 1">
            <a:extLst>
              <a:ext uri="{FF2B5EF4-FFF2-40B4-BE49-F238E27FC236}">
                <a16:creationId xmlns:a16="http://schemas.microsoft.com/office/drawing/2014/main" id="{1A0981A0-A4CC-4EDE-9554-1E0869CEE152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831981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R="0" indent="0" fontAlgn="auto">
              <a:spcAft>
                <a:spcPts val="0"/>
              </a:spcAft>
              <a:buClrTx/>
              <a:buSzTx/>
              <a:tabLst/>
              <a:defRPr/>
            </a:pPr>
            <a:r>
              <a:rPr lang="en-US" altLang="zh-TW" dirty="0"/>
              <a:t>Network for Confidence  Estimation</a:t>
            </a:r>
            <a:endParaRPr lang="zh-TW" altLang="en-US" dirty="0"/>
          </a:p>
        </p:txBody>
      </p:sp>
      <p:sp>
        <p:nvSpPr>
          <p:cNvPr id="13" name="內容版面配置區 2">
            <a:extLst>
              <a:ext uri="{FF2B5EF4-FFF2-40B4-BE49-F238E27FC236}">
                <a16:creationId xmlns:a16="http://schemas.microsoft.com/office/drawing/2014/main" id="{F3C9AD6F-ADEB-4202-BF48-ECD3D7827D8C}"/>
              </a:ext>
            </a:extLst>
          </p:cNvPr>
          <p:cNvSpPr txBox="1">
            <a:spLocks/>
          </p:cNvSpPr>
          <p:nvPr/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TW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Learning a network that can directly output confidence</a:t>
            </a:r>
            <a:endParaRPr kumimoji="0" lang="zh-TW" altLang="en-US" sz="20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15" name="圖片 15">
            <a:extLst>
              <a:ext uri="{FF2B5EF4-FFF2-40B4-BE49-F238E27FC236}">
                <a16:creationId xmlns:a16="http://schemas.microsoft.com/office/drawing/2014/main" id="{D11AC0E9-BA2E-4FAE-8178-6397300869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49" y="2124533"/>
            <a:ext cx="7276013" cy="2079657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CF4750EA-B935-4FD3-A824-ECED25957A4B}"/>
              </a:ext>
            </a:extLst>
          </p:cNvPr>
          <p:cNvSpPr/>
          <p:nvPr/>
        </p:nvSpPr>
        <p:spPr>
          <a:xfrm>
            <a:off x="648178" y="6231264"/>
            <a:ext cx="768365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altLang="zh-TW" sz="140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DeVries et,al. </a:t>
            </a:r>
            <a:r>
              <a:rPr kumimoji="0" lang="en-US" altLang="zh-TW" sz="140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Learning Confidence for Out-of-Distribution Detection in Neural Networks</a:t>
            </a:r>
            <a:r>
              <a:rPr kumimoji="0" lang="fr-FR" altLang="zh-TW" sz="140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, </a:t>
            </a:r>
            <a:r>
              <a:rPr kumimoji="0" lang="fr-FR" altLang="zh-TW" sz="1400" b="0" i="1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arXiv</a:t>
            </a:r>
            <a:r>
              <a:rPr kumimoji="0" lang="fr-FR" altLang="zh-TW" sz="140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, 2018</a:t>
            </a:r>
            <a:endParaRPr kumimoji="0" lang="zh-TW" altLang="en-US" sz="1400" b="0" i="1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558CEED6-F19E-4E6D-BE54-8114858917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392" y="4555925"/>
            <a:ext cx="3548088" cy="652467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8249F98E-16DA-43FA-9817-4A80E3074E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8191" y="5516179"/>
            <a:ext cx="2066940" cy="552454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69C6147A-EB95-4734-AC91-D569642870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92418" y="5189250"/>
            <a:ext cx="1947877" cy="671517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ED38028F-98AF-4283-93D9-74DC7B919A7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64706" y="5275899"/>
            <a:ext cx="1400185" cy="466728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C8E79BAE-1B7A-48DB-9BA7-A14E5D6B458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29853" y="4720101"/>
            <a:ext cx="1736878" cy="499650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D18AA33A-C4BB-4CC2-984C-11BB3F6934D5}"/>
              </a:ext>
            </a:extLst>
          </p:cNvPr>
          <p:cNvSpPr txBox="1"/>
          <p:nvPr/>
        </p:nvSpPr>
        <p:spPr>
          <a:xfrm>
            <a:off x="648178" y="4312520"/>
            <a:ext cx="27431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latin typeface="Calibri" panose="020F0502020204030204" pitchFamily="34" charset="0"/>
                <a:cs typeface="Calibri" panose="020F0502020204030204" pitchFamily="34" charset="0"/>
              </a:rPr>
              <a:t>-  Output prob and confidence </a:t>
            </a:r>
            <a:endParaRPr lang="zh-CN" alt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F98F70C5-3FCD-47FF-BA97-31976CCF50C3}"/>
              </a:ext>
            </a:extLst>
          </p:cNvPr>
          <p:cNvSpPr txBox="1"/>
          <p:nvPr/>
        </p:nvSpPr>
        <p:spPr>
          <a:xfrm>
            <a:off x="628650" y="5177625"/>
            <a:ext cx="25660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latin typeface="Calibri" panose="020F0502020204030204" pitchFamily="34" charset="0"/>
                <a:cs typeface="Calibri" panose="020F0502020204030204" pitchFamily="34" charset="0"/>
              </a:rPr>
              <a:t>-  Revise prob by confidence </a:t>
            </a:r>
            <a:endParaRPr lang="zh-CN" alt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DB486055-E662-4D3A-BE27-BA69151AA342}"/>
              </a:ext>
            </a:extLst>
          </p:cNvPr>
          <p:cNvSpPr txBox="1"/>
          <p:nvPr/>
        </p:nvSpPr>
        <p:spPr>
          <a:xfrm>
            <a:off x="5140460" y="4423635"/>
            <a:ext cx="12909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latin typeface="Calibri" panose="020F0502020204030204" pitchFamily="34" charset="0"/>
                <a:cs typeface="Calibri" panose="020F0502020204030204" pitchFamily="34" charset="0"/>
              </a:rPr>
              <a:t>-  Overall loss</a:t>
            </a:r>
            <a:endParaRPr lang="zh-CN" alt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F281B08C-A872-4661-9015-10C5E911EBA0}"/>
              </a:ext>
            </a:extLst>
          </p:cNvPr>
          <p:cNvSpPr txBox="1"/>
          <p:nvPr/>
        </p:nvSpPr>
        <p:spPr>
          <a:xfrm>
            <a:off x="7340784" y="5652017"/>
            <a:ext cx="16076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Prevent c from zero</a:t>
            </a:r>
            <a:endParaRPr lang="zh-CN" altLang="en-US" sz="1400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299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5" grpId="0"/>
      <p:bldP spid="26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047ED13-8A11-4028-AF41-5A1B842E3CE1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831981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altLang="zh-CN" dirty="0"/>
              <a:t>Continual learning</a:t>
            </a:r>
            <a:endParaRPr kumimoji="0" lang="zh-TW" altLang="en-US" sz="440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 Light" panose="020F0302020204030204"/>
              <a:ea typeface="新細明體" panose="02020500000000000000" pitchFamily="18" charset="-120"/>
              <a:cs typeface="+mj-cs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1024446E-0ACB-4DCB-A7DC-9BEBCD8B2524}"/>
              </a:ext>
            </a:extLst>
          </p:cNvPr>
          <p:cNvSpPr/>
          <p:nvPr/>
        </p:nvSpPr>
        <p:spPr>
          <a:xfrm>
            <a:off x="628650" y="1759160"/>
            <a:ext cx="71121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Humans learn throughout their lives and retain/use the previously learned knowledge when learning for a new task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326C288-75B4-44B3-BEE1-0A6B66A727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9171" y="2655079"/>
            <a:ext cx="5735735" cy="3678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718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047ED13-8A11-4028-AF41-5A1B842E3CE1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831981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altLang="zh-CN" dirty="0"/>
              <a:t>Continual learning</a:t>
            </a:r>
            <a:endParaRPr kumimoji="0" lang="zh-TW" altLang="en-US" sz="440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 Light" panose="020F0302020204030204"/>
              <a:ea typeface="新細明體" panose="02020500000000000000" pitchFamily="18" charset="-120"/>
              <a:cs typeface="+mj-cs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1024446E-0ACB-4DCB-A7DC-9BEBCD8B2524}"/>
              </a:ext>
            </a:extLst>
          </p:cNvPr>
          <p:cNvSpPr/>
          <p:nvPr/>
        </p:nvSpPr>
        <p:spPr>
          <a:xfrm>
            <a:off x="628650" y="1759160"/>
            <a:ext cx="71121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Humans become increasingly smarter over time. Couldn’t we build a similar system that basically learns forever?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CC235A6-29DD-4E94-A07E-B5407294DA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444" y="2602289"/>
            <a:ext cx="5738854" cy="3505226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DCDCBBEA-AF41-483E-A0E7-D699C0AB594C}"/>
              </a:ext>
            </a:extLst>
          </p:cNvPr>
          <p:cNvSpPr/>
          <p:nvPr/>
        </p:nvSpPr>
        <p:spPr>
          <a:xfrm>
            <a:off x="6662468" y="4607786"/>
            <a:ext cx="4572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1600" dirty="0">
                <a:solidFill>
                  <a:schemeClr val="accent1">
                    <a:lumMod val="75000"/>
                  </a:schemeClr>
                </a:solidFill>
              </a:rPr>
              <a:t>- Refine means we</a:t>
            </a:r>
          </a:p>
          <a:p>
            <a:r>
              <a:rPr lang="en-US" altLang="zh-CN" sz="1600" dirty="0">
                <a:solidFill>
                  <a:schemeClr val="accent1">
                    <a:lumMod val="75000"/>
                  </a:schemeClr>
                </a:solidFill>
              </a:rPr>
              <a:t>adapt the learned</a:t>
            </a:r>
          </a:p>
          <a:p>
            <a:r>
              <a:rPr lang="en-US" altLang="zh-CN" sz="1600" dirty="0">
                <a:solidFill>
                  <a:schemeClr val="accent1">
                    <a:lumMod val="75000"/>
                  </a:schemeClr>
                </a:solidFill>
              </a:rPr>
              <a:t>models with new data</a:t>
            </a:r>
          </a:p>
          <a:p>
            <a:r>
              <a:rPr lang="en-US" altLang="zh-CN" sz="1600" dirty="0">
                <a:solidFill>
                  <a:srgbClr val="C00000"/>
                </a:solidFill>
              </a:rPr>
              <a:t>- Weights of learn models</a:t>
            </a:r>
          </a:p>
          <a:p>
            <a:r>
              <a:rPr lang="en-US" altLang="zh-CN" sz="1600" dirty="0">
                <a:solidFill>
                  <a:srgbClr val="C00000"/>
                </a:solidFill>
              </a:rPr>
              <a:t>could change to generalize</a:t>
            </a:r>
          </a:p>
          <a:p>
            <a:r>
              <a:rPr lang="en-US" altLang="zh-CN" sz="1600" dirty="0">
                <a:solidFill>
                  <a:srgbClr val="C00000"/>
                </a:solidFill>
              </a:rPr>
              <a:t>the new data</a:t>
            </a:r>
            <a:endParaRPr lang="zh-CN" altLang="en-US" sz="16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4127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658BD08-C03B-4ED4-9374-3259523013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875" y="1860969"/>
            <a:ext cx="8096250" cy="3676650"/>
          </a:xfrm>
          <a:prstGeom prst="rect">
            <a:avLst/>
          </a:prstGeom>
        </p:spPr>
      </p:pic>
      <p:sp>
        <p:nvSpPr>
          <p:cNvPr id="3" name="標題 1">
            <a:extLst>
              <a:ext uri="{FF2B5EF4-FFF2-40B4-BE49-F238E27FC236}">
                <a16:creationId xmlns:a16="http://schemas.microsoft.com/office/drawing/2014/main" id="{6B6D13A2-0EF7-4B8B-B223-004D669BC9DB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831981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altLang="zh-CN" dirty="0"/>
              <a:t>Catastrophic Forgetting</a:t>
            </a:r>
            <a:endParaRPr kumimoji="0" lang="zh-TW" altLang="en-US" sz="440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 Light" panose="020F0302020204030204"/>
              <a:ea typeface="新細明體" panose="02020500000000000000" pitchFamily="18" charset="-120"/>
              <a:cs typeface="+mj-cs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B230A3B-8CB7-41EE-8708-31FDD141DD58}"/>
              </a:ext>
            </a:extLst>
          </p:cNvPr>
          <p:cNvSpPr/>
          <p:nvPr/>
        </p:nvSpPr>
        <p:spPr>
          <a:xfrm>
            <a:off x="576891" y="5610132"/>
            <a:ext cx="8423335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/>
              <a:t>Catastrophic Forgetting</a:t>
            </a:r>
          </a:p>
          <a:p>
            <a:r>
              <a:rPr lang="en-US" altLang="zh-CN" dirty="0"/>
              <a:t>The tendency of an artificial neural network to completely and abruptly </a:t>
            </a:r>
            <a:r>
              <a:rPr lang="en-US" altLang="zh-CN" dirty="0">
                <a:solidFill>
                  <a:srgbClr val="C00000"/>
                </a:solidFill>
              </a:rPr>
              <a:t>forget previously learned information</a:t>
            </a:r>
            <a:r>
              <a:rPr lang="en-US" altLang="zh-CN" dirty="0"/>
              <a:t> upon learning new information.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37494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字方塊 3">
                <a:extLst>
                  <a:ext uri="{FF2B5EF4-FFF2-40B4-BE49-F238E27FC236}">
                    <a16:creationId xmlns:a16="http://schemas.microsoft.com/office/drawing/2014/main" id="{28253A33-89B6-44A9-912A-2E21DC144A8D}"/>
                  </a:ext>
                </a:extLst>
              </p:cNvPr>
              <p:cNvSpPr txBox="1"/>
              <p:nvPr/>
            </p:nvSpPr>
            <p:spPr>
              <a:xfrm>
                <a:off x="1982541" y="4371194"/>
                <a:ext cx="5178918" cy="10455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p>
                          <m:r>
                            <a:rPr kumimoji="0" lang="en-US" altLang="zh-TW" sz="2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kumimoji="0" lang="en-US" altLang="zh-TW" sz="2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0" lang="zh-TW" altLang="en-US" sz="2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kumimoji="0" lang="en-US" altLang="zh-TW" sz="28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0" lang="en-US" altLang="zh-TW" sz="28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kumimoji="0" lang="en-US" altLang="zh-TW" sz="2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0" lang="zh-TW" altLang="en-US" sz="2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kumimoji="0" lang="en-US" altLang="zh-TW" sz="28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0" lang="zh-TW" altLang="en-US" sz="28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𝜆</m:t>
                      </m:r>
                      <m:nary>
                        <m:naryPr>
                          <m:chr m:val="∑"/>
                          <m:supHide m:val="on"/>
                          <m:ctrlPr>
                            <a:rPr kumimoji="0" lang="zh-TW" altLang="en-US" sz="2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kumimoji="0" lang="en-US" altLang="zh-TW" sz="2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kumimoji="0" lang="en-US" altLang="zh-TW" sz="2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en-US" altLang="zh-TW" sz="2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kumimoji="0" lang="en-US" altLang="zh-TW" sz="2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p>
                            <m:sSupPr>
                              <m:ctrlPr>
                                <a:rPr kumimoji="0" lang="en-US" altLang="zh-TW" sz="2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0" lang="en-US" altLang="zh-TW" sz="28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0" lang="en-US" altLang="zh-TW" sz="2800" b="0" i="1" u="none" strike="noStrike" kern="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zh-TW" altLang="en-US" sz="2800" b="0" i="1" u="none" strike="noStrike" kern="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kumimoji="0" lang="en-US" altLang="zh-TW" sz="2800" b="0" i="1" u="none" strike="noStrike" kern="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kumimoji="0" lang="en-US" altLang="zh-TW" sz="28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kumimoji="0" lang="en-US" altLang="zh-TW" sz="2800" b="0" i="1" u="none" strike="noStrike" kern="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kumimoji="0" lang="zh-TW" altLang="en-US" sz="2800" b="0" i="1" u="none" strike="noStrike" kern="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kumimoji="0" lang="en-US" altLang="zh-TW" sz="2800" b="0" i="1" u="none" strike="noStrike" kern="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kumimoji="0" lang="en-US" altLang="zh-TW" sz="2800" b="0" i="1" u="none" strike="noStrike" kern="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kumimoji="0" lang="en-US" altLang="zh-TW" sz="2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kumimoji="0" lang="zh-TW" altLang="en-US" sz="2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36" name="文字方塊 3">
                <a:extLst>
                  <a:ext uri="{FF2B5EF4-FFF2-40B4-BE49-F238E27FC236}">
                    <a16:creationId xmlns:a16="http://schemas.microsoft.com/office/drawing/2014/main" id="{28253A33-89B6-44A9-912A-2E21DC144A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2541" y="4371194"/>
                <a:ext cx="5178918" cy="10455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文字方塊 4">
            <a:extLst>
              <a:ext uri="{FF2B5EF4-FFF2-40B4-BE49-F238E27FC236}">
                <a16:creationId xmlns:a16="http://schemas.microsoft.com/office/drawing/2014/main" id="{38414216-1963-4889-A7C3-17B663744767}"/>
              </a:ext>
            </a:extLst>
          </p:cNvPr>
          <p:cNvSpPr txBox="1"/>
          <p:nvPr/>
        </p:nvSpPr>
        <p:spPr>
          <a:xfrm>
            <a:off x="1982541" y="3662851"/>
            <a:ext cx="30499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Loss for current task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38" name="文字方塊 5">
            <a:extLst>
              <a:ext uri="{FF2B5EF4-FFF2-40B4-BE49-F238E27FC236}">
                <a16:creationId xmlns:a16="http://schemas.microsoft.com/office/drawing/2014/main" id="{84B8A91C-8462-4534-AF68-7256F950B09C}"/>
              </a:ext>
            </a:extLst>
          </p:cNvPr>
          <p:cNvSpPr txBox="1"/>
          <p:nvPr/>
        </p:nvSpPr>
        <p:spPr>
          <a:xfrm>
            <a:off x="468683" y="5774879"/>
            <a:ext cx="20288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Loss to be optimized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39" name="文字方塊 6">
            <a:extLst>
              <a:ext uri="{FF2B5EF4-FFF2-40B4-BE49-F238E27FC236}">
                <a16:creationId xmlns:a16="http://schemas.microsoft.com/office/drawing/2014/main" id="{20BB3F48-7FC0-48F9-A5FB-1CD50CAC0492}"/>
              </a:ext>
            </a:extLst>
          </p:cNvPr>
          <p:cNvSpPr txBox="1"/>
          <p:nvPr/>
        </p:nvSpPr>
        <p:spPr>
          <a:xfrm>
            <a:off x="5745787" y="3280067"/>
            <a:ext cx="25193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How important this parameter is 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40" name="文字方塊 7">
            <a:extLst>
              <a:ext uri="{FF2B5EF4-FFF2-40B4-BE49-F238E27FC236}">
                <a16:creationId xmlns:a16="http://schemas.microsoft.com/office/drawing/2014/main" id="{98A38FDE-5DDD-48D1-A7D2-DD8D29124220}"/>
              </a:ext>
            </a:extLst>
          </p:cNvPr>
          <p:cNvSpPr txBox="1"/>
          <p:nvPr/>
        </p:nvSpPr>
        <p:spPr>
          <a:xfrm>
            <a:off x="6088082" y="5759665"/>
            <a:ext cx="27190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Parameters learned from previous task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41" name="文字方塊 8">
            <a:extLst>
              <a:ext uri="{FF2B5EF4-FFF2-40B4-BE49-F238E27FC236}">
                <a16:creationId xmlns:a16="http://schemas.microsoft.com/office/drawing/2014/main" id="{FFC2044A-1860-4158-B163-C3B127753D3B}"/>
              </a:ext>
            </a:extLst>
          </p:cNvPr>
          <p:cNvSpPr txBox="1"/>
          <p:nvPr/>
        </p:nvSpPr>
        <p:spPr>
          <a:xfrm>
            <a:off x="667150" y="1661899"/>
            <a:ext cx="77742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Basic Idea: </a:t>
            </a: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Some parameters in the model are important to the previous tasks. </a:t>
            </a: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</a:rPr>
              <a:t>Only change the unimportant parameters</a:t>
            </a: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.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字方塊 9">
                <a:extLst>
                  <a:ext uri="{FF2B5EF4-FFF2-40B4-BE49-F238E27FC236}">
                    <a16:creationId xmlns:a16="http://schemas.microsoft.com/office/drawing/2014/main" id="{6E0FD350-5F87-43CA-988D-60D5BF4E700D}"/>
                  </a:ext>
                </a:extLst>
              </p:cNvPr>
              <p:cNvSpPr txBox="1"/>
              <p:nvPr/>
            </p:nvSpPr>
            <p:spPr>
              <a:xfrm>
                <a:off x="774130" y="2549072"/>
                <a:ext cx="6047233" cy="3758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altLang="zh-TW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0" lang="zh-TW" altLang="en-US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kumimoji="0" lang="en-US" altLang="zh-TW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𝑏</m:t>
                        </m:r>
                      </m:sup>
                    </m:sSup>
                  </m:oMath>
                </a14:m>
                <a:r>
                  <a:rPr kumimoji="0" lang="zh-TW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 </a:t>
                </a:r>
                <a:r>
                  <a:rPr kumimoji="0" lang="en-US" altLang="zh-TW" sz="2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is the model learned from the previous tasks.</a:t>
                </a:r>
                <a:endParaRPr kumimoji="0" lang="zh-TW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42" name="文字方塊 9">
                <a:extLst>
                  <a:ext uri="{FF2B5EF4-FFF2-40B4-BE49-F238E27FC236}">
                    <a16:creationId xmlns:a16="http://schemas.microsoft.com/office/drawing/2014/main" id="{6E0FD350-5F87-43CA-988D-60D5BF4E70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130" y="2549072"/>
                <a:ext cx="6047233" cy="375872"/>
              </a:xfrm>
              <a:prstGeom prst="rect">
                <a:avLst/>
              </a:prstGeom>
              <a:blipFill>
                <a:blip r:embed="rId4"/>
                <a:stretch>
                  <a:fillRect l="-1815" t="-22581" r="-2621" b="-4838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字方塊 10">
                <a:extLst>
                  <a:ext uri="{FF2B5EF4-FFF2-40B4-BE49-F238E27FC236}">
                    <a16:creationId xmlns:a16="http://schemas.microsoft.com/office/drawing/2014/main" id="{DC646F04-A928-43EF-9AF5-7F6D49B498C9}"/>
                  </a:ext>
                </a:extLst>
              </p:cNvPr>
              <p:cNvSpPr txBox="1"/>
              <p:nvPr/>
            </p:nvSpPr>
            <p:spPr>
              <a:xfrm>
                <a:off x="774130" y="3030045"/>
                <a:ext cx="4589783" cy="3989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2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Each parameter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0" lang="en-US" altLang="zh-TW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0" lang="zh-TW" altLang="en-US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kumimoji="0" lang="en-US" altLang="zh-TW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kumimoji="0" lang="en-US" altLang="zh-TW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𝑏</m:t>
                        </m:r>
                      </m:sup>
                    </m:sSubSup>
                  </m:oMath>
                </a14:m>
                <a:r>
                  <a:rPr kumimoji="0" lang="en-US" altLang="zh-TW" sz="2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 has a </a:t>
                </a:r>
                <a:r>
                  <a:rPr kumimoji="0" lang="en-US" altLang="zh-TW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</a:rPr>
                  <a:t>“guard”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TW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altLang="zh-TW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kumimoji="0" lang="en-US" altLang="zh-TW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0" lang="en-US" altLang="zh-TW" sz="2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  </a:t>
                </a:r>
                <a:endParaRPr kumimoji="0" lang="zh-TW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43" name="文字方塊 10">
                <a:extLst>
                  <a:ext uri="{FF2B5EF4-FFF2-40B4-BE49-F238E27FC236}">
                    <a16:creationId xmlns:a16="http://schemas.microsoft.com/office/drawing/2014/main" id="{DC646F04-A928-43EF-9AF5-7F6D49B498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130" y="3030045"/>
                <a:ext cx="4589783" cy="398955"/>
              </a:xfrm>
              <a:prstGeom prst="rect">
                <a:avLst/>
              </a:prstGeom>
              <a:blipFill>
                <a:blip r:embed="rId5"/>
                <a:stretch>
                  <a:fillRect l="-4117" t="-15152" b="-454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文字方塊 11">
            <a:extLst>
              <a:ext uri="{FF2B5EF4-FFF2-40B4-BE49-F238E27FC236}">
                <a16:creationId xmlns:a16="http://schemas.microsoft.com/office/drawing/2014/main" id="{9CEE3182-1D15-420F-892F-92E401719970}"/>
              </a:ext>
            </a:extLst>
          </p:cNvPr>
          <p:cNvSpPr txBox="1"/>
          <p:nvPr/>
        </p:nvSpPr>
        <p:spPr>
          <a:xfrm>
            <a:off x="3324111" y="5774879"/>
            <a:ext cx="23273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Parameters to be learning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cxnSp>
        <p:nvCxnSpPr>
          <p:cNvPr id="45" name="直線接點 13">
            <a:extLst>
              <a:ext uri="{FF2B5EF4-FFF2-40B4-BE49-F238E27FC236}">
                <a16:creationId xmlns:a16="http://schemas.microsoft.com/office/drawing/2014/main" id="{64ECDC2D-D988-4CC7-905E-7ECD535DA175}"/>
              </a:ext>
            </a:extLst>
          </p:cNvPr>
          <p:cNvCxnSpPr>
            <a:cxnSpLocks/>
          </p:cNvCxnSpPr>
          <p:nvPr/>
        </p:nvCxnSpPr>
        <p:spPr>
          <a:xfrm>
            <a:off x="2064371" y="5076845"/>
            <a:ext cx="717330" cy="0"/>
          </a:xfrm>
          <a:prstGeom prst="line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cxnSp>
        <p:nvCxnSpPr>
          <p:cNvPr id="46" name="直線接點 15">
            <a:extLst>
              <a:ext uri="{FF2B5EF4-FFF2-40B4-BE49-F238E27FC236}">
                <a16:creationId xmlns:a16="http://schemas.microsoft.com/office/drawing/2014/main" id="{1A3AE42C-6A08-4F35-A844-FE2936E342B8}"/>
              </a:ext>
            </a:extLst>
          </p:cNvPr>
          <p:cNvCxnSpPr>
            <a:cxnSpLocks/>
          </p:cNvCxnSpPr>
          <p:nvPr/>
        </p:nvCxnSpPr>
        <p:spPr>
          <a:xfrm>
            <a:off x="3294801" y="5076845"/>
            <a:ext cx="717330" cy="0"/>
          </a:xfrm>
          <a:prstGeom prst="line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cxnSp>
        <p:nvCxnSpPr>
          <p:cNvPr id="47" name="直線接點 16">
            <a:extLst>
              <a:ext uri="{FF2B5EF4-FFF2-40B4-BE49-F238E27FC236}">
                <a16:creationId xmlns:a16="http://schemas.microsoft.com/office/drawing/2014/main" id="{9564BEC7-A4DC-41F2-9E93-9600DC7C17A1}"/>
              </a:ext>
            </a:extLst>
          </p:cNvPr>
          <p:cNvCxnSpPr>
            <a:cxnSpLocks/>
          </p:cNvCxnSpPr>
          <p:nvPr/>
        </p:nvCxnSpPr>
        <p:spPr>
          <a:xfrm>
            <a:off x="5154432" y="5055025"/>
            <a:ext cx="351219" cy="0"/>
          </a:xfrm>
          <a:prstGeom prst="line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cxnSp>
        <p:nvCxnSpPr>
          <p:cNvPr id="48" name="直線接點 18">
            <a:extLst>
              <a:ext uri="{FF2B5EF4-FFF2-40B4-BE49-F238E27FC236}">
                <a16:creationId xmlns:a16="http://schemas.microsoft.com/office/drawing/2014/main" id="{AFD38C56-F4ED-469F-98A8-FF09020028B8}"/>
              </a:ext>
            </a:extLst>
          </p:cNvPr>
          <p:cNvCxnSpPr>
            <a:cxnSpLocks/>
          </p:cNvCxnSpPr>
          <p:nvPr/>
        </p:nvCxnSpPr>
        <p:spPr>
          <a:xfrm>
            <a:off x="5633596" y="5076845"/>
            <a:ext cx="351219" cy="0"/>
          </a:xfrm>
          <a:prstGeom prst="line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cxnSp>
        <p:nvCxnSpPr>
          <p:cNvPr id="49" name="直線接點 19">
            <a:extLst>
              <a:ext uri="{FF2B5EF4-FFF2-40B4-BE49-F238E27FC236}">
                <a16:creationId xmlns:a16="http://schemas.microsoft.com/office/drawing/2014/main" id="{3B499ADF-B281-4821-B062-E3A30CBA59E6}"/>
              </a:ext>
            </a:extLst>
          </p:cNvPr>
          <p:cNvCxnSpPr>
            <a:cxnSpLocks/>
          </p:cNvCxnSpPr>
          <p:nvPr/>
        </p:nvCxnSpPr>
        <p:spPr>
          <a:xfrm>
            <a:off x="6392387" y="5060321"/>
            <a:ext cx="351219" cy="0"/>
          </a:xfrm>
          <a:prstGeom prst="line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cxnSp>
        <p:nvCxnSpPr>
          <p:cNvPr id="50" name="直線單箭頭接點 21">
            <a:extLst>
              <a:ext uri="{FF2B5EF4-FFF2-40B4-BE49-F238E27FC236}">
                <a16:creationId xmlns:a16="http://schemas.microsoft.com/office/drawing/2014/main" id="{65E8D6E0-B78F-4674-BCD7-F3E9FA2EDCBD}"/>
              </a:ext>
            </a:extLst>
          </p:cNvPr>
          <p:cNvCxnSpPr/>
          <p:nvPr/>
        </p:nvCxnSpPr>
        <p:spPr>
          <a:xfrm flipH="1">
            <a:off x="1713297" y="5124970"/>
            <a:ext cx="709739" cy="634695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51" name="直線單箭頭接點 22">
            <a:extLst>
              <a:ext uri="{FF2B5EF4-FFF2-40B4-BE49-F238E27FC236}">
                <a16:creationId xmlns:a16="http://schemas.microsoft.com/office/drawing/2014/main" id="{09963486-4EB6-4495-813B-76EF859E12D7}"/>
              </a:ext>
            </a:extLst>
          </p:cNvPr>
          <p:cNvCxnSpPr>
            <a:cxnSpLocks/>
          </p:cNvCxnSpPr>
          <p:nvPr/>
        </p:nvCxnSpPr>
        <p:spPr>
          <a:xfrm flipH="1" flipV="1">
            <a:off x="3293580" y="4097519"/>
            <a:ext cx="359886" cy="555095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52" name="直線單箭頭接點 25">
            <a:extLst>
              <a:ext uri="{FF2B5EF4-FFF2-40B4-BE49-F238E27FC236}">
                <a16:creationId xmlns:a16="http://schemas.microsoft.com/office/drawing/2014/main" id="{2A3B1BC2-2DF8-42E2-9748-013E2417D193}"/>
              </a:ext>
            </a:extLst>
          </p:cNvPr>
          <p:cNvCxnSpPr>
            <a:cxnSpLocks/>
          </p:cNvCxnSpPr>
          <p:nvPr/>
        </p:nvCxnSpPr>
        <p:spPr>
          <a:xfrm flipV="1">
            <a:off x="5301730" y="4097519"/>
            <a:ext cx="507475" cy="563316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53" name="直線單箭頭接點 27">
            <a:extLst>
              <a:ext uri="{FF2B5EF4-FFF2-40B4-BE49-F238E27FC236}">
                <a16:creationId xmlns:a16="http://schemas.microsoft.com/office/drawing/2014/main" id="{17CC78BA-79AE-4D80-81FE-6E0921A96D4D}"/>
              </a:ext>
            </a:extLst>
          </p:cNvPr>
          <p:cNvCxnSpPr>
            <a:cxnSpLocks/>
          </p:cNvCxnSpPr>
          <p:nvPr/>
        </p:nvCxnSpPr>
        <p:spPr>
          <a:xfrm flipH="1">
            <a:off x="4572000" y="5152650"/>
            <a:ext cx="1237206" cy="680097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54" name="直線單箭頭接點 29">
            <a:extLst>
              <a:ext uri="{FF2B5EF4-FFF2-40B4-BE49-F238E27FC236}">
                <a16:creationId xmlns:a16="http://schemas.microsoft.com/office/drawing/2014/main" id="{21F30D08-64D9-40D0-97EF-454FD5D33086}"/>
              </a:ext>
            </a:extLst>
          </p:cNvPr>
          <p:cNvCxnSpPr>
            <a:cxnSpLocks/>
          </p:cNvCxnSpPr>
          <p:nvPr/>
        </p:nvCxnSpPr>
        <p:spPr>
          <a:xfrm>
            <a:off x="6559416" y="5152650"/>
            <a:ext cx="644856" cy="601714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5" name="矩形 54">
            <a:extLst>
              <a:ext uri="{FF2B5EF4-FFF2-40B4-BE49-F238E27FC236}">
                <a16:creationId xmlns:a16="http://schemas.microsoft.com/office/drawing/2014/main" id="{FBF01893-B8B8-4EAD-9D9B-66FF913933BA}"/>
              </a:ext>
            </a:extLst>
          </p:cNvPr>
          <p:cNvSpPr/>
          <p:nvPr/>
        </p:nvSpPr>
        <p:spPr>
          <a:xfrm>
            <a:off x="6420239" y="1259468"/>
            <a:ext cx="271903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i="1" dirty="0">
                <a:solidFill>
                  <a:srgbClr val="376092"/>
                </a:solidFill>
                <a:ea typeface="微软雅黑"/>
              </a:rPr>
              <a:t>(Kirkpatrick, et al. PNAS 2017</a:t>
            </a:r>
          </a:p>
          <a:p>
            <a:r>
              <a:rPr lang="en-US" altLang="zh-CN" sz="1600" i="1" dirty="0">
                <a:solidFill>
                  <a:srgbClr val="376092"/>
                </a:solidFill>
                <a:ea typeface="微软雅黑"/>
              </a:rPr>
              <a:t>from Google DeepMind)</a:t>
            </a:r>
            <a:endParaRPr lang="zh-CN" altLang="en-US" sz="1600" i="1" dirty="0">
              <a:solidFill>
                <a:srgbClr val="376092"/>
              </a:solidFill>
              <a:ea typeface="微软雅黑"/>
            </a:endParaRPr>
          </a:p>
        </p:txBody>
      </p:sp>
      <p:sp>
        <p:nvSpPr>
          <p:cNvPr id="23" name="標題 1">
            <a:extLst>
              <a:ext uri="{FF2B5EF4-FFF2-40B4-BE49-F238E27FC236}">
                <a16:creationId xmlns:a16="http://schemas.microsoft.com/office/drawing/2014/main" id="{1B3E5029-F3E0-4874-A29C-8D272D641AD5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824505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Elastic Weight Consolidation (EWC) </a:t>
            </a:r>
            <a:endParaRPr kumimoji="0" lang="zh-TW" altLang="en-US" sz="4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 pitchFamily="34" charset="0"/>
              <a:ea typeface="新細明體" panose="02020500000000000000" pitchFamily="18" charset="-12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6465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8" grpId="0"/>
      <p:bldP spid="39" grpId="0"/>
      <p:bldP spid="40" grpId="0"/>
      <p:bldP spid="42" grpId="0"/>
      <p:bldP spid="43" grpId="0"/>
      <p:bldP spid="44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字方塊 3">
                <a:extLst>
                  <a:ext uri="{FF2B5EF4-FFF2-40B4-BE49-F238E27FC236}">
                    <a16:creationId xmlns:a16="http://schemas.microsoft.com/office/drawing/2014/main" id="{9E03A5F9-772B-48AB-85C2-83136451719B}"/>
                  </a:ext>
                </a:extLst>
              </p:cNvPr>
              <p:cNvSpPr txBox="1"/>
              <p:nvPr/>
            </p:nvSpPr>
            <p:spPr>
              <a:xfrm>
                <a:off x="1982541" y="4371194"/>
                <a:ext cx="5178918" cy="10455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4572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p>
                          <m:r>
                            <a:rPr lang="en-US" altLang="zh-TW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altLang="zh-TW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altLang="zh-TW" sz="28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altLang="zh-TW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altLang="zh-TW" sz="28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TW" altLang="en-US" sz="28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nary>
                        <m:naryPr>
                          <m:chr m:val="∑"/>
                          <m:supHide m:val="on"/>
                          <m:ctrlPr>
                            <a:rPr lang="zh-TW" alt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TW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TW" sz="28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TW" sz="28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altLang="zh-TW" sz="28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TW" sz="280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sz="28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TW" altLang="en-US" sz="28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altLang="zh-TW" sz="28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TW" sz="280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lang="en-US" altLang="zh-TW" sz="28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zh-TW" altLang="en-US" sz="28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altLang="zh-TW" sz="2800" i="1" smtClea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altLang="zh-TW" sz="28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US" altLang="zh-TW" sz="28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zh-TW" altLang="en-US" sz="2800" dirty="0">
                  <a:solidFill>
                    <a:prstClr val="black"/>
                  </a:solidFill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26" name="文字方塊 3">
                <a:extLst>
                  <a:ext uri="{FF2B5EF4-FFF2-40B4-BE49-F238E27FC236}">
                    <a16:creationId xmlns:a16="http://schemas.microsoft.com/office/drawing/2014/main" id="{9E03A5F9-772B-48AB-85C2-8313645171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2541" y="4371194"/>
                <a:ext cx="5178918" cy="10455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文字方塊 8">
            <a:extLst>
              <a:ext uri="{FF2B5EF4-FFF2-40B4-BE49-F238E27FC236}">
                <a16:creationId xmlns:a16="http://schemas.microsoft.com/office/drawing/2014/main" id="{CC9B4764-16B4-4476-94F1-3B6C4646EB40}"/>
              </a:ext>
            </a:extLst>
          </p:cNvPr>
          <p:cNvSpPr txBox="1"/>
          <p:nvPr/>
        </p:nvSpPr>
        <p:spPr>
          <a:xfrm>
            <a:off x="667150" y="1661899"/>
            <a:ext cx="77742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altLang="zh-TW" sz="2400" b="1" dirty="0">
                <a:solidFill>
                  <a:prstClr val="black"/>
                </a:solidFill>
                <a:ea typeface="新細明體" panose="02020500000000000000" pitchFamily="18" charset="-120"/>
              </a:rPr>
              <a:t>Basic Idea: </a:t>
            </a:r>
            <a:r>
              <a:rPr lang="en-US" altLang="zh-TW" sz="2400" dirty="0">
                <a:solidFill>
                  <a:prstClr val="black"/>
                </a:solidFill>
                <a:ea typeface="新細明體" panose="02020500000000000000" pitchFamily="18" charset="-120"/>
              </a:rPr>
              <a:t>Some parameters in the model are important to the previous tasks. </a:t>
            </a:r>
            <a:r>
              <a:rPr lang="en-US" altLang="zh-TW" sz="2400" dirty="0">
                <a:solidFill>
                  <a:srgbClr val="C00000"/>
                </a:solidFill>
                <a:ea typeface="新細明體" panose="02020500000000000000" pitchFamily="18" charset="-120"/>
              </a:rPr>
              <a:t>Only change the unimportant parameters</a:t>
            </a:r>
            <a:r>
              <a:rPr lang="en-US" altLang="zh-TW" sz="2400" dirty="0">
                <a:solidFill>
                  <a:prstClr val="black"/>
                </a:solidFill>
                <a:ea typeface="新細明體" panose="02020500000000000000" pitchFamily="18" charset="-120"/>
              </a:rPr>
              <a:t>.</a:t>
            </a:r>
            <a:endParaRPr lang="zh-TW" altLang="en-US" sz="2400" dirty="0">
              <a:solidFill>
                <a:prstClr val="black"/>
              </a:solidFill>
              <a:ea typeface="新細明體" panose="02020500000000000000" pitchFamily="18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字方塊 9">
                <a:extLst>
                  <a:ext uri="{FF2B5EF4-FFF2-40B4-BE49-F238E27FC236}">
                    <a16:creationId xmlns:a16="http://schemas.microsoft.com/office/drawing/2014/main" id="{7C550F0E-9244-474C-9DFF-F53CBBE0AC6B}"/>
                  </a:ext>
                </a:extLst>
              </p:cNvPr>
              <p:cNvSpPr txBox="1"/>
              <p:nvPr/>
            </p:nvSpPr>
            <p:spPr>
              <a:xfrm>
                <a:off x="774130" y="2549072"/>
                <a:ext cx="6047233" cy="3758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457200"/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TW" altLang="en-US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altLang="zh-TW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sup>
                    </m:sSup>
                  </m:oMath>
                </a14:m>
                <a:r>
                  <a:rPr lang="zh-TW" altLang="en-US" sz="2400" dirty="0">
                    <a:solidFill>
                      <a:prstClr val="black"/>
                    </a:solidFill>
                    <a:ea typeface="新細明體" panose="02020500000000000000" pitchFamily="18" charset="-120"/>
                  </a:rPr>
                  <a:t> </a:t>
                </a:r>
                <a:r>
                  <a:rPr lang="en-US" altLang="zh-TW" sz="2400" dirty="0">
                    <a:solidFill>
                      <a:prstClr val="black"/>
                    </a:solidFill>
                    <a:ea typeface="新細明體" panose="02020500000000000000" pitchFamily="18" charset="-120"/>
                  </a:rPr>
                  <a:t>is the model learned from the previous tasks.</a:t>
                </a:r>
                <a:endParaRPr lang="zh-TW" altLang="en-US" sz="2400" dirty="0">
                  <a:solidFill>
                    <a:prstClr val="black"/>
                  </a:solidFill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28" name="文字方塊 9">
                <a:extLst>
                  <a:ext uri="{FF2B5EF4-FFF2-40B4-BE49-F238E27FC236}">
                    <a16:creationId xmlns:a16="http://schemas.microsoft.com/office/drawing/2014/main" id="{7C550F0E-9244-474C-9DFF-F53CBBE0AC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130" y="2549072"/>
                <a:ext cx="6047233" cy="375872"/>
              </a:xfrm>
              <a:prstGeom prst="rect">
                <a:avLst/>
              </a:prstGeom>
              <a:blipFill>
                <a:blip r:embed="rId4"/>
                <a:stretch>
                  <a:fillRect l="-1815" t="-22581" r="-2319" b="-4838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字方塊 10">
                <a:extLst>
                  <a:ext uri="{FF2B5EF4-FFF2-40B4-BE49-F238E27FC236}">
                    <a16:creationId xmlns:a16="http://schemas.microsoft.com/office/drawing/2014/main" id="{CBECFE92-E2A0-47AC-96A6-0497A3C9DED5}"/>
                  </a:ext>
                </a:extLst>
              </p:cNvPr>
              <p:cNvSpPr txBox="1"/>
              <p:nvPr/>
            </p:nvSpPr>
            <p:spPr>
              <a:xfrm>
                <a:off x="774130" y="3030045"/>
                <a:ext cx="4589783" cy="3989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457200"/>
                <a:r>
                  <a:rPr lang="en-US" altLang="zh-TW" sz="2400" dirty="0">
                    <a:solidFill>
                      <a:prstClr val="black"/>
                    </a:solidFill>
                    <a:ea typeface="新細明體" panose="02020500000000000000" pitchFamily="18" charset="-120"/>
                  </a:rPr>
                  <a:t>Each parameter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TW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sup>
                    </m:sSubSup>
                  </m:oMath>
                </a14:m>
                <a:r>
                  <a:rPr lang="en-US" altLang="zh-TW" sz="2400" dirty="0">
                    <a:solidFill>
                      <a:prstClr val="black"/>
                    </a:solidFill>
                    <a:ea typeface="新細明體" panose="02020500000000000000" pitchFamily="18" charset="-120"/>
                  </a:rPr>
                  <a:t> has a </a:t>
                </a:r>
                <a:r>
                  <a:rPr lang="en-US" altLang="zh-TW" sz="2400" dirty="0">
                    <a:solidFill>
                      <a:srgbClr val="C00000"/>
                    </a:solidFill>
                    <a:ea typeface="新細明體" panose="02020500000000000000" pitchFamily="18" charset="-120"/>
                  </a:rPr>
                  <a:t>“guard”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TW" sz="2400" dirty="0">
                    <a:solidFill>
                      <a:prstClr val="black"/>
                    </a:solidFill>
                    <a:ea typeface="新細明體" panose="02020500000000000000" pitchFamily="18" charset="-120"/>
                  </a:rPr>
                  <a:t>  </a:t>
                </a:r>
                <a:endParaRPr lang="zh-TW" altLang="en-US" sz="2400" dirty="0">
                  <a:solidFill>
                    <a:prstClr val="black"/>
                  </a:solidFill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29" name="文字方塊 10">
                <a:extLst>
                  <a:ext uri="{FF2B5EF4-FFF2-40B4-BE49-F238E27FC236}">
                    <a16:creationId xmlns:a16="http://schemas.microsoft.com/office/drawing/2014/main" id="{CBECFE92-E2A0-47AC-96A6-0497A3C9DE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130" y="3030045"/>
                <a:ext cx="4589783" cy="398955"/>
              </a:xfrm>
              <a:prstGeom prst="rect">
                <a:avLst/>
              </a:prstGeom>
              <a:blipFill>
                <a:blip r:embed="rId5"/>
                <a:stretch>
                  <a:fillRect l="-4117" t="-15152" b="-454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字方塊 2">
                <a:extLst>
                  <a:ext uri="{FF2B5EF4-FFF2-40B4-BE49-F238E27FC236}">
                    <a16:creationId xmlns:a16="http://schemas.microsoft.com/office/drawing/2014/main" id="{7E3FEADB-328C-4214-9B3D-A5D48FE1C5B8}"/>
                  </a:ext>
                </a:extLst>
              </p:cNvPr>
              <p:cNvSpPr txBox="1"/>
              <p:nvPr/>
            </p:nvSpPr>
            <p:spPr>
              <a:xfrm>
                <a:off x="1982541" y="5482255"/>
                <a:ext cx="494764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457200"/>
                <a:r>
                  <a:rPr lang="en-US" altLang="zh-TW" sz="2400" dirty="0">
                    <a:solidFill>
                      <a:prstClr val="black"/>
                    </a:solidFill>
                    <a:ea typeface="新細明體" panose="02020500000000000000" pitchFamily="18" charset="-120"/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TW" sz="24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zh-TW" sz="2400" dirty="0">
                    <a:solidFill>
                      <a:prstClr val="black"/>
                    </a:solidFill>
                    <a:ea typeface="新細明體" panose="02020500000000000000" pitchFamily="18" charset="-120"/>
                  </a:rPr>
                  <a:t>, there is no constraint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TW" sz="2400" dirty="0">
                    <a:solidFill>
                      <a:prstClr val="black"/>
                    </a:solidFill>
                    <a:ea typeface="新細明體" panose="02020500000000000000" pitchFamily="18" charset="-120"/>
                  </a:rPr>
                  <a:t>  </a:t>
                </a:r>
                <a:endParaRPr lang="zh-TW" altLang="en-US" sz="2400" dirty="0">
                  <a:solidFill>
                    <a:prstClr val="black"/>
                  </a:solidFill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30" name="文字方塊 2">
                <a:extLst>
                  <a:ext uri="{FF2B5EF4-FFF2-40B4-BE49-F238E27FC236}">
                    <a16:creationId xmlns:a16="http://schemas.microsoft.com/office/drawing/2014/main" id="{7E3FEADB-328C-4214-9B3D-A5D48FE1C5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2541" y="5482255"/>
                <a:ext cx="4947648" cy="461665"/>
              </a:xfrm>
              <a:prstGeom prst="rect">
                <a:avLst/>
              </a:prstGeom>
              <a:blipFill>
                <a:blip r:embed="rId6"/>
                <a:stretch>
                  <a:fillRect l="-1847" t="-10526" b="-289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字方塊 23">
                <a:extLst>
                  <a:ext uri="{FF2B5EF4-FFF2-40B4-BE49-F238E27FC236}">
                    <a16:creationId xmlns:a16="http://schemas.microsoft.com/office/drawing/2014/main" id="{C712A0DE-7638-4D7F-89E3-9705C8D58854}"/>
                  </a:ext>
                </a:extLst>
              </p:cNvPr>
              <p:cNvSpPr txBox="1"/>
              <p:nvPr/>
            </p:nvSpPr>
            <p:spPr>
              <a:xfrm>
                <a:off x="1982541" y="6001586"/>
                <a:ext cx="6151809" cy="4912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457200"/>
                <a:r>
                  <a:rPr lang="en-US" altLang="zh-TW" sz="2400" dirty="0">
                    <a:solidFill>
                      <a:prstClr val="black"/>
                    </a:solidFill>
                    <a:ea typeface="新細明體" panose="02020500000000000000" pitchFamily="18" charset="-120"/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TW" sz="24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24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US" altLang="zh-TW" sz="2400" dirty="0">
                    <a:solidFill>
                      <a:prstClr val="black"/>
                    </a:solidFill>
                    <a:ea typeface="新細明體" panose="02020500000000000000" pitchFamily="18" charset="-12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TW" sz="2400" dirty="0">
                    <a:solidFill>
                      <a:prstClr val="black"/>
                    </a:solidFill>
                    <a:ea typeface="新細明體" panose="02020500000000000000" pitchFamily="18" charset="-120"/>
                  </a:rPr>
                  <a:t> would always be equal to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TW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sup>
                    </m:sSubSup>
                  </m:oMath>
                </a14:m>
                <a:r>
                  <a:rPr lang="en-US" altLang="zh-TW" sz="2400" dirty="0">
                    <a:solidFill>
                      <a:prstClr val="black"/>
                    </a:solidFill>
                    <a:ea typeface="新細明體" panose="02020500000000000000" pitchFamily="18" charset="-120"/>
                  </a:rPr>
                  <a:t>   </a:t>
                </a:r>
                <a:endParaRPr lang="zh-TW" altLang="en-US" sz="2400" dirty="0">
                  <a:solidFill>
                    <a:prstClr val="black"/>
                  </a:solidFill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31" name="文字方塊 23">
                <a:extLst>
                  <a:ext uri="{FF2B5EF4-FFF2-40B4-BE49-F238E27FC236}">
                    <a16:creationId xmlns:a16="http://schemas.microsoft.com/office/drawing/2014/main" id="{C712A0DE-7638-4D7F-89E3-9705C8D588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2541" y="6001586"/>
                <a:ext cx="6151809" cy="491288"/>
              </a:xfrm>
              <a:prstGeom prst="rect">
                <a:avLst/>
              </a:prstGeom>
              <a:blipFill>
                <a:blip r:embed="rId7"/>
                <a:stretch>
                  <a:fillRect l="-1487" t="-3750" b="-287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矩形 31">
            <a:extLst>
              <a:ext uri="{FF2B5EF4-FFF2-40B4-BE49-F238E27FC236}">
                <a16:creationId xmlns:a16="http://schemas.microsoft.com/office/drawing/2014/main" id="{63D0E2F1-93FF-4E5C-8DBA-78A378633EE3}"/>
              </a:ext>
            </a:extLst>
          </p:cNvPr>
          <p:cNvSpPr/>
          <p:nvPr/>
        </p:nvSpPr>
        <p:spPr>
          <a:xfrm>
            <a:off x="4648200" y="4371194"/>
            <a:ext cx="2513259" cy="1053395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字方塊 14">
                <a:extLst>
                  <a:ext uri="{FF2B5EF4-FFF2-40B4-BE49-F238E27FC236}">
                    <a16:creationId xmlns:a16="http://schemas.microsoft.com/office/drawing/2014/main" id="{83993C44-7E34-4C40-A1BE-D236E5387C1C}"/>
                  </a:ext>
                </a:extLst>
              </p:cNvPr>
              <p:cNvSpPr txBox="1"/>
              <p:nvPr/>
            </p:nvSpPr>
            <p:spPr>
              <a:xfrm>
                <a:off x="1181017" y="3482531"/>
                <a:ext cx="6957483" cy="830997"/>
              </a:xfrm>
              <a:prstGeom prst="rect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defTabSz="457200"/>
                <a:r>
                  <a:rPr lang="en-US" altLang="zh-TW" sz="2400" dirty="0">
                    <a:solidFill>
                      <a:prstClr val="black"/>
                    </a:solidFill>
                    <a:ea typeface="新細明體" panose="02020500000000000000" pitchFamily="18" charset="-120"/>
                  </a:rPr>
                  <a:t>One kind of  </a:t>
                </a:r>
                <a:r>
                  <a:rPr lang="en-US" altLang="zh-TW" sz="2400" dirty="0">
                    <a:solidFill>
                      <a:srgbClr val="C00000"/>
                    </a:solidFill>
                    <a:ea typeface="新細明體" panose="02020500000000000000" pitchFamily="18" charset="-120"/>
                  </a:rPr>
                  <a:t>regularization</a:t>
                </a:r>
                <a:r>
                  <a:rPr lang="en-US" altLang="zh-TW" sz="2400" dirty="0">
                    <a:solidFill>
                      <a:prstClr val="black"/>
                    </a:solidFill>
                    <a:ea typeface="新細明體" panose="02020500000000000000" pitchFamily="18" charset="-120"/>
                  </a:rPr>
                  <a:t>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TW" sz="2400" dirty="0">
                    <a:solidFill>
                      <a:prstClr val="black"/>
                    </a:solidFill>
                    <a:ea typeface="新細明體" panose="02020500000000000000" pitchFamily="18" charset="-120"/>
                  </a:rPr>
                  <a:t> should be close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TW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sup>
                    </m:sSup>
                  </m:oMath>
                </a14:m>
                <a:r>
                  <a:rPr lang="en-US" altLang="zh-TW" sz="2400" dirty="0">
                    <a:solidFill>
                      <a:prstClr val="black"/>
                    </a:solidFill>
                    <a:ea typeface="新細明體" panose="02020500000000000000" pitchFamily="18" charset="-120"/>
                  </a:rPr>
                  <a:t> in certain directions.</a:t>
                </a:r>
                <a:endParaRPr lang="zh-TW" altLang="en-US" sz="2400" dirty="0">
                  <a:solidFill>
                    <a:prstClr val="black"/>
                  </a:solidFill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33" name="文字方塊 14">
                <a:extLst>
                  <a:ext uri="{FF2B5EF4-FFF2-40B4-BE49-F238E27FC236}">
                    <a16:creationId xmlns:a16="http://schemas.microsoft.com/office/drawing/2014/main" id="{83993C44-7E34-4C40-A1BE-D236E5387C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1017" y="3482531"/>
                <a:ext cx="6957483" cy="830997"/>
              </a:xfrm>
              <a:prstGeom prst="rect">
                <a:avLst/>
              </a:prstGeom>
              <a:blipFill>
                <a:blip r:embed="rId8"/>
                <a:stretch>
                  <a:fillRect l="-1223" t="-3546" r="-873" b="-14184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矩形 55">
            <a:extLst>
              <a:ext uri="{FF2B5EF4-FFF2-40B4-BE49-F238E27FC236}">
                <a16:creationId xmlns:a16="http://schemas.microsoft.com/office/drawing/2014/main" id="{BC2D5F5A-8372-4FA9-AE78-8203044CEA52}"/>
              </a:ext>
            </a:extLst>
          </p:cNvPr>
          <p:cNvSpPr/>
          <p:nvPr/>
        </p:nvSpPr>
        <p:spPr>
          <a:xfrm>
            <a:off x="6420239" y="1259468"/>
            <a:ext cx="271903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i="1" dirty="0">
                <a:solidFill>
                  <a:srgbClr val="376092"/>
                </a:solidFill>
              </a:rPr>
              <a:t>(Kirkpatrick, et al. PNAS 2017</a:t>
            </a:r>
            <a:endParaRPr lang="zh-CN" altLang="en-US" sz="1600" i="1" dirty="0">
              <a:solidFill>
                <a:srgbClr val="376092"/>
              </a:solidFill>
            </a:endParaRPr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1B683719-A602-49FE-8DDD-FDDCCEDB6882}"/>
              </a:ext>
            </a:extLst>
          </p:cNvPr>
          <p:cNvSpPr/>
          <p:nvPr/>
        </p:nvSpPr>
        <p:spPr>
          <a:xfrm>
            <a:off x="6420239" y="1259468"/>
            <a:ext cx="271903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i="1" dirty="0">
                <a:solidFill>
                  <a:srgbClr val="376092"/>
                </a:solidFill>
              </a:rPr>
              <a:t>(Kirkpatrick, et al. PNAS 2017</a:t>
            </a:r>
          </a:p>
          <a:p>
            <a:r>
              <a:rPr lang="en-US" altLang="zh-CN" sz="1600" i="1" dirty="0">
                <a:solidFill>
                  <a:srgbClr val="376092"/>
                </a:solidFill>
              </a:rPr>
              <a:t>from Google DeepMind)</a:t>
            </a:r>
            <a:endParaRPr lang="zh-CN" altLang="en-US" sz="1600" i="1" dirty="0">
              <a:solidFill>
                <a:srgbClr val="376092"/>
              </a:solidFill>
            </a:endParaRPr>
          </a:p>
        </p:txBody>
      </p:sp>
      <p:sp>
        <p:nvSpPr>
          <p:cNvPr id="13" name="標題 1">
            <a:extLst>
              <a:ext uri="{FF2B5EF4-FFF2-40B4-BE49-F238E27FC236}">
                <a16:creationId xmlns:a16="http://schemas.microsoft.com/office/drawing/2014/main" id="{A4C15EA8-1A68-4167-8CB7-2ECB628B7B2E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824505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Elastic Weight Consolidation (EWC) </a:t>
            </a:r>
            <a:endParaRPr kumimoji="0" lang="zh-TW" altLang="en-US" sz="4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 pitchFamily="34" charset="0"/>
              <a:ea typeface="新細明體" panose="02020500000000000000" pitchFamily="18" charset="-12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0647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/>
      <p:bldP spid="32" grpId="0" animBg="1"/>
      <p:bldP spid="33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292D9E54-2F30-4350-B472-BA1A75167FE6}"/>
              </a:ext>
            </a:extLst>
          </p:cNvPr>
          <p:cNvSpPr/>
          <p:nvPr/>
        </p:nvSpPr>
        <p:spPr>
          <a:xfrm>
            <a:off x="1085733" y="2116701"/>
            <a:ext cx="3151716" cy="3151716"/>
          </a:xfrm>
          <a:prstGeom prst="rect">
            <a:avLst/>
          </a:prstGeom>
          <a:gradFill flip="none" rotWithShape="1">
            <a:gsLst>
              <a:gs pos="0">
                <a:srgbClr val="0070C0"/>
              </a:gs>
              <a:gs pos="47000">
                <a:srgbClr val="4472C4">
                  <a:tint val="44500"/>
                  <a:satMod val="160000"/>
                </a:srgbClr>
              </a:gs>
              <a:gs pos="88000">
                <a:sysClr val="window" lastClr="FFFFFF"/>
              </a:gs>
            </a:gsLst>
            <a:lin ang="16200000" scaled="1"/>
            <a:tileRect/>
          </a:gra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grpSp>
        <p:nvGrpSpPr>
          <p:cNvPr id="7" name="群組 7">
            <a:extLst>
              <a:ext uri="{FF2B5EF4-FFF2-40B4-BE49-F238E27FC236}">
                <a16:creationId xmlns:a16="http://schemas.microsoft.com/office/drawing/2014/main" id="{1DAC3868-4FBF-4A3C-A0FA-2A02EABE7260}"/>
              </a:ext>
            </a:extLst>
          </p:cNvPr>
          <p:cNvGrpSpPr/>
          <p:nvPr/>
        </p:nvGrpSpPr>
        <p:grpSpPr>
          <a:xfrm>
            <a:off x="5249751" y="2007657"/>
            <a:ext cx="3151716" cy="3426952"/>
            <a:chOff x="5240520" y="1312332"/>
            <a:chExt cx="2472267" cy="2688168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11FD193D-0A6D-4AC6-A20D-749558B22AC6}"/>
                </a:ext>
              </a:extLst>
            </p:cNvPr>
            <p:cNvSpPr/>
            <p:nvPr/>
          </p:nvSpPr>
          <p:spPr>
            <a:xfrm>
              <a:off x="5240520" y="1420283"/>
              <a:ext cx="2472267" cy="2472267"/>
            </a:xfrm>
            <a:prstGeom prst="rect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9" name="橢圓 6">
              <a:extLst>
                <a:ext uri="{FF2B5EF4-FFF2-40B4-BE49-F238E27FC236}">
                  <a16:creationId xmlns:a16="http://schemas.microsoft.com/office/drawing/2014/main" id="{774BE26E-485F-4B28-AE33-D0CCFFD32F4E}"/>
                </a:ext>
              </a:extLst>
            </p:cNvPr>
            <p:cNvSpPr/>
            <p:nvPr/>
          </p:nvSpPr>
          <p:spPr>
            <a:xfrm>
              <a:off x="5682465" y="1312332"/>
              <a:ext cx="1621069" cy="2688168"/>
            </a:xfrm>
            <a:prstGeom prst="ellipse">
              <a:avLst/>
            </a:prstGeom>
            <a:solidFill>
              <a:srgbClr val="0070C0">
                <a:alpha val="67000"/>
              </a:srgbClr>
            </a:solidFill>
            <a:ln w="12700" cap="flat" cmpd="sng" algn="ctr">
              <a:noFill/>
              <a:prstDash val="solid"/>
              <a:miter lim="800000"/>
            </a:ln>
            <a:effectLst>
              <a:softEdge rad="317500"/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</p:grpSp>
      <p:sp>
        <p:nvSpPr>
          <p:cNvPr id="10" name="文字方塊 8">
            <a:extLst>
              <a:ext uri="{FF2B5EF4-FFF2-40B4-BE49-F238E27FC236}">
                <a16:creationId xmlns:a16="http://schemas.microsoft.com/office/drawing/2014/main" id="{9F5513BC-3619-4EE6-A269-EDF8727CBA42}"/>
              </a:ext>
            </a:extLst>
          </p:cNvPr>
          <p:cNvSpPr txBox="1"/>
          <p:nvPr/>
        </p:nvSpPr>
        <p:spPr>
          <a:xfrm>
            <a:off x="1728141" y="1618341"/>
            <a:ext cx="1866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en-US" altLang="zh-TW" sz="2400" dirty="0">
                <a:solidFill>
                  <a:prstClr val="black"/>
                </a:solidFill>
                <a:ea typeface="新細明體" panose="02020500000000000000" pitchFamily="18" charset="-120"/>
              </a:rPr>
              <a:t>Task 1</a:t>
            </a:r>
            <a:endParaRPr lang="zh-TW" altLang="en-US" sz="2400" dirty="0">
              <a:solidFill>
                <a:prstClr val="black"/>
              </a:solidFill>
              <a:ea typeface="新細明體" panose="02020500000000000000" pitchFamily="18" charset="-120"/>
            </a:endParaRPr>
          </a:p>
        </p:txBody>
      </p:sp>
      <p:sp>
        <p:nvSpPr>
          <p:cNvPr id="11" name="文字方塊 9">
            <a:extLst>
              <a:ext uri="{FF2B5EF4-FFF2-40B4-BE49-F238E27FC236}">
                <a16:creationId xmlns:a16="http://schemas.microsoft.com/office/drawing/2014/main" id="{374101E0-475B-4220-BE1D-C82C40EACF6A}"/>
              </a:ext>
            </a:extLst>
          </p:cNvPr>
          <p:cNvSpPr txBox="1"/>
          <p:nvPr/>
        </p:nvSpPr>
        <p:spPr>
          <a:xfrm>
            <a:off x="5892159" y="1654515"/>
            <a:ext cx="1866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en-US" altLang="zh-TW" sz="2400" dirty="0">
                <a:solidFill>
                  <a:prstClr val="black"/>
                </a:solidFill>
                <a:ea typeface="新細明體" panose="02020500000000000000" pitchFamily="18" charset="-120"/>
              </a:rPr>
              <a:t>Task 2</a:t>
            </a:r>
            <a:endParaRPr lang="zh-TW" altLang="en-US" sz="2400" dirty="0">
              <a:solidFill>
                <a:prstClr val="black"/>
              </a:solidFill>
              <a:ea typeface="新細明體" panose="02020500000000000000" pitchFamily="18" charset="-120"/>
            </a:endParaRPr>
          </a:p>
        </p:txBody>
      </p:sp>
      <p:sp>
        <p:nvSpPr>
          <p:cNvPr id="12" name="文字方塊 10">
            <a:extLst>
              <a:ext uri="{FF2B5EF4-FFF2-40B4-BE49-F238E27FC236}">
                <a16:creationId xmlns:a16="http://schemas.microsoft.com/office/drawing/2014/main" id="{7B4E0C88-CD13-4B1F-A188-AD8DF54B505B}"/>
              </a:ext>
            </a:extLst>
          </p:cNvPr>
          <p:cNvSpPr txBox="1"/>
          <p:nvPr/>
        </p:nvSpPr>
        <p:spPr>
          <a:xfrm>
            <a:off x="2310449" y="5917496"/>
            <a:ext cx="46439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en-US" altLang="zh-TW" sz="2400" dirty="0">
                <a:solidFill>
                  <a:prstClr val="black"/>
                </a:solidFill>
                <a:ea typeface="新細明體" panose="02020500000000000000" pitchFamily="18" charset="-120"/>
              </a:rPr>
              <a:t>The error surfaces of tasks 1 &amp; 2.</a:t>
            </a:r>
            <a:endParaRPr lang="zh-TW" altLang="en-US" sz="2400" dirty="0">
              <a:solidFill>
                <a:prstClr val="black"/>
              </a:solidFill>
              <a:ea typeface="新細明體" panose="02020500000000000000" pitchFamily="18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1">
                <a:extLst>
                  <a:ext uri="{FF2B5EF4-FFF2-40B4-BE49-F238E27FC236}">
                    <a16:creationId xmlns:a16="http://schemas.microsoft.com/office/drawing/2014/main" id="{6B305200-B135-40B0-B364-A2EBC121964C}"/>
                  </a:ext>
                </a:extLst>
              </p:cNvPr>
              <p:cNvSpPr txBox="1"/>
              <p:nvPr/>
            </p:nvSpPr>
            <p:spPr>
              <a:xfrm>
                <a:off x="2478240" y="5305112"/>
                <a:ext cx="36670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457200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TW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prstClr val="black"/>
                  </a:solidFill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13" name="文字方塊 11">
                <a:extLst>
                  <a:ext uri="{FF2B5EF4-FFF2-40B4-BE49-F238E27FC236}">
                    <a16:creationId xmlns:a16="http://schemas.microsoft.com/office/drawing/2014/main" id="{6B305200-B135-40B0-B364-A2EBC12196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8240" y="5305112"/>
                <a:ext cx="366702" cy="369332"/>
              </a:xfrm>
              <a:prstGeom prst="rect">
                <a:avLst/>
              </a:prstGeom>
              <a:blipFill>
                <a:blip r:embed="rId3"/>
                <a:stretch>
                  <a:fillRect l="-20000" r="-6667" b="-131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2">
                <a:extLst>
                  <a:ext uri="{FF2B5EF4-FFF2-40B4-BE49-F238E27FC236}">
                    <a16:creationId xmlns:a16="http://schemas.microsoft.com/office/drawing/2014/main" id="{503A6807-97C1-4EA5-B77E-F89C4D955196}"/>
                  </a:ext>
                </a:extLst>
              </p:cNvPr>
              <p:cNvSpPr txBox="1"/>
              <p:nvPr/>
            </p:nvSpPr>
            <p:spPr>
              <a:xfrm>
                <a:off x="6663096" y="5305112"/>
                <a:ext cx="36670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457200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TW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prstClr val="black"/>
                  </a:solidFill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14" name="文字方塊 12">
                <a:extLst>
                  <a:ext uri="{FF2B5EF4-FFF2-40B4-BE49-F238E27FC236}">
                    <a16:creationId xmlns:a16="http://schemas.microsoft.com/office/drawing/2014/main" id="{503A6807-97C1-4EA5-B77E-F89C4D9551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3096" y="5305112"/>
                <a:ext cx="366702" cy="369332"/>
              </a:xfrm>
              <a:prstGeom prst="rect">
                <a:avLst/>
              </a:prstGeom>
              <a:blipFill>
                <a:blip r:embed="rId4"/>
                <a:stretch>
                  <a:fillRect l="-18333" r="-6667" b="-131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3">
                <a:extLst>
                  <a:ext uri="{FF2B5EF4-FFF2-40B4-BE49-F238E27FC236}">
                    <a16:creationId xmlns:a16="http://schemas.microsoft.com/office/drawing/2014/main" id="{5D258158-1E72-4F6F-B97D-3BBF56E37656}"/>
                  </a:ext>
                </a:extLst>
              </p:cNvPr>
              <p:cNvSpPr txBox="1"/>
              <p:nvPr/>
            </p:nvSpPr>
            <p:spPr>
              <a:xfrm>
                <a:off x="628650" y="3422026"/>
                <a:ext cx="37382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457200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TW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prstClr val="black"/>
                  </a:solidFill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15" name="文字方塊 13">
                <a:extLst>
                  <a:ext uri="{FF2B5EF4-FFF2-40B4-BE49-F238E27FC236}">
                    <a16:creationId xmlns:a16="http://schemas.microsoft.com/office/drawing/2014/main" id="{5D258158-1E72-4F6F-B97D-3BBF56E376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3422026"/>
                <a:ext cx="373820" cy="369332"/>
              </a:xfrm>
              <a:prstGeom prst="rect">
                <a:avLst/>
              </a:prstGeom>
              <a:blipFill>
                <a:blip r:embed="rId5"/>
                <a:stretch>
                  <a:fillRect l="-18033" r="-6557" b="-131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4">
                <a:extLst>
                  <a:ext uri="{FF2B5EF4-FFF2-40B4-BE49-F238E27FC236}">
                    <a16:creationId xmlns:a16="http://schemas.microsoft.com/office/drawing/2014/main" id="{5621C9CA-D1DF-4591-88CC-52DD8CE57606}"/>
                  </a:ext>
                </a:extLst>
              </p:cNvPr>
              <p:cNvSpPr txBox="1"/>
              <p:nvPr/>
            </p:nvSpPr>
            <p:spPr>
              <a:xfrm>
                <a:off x="4816258" y="3536467"/>
                <a:ext cx="37382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457200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TW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prstClr val="black"/>
                  </a:solidFill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16" name="文字方塊 14">
                <a:extLst>
                  <a:ext uri="{FF2B5EF4-FFF2-40B4-BE49-F238E27FC236}">
                    <a16:creationId xmlns:a16="http://schemas.microsoft.com/office/drawing/2014/main" id="{5621C9CA-D1DF-4591-88CC-52DD8CE576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6258" y="3536467"/>
                <a:ext cx="373820" cy="369332"/>
              </a:xfrm>
              <a:prstGeom prst="rect">
                <a:avLst/>
              </a:prstGeom>
              <a:blipFill>
                <a:blip r:embed="rId6"/>
                <a:stretch>
                  <a:fillRect l="-18033" r="-6557" b="-131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橢圓 17">
            <a:extLst>
              <a:ext uri="{FF2B5EF4-FFF2-40B4-BE49-F238E27FC236}">
                <a16:creationId xmlns:a16="http://schemas.microsoft.com/office/drawing/2014/main" id="{D566682F-B10C-4E25-A1B3-7A3871B29E74}"/>
              </a:ext>
            </a:extLst>
          </p:cNvPr>
          <p:cNvSpPr/>
          <p:nvPr/>
        </p:nvSpPr>
        <p:spPr>
          <a:xfrm>
            <a:off x="1641660" y="2624281"/>
            <a:ext cx="158484" cy="158484"/>
          </a:xfrm>
          <a:prstGeom prst="ellipse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8" name="橢圓 18">
            <a:extLst>
              <a:ext uri="{FF2B5EF4-FFF2-40B4-BE49-F238E27FC236}">
                <a16:creationId xmlns:a16="http://schemas.microsoft.com/office/drawing/2014/main" id="{FF46209D-D87E-4BDF-8218-C92A1DE9C4B9}"/>
              </a:ext>
            </a:extLst>
          </p:cNvPr>
          <p:cNvSpPr/>
          <p:nvPr/>
        </p:nvSpPr>
        <p:spPr>
          <a:xfrm>
            <a:off x="1641660" y="4685688"/>
            <a:ext cx="158484" cy="158484"/>
          </a:xfrm>
          <a:prstGeom prst="ellipse">
            <a:avLst/>
          </a:prstGeom>
          <a:solidFill>
            <a:srgbClr val="FFC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19" name="直線單箭頭接點 20">
            <a:extLst>
              <a:ext uri="{FF2B5EF4-FFF2-40B4-BE49-F238E27FC236}">
                <a16:creationId xmlns:a16="http://schemas.microsoft.com/office/drawing/2014/main" id="{7237F6BF-075C-43CF-BAD1-0B00ABC90838}"/>
              </a:ext>
            </a:extLst>
          </p:cNvPr>
          <p:cNvCxnSpPr>
            <a:cxnSpLocks/>
            <a:stCxn id="20" idx="7"/>
          </p:cNvCxnSpPr>
          <p:nvPr/>
        </p:nvCxnSpPr>
        <p:spPr>
          <a:xfrm flipV="1">
            <a:off x="5948192" y="3820454"/>
            <a:ext cx="847765" cy="884489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20" name="橢圓 23">
            <a:extLst>
              <a:ext uri="{FF2B5EF4-FFF2-40B4-BE49-F238E27FC236}">
                <a16:creationId xmlns:a16="http://schemas.microsoft.com/office/drawing/2014/main" id="{B0E56FD2-4732-46C7-A4ED-E3EA162991ED}"/>
              </a:ext>
            </a:extLst>
          </p:cNvPr>
          <p:cNvSpPr/>
          <p:nvPr/>
        </p:nvSpPr>
        <p:spPr>
          <a:xfrm>
            <a:off x="5812917" y="4681734"/>
            <a:ext cx="158484" cy="158484"/>
          </a:xfrm>
          <a:prstGeom prst="ellipse">
            <a:avLst/>
          </a:prstGeom>
          <a:solidFill>
            <a:srgbClr val="FFC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1" name="橢圓 25">
            <a:extLst>
              <a:ext uri="{FF2B5EF4-FFF2-40B4-BE49-F238E27FC236}">
                <a16:creationId xmlns:a16="http://schemas.microsoft.com/office/drawing/2014/main" id="{CD95B373-83E1-4BDE-8D41-563131399373}"/>
              </a:ext>
            </a:extLst>
          </p:cNvPr>
          <p:cNvSpPr/>
          <p:nvPr/>
        </p:nvSpPr>
        <p:spPr>
          <a:xfrm>
            <a:off x="6795957" y="3632874"/>
            <a:ext cx="158484" cy="158484"/>
          </a:xfrm>
          <a:prstGeom prst="ellipse">
            <a:avLst/>
          </a:prstGeom>
          <a:gradFill rotWithShape="1">
            <a:gsLst>
              <a:gs pos="0">
                <a:srgbClr val="70AD47">
                  <a:lumMod val="110000"/>
                  <a:satMod val="105000"/>
                  <a:tint val="67000"/>
                </a:srgbClr>
              </a:gs>
              <a:gs pos="50000">
                <a:srgbClr val="70AD47">
                  <a:lumMod val="105000"/>
                  <a:satMod val="103000"/>
                  <a:tint val="73000"/>
                </a:srgbClr>
              </a:gs>
              <a:gs pos="100000">
                <a:srgbClr val="70AD47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70AD47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22" name="直線單箭頭接點 26">
            <a:extLst>
              <a:ext uri="{FF2B5EF4-FFF2-40B4-BE49-F238E27FC236}">
                <a16:creationId xmlns:a16="http://schemas.microsoft.com/office/drawing/2014/main" id="{88F79E6E-BDE7-4E4A-ADAF-806691DA3ABD}"/>
              </a:ext>
            </a:extLst>
          </p:cNvPr>
          <p:cNvCxnSpPr>
            <a:cxnSpLocks/>
          </p:cNvCxnSpPr>
          <p:nvPr/>
        </p:nvCxnSpPr>
        <p:spPr>
          <a:xfrm>
            <a:off x="1715038" y="2792807"/>
            <a:ext cx="0" cy="1878869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23" name="橢圓 29">
            <a:extLst>
              <a:ext uri="{FF2B5EF4-FFF2-40B4-BE49-F238E27FC236}">
                <a16:creationId xmlns:a16="http://schemas.microsoft.com/office/drawing/2014/main" id="{A7069A62-8DE3-44B2-AE8C-063C7376285E}"/>
              </a:ext>
            </a:extLst>
          </p:cNvPr>
          <p:cNvSpPr/>
          <p:nvPr/>
        </p:nvSpPr>
        <p:spPr>
          <a:xfrm>
            <a:off x="2581630" y="3535560"/>
            <a:ext cx="158484" cy="158484"/>
          </a:xfrm>
          <a:prstGeom prst="ellipse">
            <a:avLst/>
          </a:prstGeom>
          <a:gradFill rotWithShape="1">
            <a:gsLst>
              <a:gs pos="0">
                <a:srgbClr val="70AD47">
                  <a:lumMod val="110000"/>
                  <a:satMod val="105000"/>
                  <a:tint val="67000"/>
                </a:srgbClr>
              </a:gs>
              <a:gs pos="50000">
                <a:srgbClr val="70AD47">
                  <a:lumMod val="105000"/>
                  <a:satMod val="103000"/>
                  <a:tint val="73000"/>
                </a:srgbClr>
              </a:gs>
              <a:gs pos="100000">
                <a:srgbClr val="70AD47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70AD47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字方塊 30">
                <a:extLst>
                  <a:ext uri="{FF2B5EF4-FFF2-40B4-BE49-F238E27FC236}">
                    <a16:creationId xmlns:a16="http://schemas.microsoft.com/office/drawing/2014/main" id="{FE4DD7B7-3FB1-4A1E-9F08-0C867C27207B}"/>
                  </a:ext>
                </a:extLst>
              </p:cNvPr>
              <p:cNvSpPr txBox="1"/>
              <p:nvPr/>
            </p:nvSpPr>
            <p:spPr>
              <a:xfrm>
                <a:off x="6764998" y="3244334"/>
                <a:ext cx="37888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4572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altLang="zh-TW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zh-TW" altLang="en-US" sz="2400" dirty="0">
                  <a:solidFill>
                    <a:prstClr val="black"/>
                  </a:solidFill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24" name="文字方塊 30">
                <a:extLst>
                  <a:ext uri="{FF2B5EF4-FFF2-40B4-BE49-F238E27FC236}">
                    <a16:creationId xmlns:a16="http://schemas.microsoft.com/office/drawing/2014/main" id="{FE4DD7B7-3FB1-4A1E-9F08-0C867C2720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4998" y="3244334"/>
                <a:ext cx="378885" cy="369332"/>
              </a:xfrm>
              <a:prstGeom prst="rect">
                <a:avLst/>
              </a:prstGeom>
              <a:blipFill>
                <a:blip r:embed="rId7"/>
                <a:stretch>
                  <a:fillRect l="-19355" r="-1613" b="-65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字方塊 31">
                <a:extLst>
                  <a:ext uri="{FF2B5EF4-FFF2-40B4-BE49-F238E27FC236}">
                    <a16:creationId xmlns:a16="http://schemas.microsoft.com/office/drawing/2014/main" id="{43E91983-78F6-4EFF-8428-325EFA44D30A}"/>
                  </a:ext>
                </a:extLst>
              </p:cNvPr>
              <p:cNvSpPr txBox="1"/>
              <p:nvPr/>
            </p:nvSpPr>
            <p:spPr>
              <a:xfrm>
                <a:off x="2537898" y="3128122"/>
                <a:ext cx="37888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4572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altLang="zh-TW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zh-TW" altLang="en-US" sz="2400" dirty="0">
                  <a:solidFill>
                    <a:prstClr val="black"/>
                  </a:solidFill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25" name="文字方塊 31">
                <a:extLst>
                  <a:ext uri="{FF2B5EF4-FFF2-40B4-BE49-F238E27FC236}">
                    <a16:creationId xmlns:a16="http://schemas.microsoft.com/office/drawing/2014/main" id="{43E91983-78F6-4EFF-8428-325EFA44D3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7898" y="3128122"/>
                <a:ext cx="378885" cy="369332"/>
              </a:xfrm>
              <a:prstGeom prst="rect">
                <a:avLst/>
              </a:prstGeom>
              <a:blipFill>
                <a:blip r:embed="rId8"/>
                <a:stretch>
                  <a:fillRect l="-17742" r="-1613" b="-65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手繪多邊形: 圖案 33">
            <a:extLst>
              <a:ext uri="{FF2B5EF4-FFF2-40B4-BE49-F238E27FC236}">
                <a16:creationId xmlns:a16="http://schemas.microsoft.com/office/drawing/2014/main" id="{25BF246F-FCCB-4201-8959-ADD9F886D211}"/>
              </a:ext>
            </a:extLst>
          </p:cNvPr>
          <p:cNvSpPr/>
          <p:nvPr/>
        </p:nvSpPr>
        <p:spPr>
          <a:xfrm>
            <a:off x="1830533" y="4818027"/>
            <a:ext cx="3994484" cy="284218"/>
          </a:xfrm>
          <a:custGeom>
            <a:avLst/>
            <a:gdLst>
              <a:gd name="connsiteX0" fmla="*/ 0 w 4081112"/>
              <a:gd name="connsiteY0" fmla="*/ 19251 h 298436"/>
              <a:gd name="connsiteX1" fmla="*/ 2069432 w 4081112"/>
              <a:gd name="connsiteY1" fmla="*/ 298383 h 298436"/>
              <a:gd name="connsiteX2" fmla="*/ 4081112 w 4081112"/>
              <a:gd name="connsiteY2" fmla="*/ 0 h 298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081112" h="298436">
                <a:moveTo>
                  <a:pt x="0" y="19251"/>
                </a:moveTo>
                <a:cubicBezTo>
                  <a:pt x="694623" y="160421"/>
                  <a:pt x="1389247" y="301591"/>
                  <a:pt x="2069432" y="298383"/>
                </a:cubicBezTo>
                <a:cubicBezTo>
                  <a:pt x="2749617" y="295175"/>
                  <a:pt x="3415364" y="147587"/>
                  <a:pt x="4081112" y="0"/>
                </a:cubicBezTo>
              </a:path>
            </a:pathLst>
          </a:custGeom>
          <a:noFill/>
          <a:ln w="38100" cap="flat" cmpd="sng" algn="ctr">
            <a:solidFill>
              <a:sysClr val="windowText" lastClr="000000"/>
            </a:solidFill>
            <a:prstDash val="sysDot"/>
            <a:miter lim="800000"/>
            <a:headEnd type="none" w="med" len="med"/>
            <a:tailEnd type="triangle" w="med" len="me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7" name="手繪多邊形: 圖案 34">
            <a:extLst>
              <a:ext uri="{FF2B5EF4-FFF2-40B4-BE49-F238E27FC236}">
                <a16:creationId xmlns:a16="http://schemas.microsoft.com/office/drawing/2014/main" id="{0A620926-04E3-4369-8895-29A3707F2E14}"/>
              </a:ext>
            </a:extLst>
          </p:cNvPr>
          <p:cNvSpPr/>
          <p:nvPr/>
        </p:nvSpPr>
        <p:spPr>
          <a:xfrm rot="172558" flipH="1" flipV="1">
            <a:off x="2757471" y="3336884"/>
            <a:ext cx="3994484" cy="284218"/>
          </a:xfrm>
          <a:custGeom>
            <a:avLst/>
            <a:gdLst>
              <a:gd name="connsiteX0" fmla="*/ 0 w 4081112"/>
              <a:gd name="connsiteY0" fmla="*/ 19251 h 298436"/>
              <a:gd name="connsiteX1" fmla="*/ 2069432 w 4081112"/>
              <a:gd name="connsiteY1" fmla="*/ 298383 h 298436"/>
              <a:gd name="connsiteX2" fmla="*/ 4081112 w 4081112"/>
              <a:gd name="connsiteY2" fmla="*/ 0 h 298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081112" h="298436">
                <a:moveTo>
                  <a:pt x="0" y="19251"/>
                </a:moveTo>
                <a:cubicBezTo>
                  <a:pt x="694623" y="160421"/>
                  <a:pt x="1389247" y="301591"/>
                  <a:pt x="2069432" y="298383"/>
                </a:cubicBezTo>
                <a:cubicBezTo>
                  <a:pt x="2749617" y="295175"/>
                  <a:pt x="3415364" y="147587"/>
                  <a:pt x="4081112" y="0"/>
                </a:cubicBezTo>
              </a:path>
            </a:pathLst>
          </a:custGeom>
          <a:noFill/>
          <a:ln w="38100" cap="flat" cmpd="sng" algn="ctr">
            <a:solidFill>
              <a:sysClr val="windowText" lastClr="000000"/>
            </a:solidFill>
            <a:prstDash val="sysDot"/>
            <a:miter lim="800000"/>
            <a:headEnd type="none" w="med" len="med"/>
            <a:tailEnd type="triangle" w="med" len="me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8" name="文字方塊 35">
            <a:extLst>
              <a:ext uri="{FF2B5EF4-FFF2-40B4-BE49-F238E27FC236}">
                <a16:creationId xmlns:a16="http://schemas.microsoft.com/office/drawing/2014/main" id="{2318F082-27F7-4737-A23D-082755A4C265}"/>
              </a:ext>
            </a:extLst>
          </p:cNvPr>
          <p:cNvSpPr txBox="1"/>
          <p:nvPr/>
        </p:nvSpPr>
        <p:spPr>
          <a:xfrm>
            <a:off x="2169175" y="3696075"/>
            <a:ext cx="10253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altLang="zh-TW" sz="2400" dirty="0">
                <a:solidFill>
                  <a:srgbClr val="FF0000"/>
                </a:solidFill>
                <a:ea typeface="新細明體" panose="02020500000000000000" pitchFamily="18" charset="-120"/>
              </a:rPr>
              <a:t>Forget!</a:t>
            </a:r>
            <a:endParaRPr lang="zh-TW" altLang="en-US" sz="2400" dirty="0">
              <a:solidFill>
                <a:srgbClr val="FF0000"/>
              </a:solidFill>
              <a:ea typeface="新細明體" panose="02020500000000000000" pitchFamily="18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字方塊 36">
                <a:extLst>
                  <a:ext uri="{FF2B5EF4-FFF2-40B4-BE49-F238E27FC236}">
                    <a16:creationId xmlns:a16="http://schemas.microsoft.com/office/drawing/2014/main" id="{B00D28D3-3C41-49DF-993A-2719BC4CBD0A}"/>
                  </a:ext>
                </a:extLst>
              </p:cNvPr>
              <p:cNvSpPr txBox="1"/>
              <p:nvPr/>
            </p:nvSpPr>
            <p:spPr>
              <a:xfrm>
                <a:off x="1348363" y="2347910"/>
                <a:ext cx="3997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4572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altLang="zh-TW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</m:oMath>
                  </m:oMathPara>
                </a14:m>
                <a:endParaRPr lang="zh-TW" altLang="en-US" sz="2400" dirty="0">
                  <a:solidFill>
                    <a:prstClr val="black"/>
                  </a:solidFill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29" name="文字方塊 36">
                <a:extLst>
                  <a:ext uri="{FF2B5EF4-FFF2-40B4-BE49-F238E27FC236}">
                    <a16:creationId xmlns:a16="http://schemas.microsoft.com/office/drawing/2014/main" id="{B00D28D3-3C41-49DF-993A-2719BC4CBD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8363" y="2347910"/>
                <a:ext cx="399725" cy="369332"/>
              </a:xfrm>
              <a:prstGeom prst="rect">
                <a:avLst/>
              </a:prstGeom>
              <a:blipFill>
                <a:blip r:embed="rId9"/>
                <a:stretch>
                  <a:fillRect l="-16667" r="-4545" b="-65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字方塊 37">
                <a:extLst>
                  <a:ext uri="{FF2B5EF4-FFF2-40B4-BE49-F238E27FC236}">
                    <a16:creationId xmlns:a16="http://schemas.microsoft.com/office/drawing/2014/main" id="{6C6EE57A-6F8A-4F99-B8D6-024AA1574C73}"/>
                  </a:ext>
                </a:extLst>
              </p:cNvPr>
              <p:cNvSpPr txBox="1"/>
              <p:nvPr/>
            </p:nvSpPr>
            <p:spPr>
              <a:xfrm>
                <a:off x="1304476" y="4818027"/>
                <a:ext cx="410562" cy="3758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4572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altLang="zh-TW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</m:sSup>
                    </m:oMath>
                  </m:oMathPara>
                </a14:m>
                <a:endParaRPr lang="zh-TW" altLang="en-US" sz="2400" dirty="0">
                  <a:solidFill>
                    <a:prstClr val="black"/>
                  </a:solidFill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30" name="文字方塊 37">
                <a:extLst>
                  <a:ext uri="{FF2B5EF4-FFF2-40B4-BE49-F238E27FC236}">
                    <a16:creationId xmlns:a16="http://schemas.microsoft.com/office/drawing/2014/main" id="{6C6EE57A-6F8A-4F99-B8D6-024AA1574C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4476" y="4818027"/>
                <a:ext cx="410562" cy="375872"/>
              </a:xfrm>
              <a:prstGeom prst="rect">
                <a:avLst/>
              </a:prstGeom>
              <a:blipFill>
                <a:blip r:embed="rId10"/>
                <a:stretch>
                  <a:fillRect l="-17910" t="-1613" r="-5970" b="-64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字方塊 38">
                <a:extLst>
                  <a:ext uri="{FF2B5EF4-FFF2-40B4-BE49-F238E27FC236}">
                    <a16:creationId xmlns:a16="http://schemas.microsoft.com/office/drawing/2014/main" id="{30AF351F-D6C0-4F6E-A51D-C26811A46326}"/>
                  </a:ext>
                </a:extLst>
              </p:cNvPr>
              <p:cNvSpPr txBox="1"/>
              <p:nvPr/>
            </p:nvSpPr>
            <p:spPr>
              <a:xfrm>
                <a:off x="5607636" y="4885117"/>
                <a:ext cx="410562" cy="3758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4572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altLang="zh-TW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</m:sSup>
                    </m:oMath>
                  </m:oMathPara>
                </a14:m>
                <a:endParaRPr lang="zh-TW" altLang="en-US" sz="2400" dirty="0">
                  <a:solidFill>
                    <a:prstClr val="black"/>
                  </a:solidFill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31" name="文字方塊 38">
                <a:extLst>
                  <a:ext uri="{FF2B5EF4-FFF2-40B4-BE49-F238E27FC236}">
                    <a16:creationId xmlns:a16="http://schemas.microsoft.com/office/drawing/2014/main" id="{30AF351F-D6C0-4F6E-A51D-C26811A463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7636" y="4885117"/>
                <a:ext cx="410562" cy="375872"/>
              </a:xfrm>
              <a:prstGeom prst="rect">
                <a:avLst/>
              </a:prstGeom>
              <a:blipFill>
                <a:blip r:embed="rId11"/>
                <a:stretch>
                  <a:fillRect l="-17910" t="-1613" r="-5970" b="-64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文字方塊 2">
            <a:extLst>
              <a:ext uri="{FF2B5EF4-FFF2-40B4-BE49-F238E27FC236}">
                <a16:creationId xmlns:a16="http://schemas.microsoft.com/office/drawing/2014/main" id="{7D6B3A27-91BC-4342-80F4-005A9F226207}"/>
              </a:ext>
            </a:extLst>
          </p:cNvPr>
          <p:cNvSpPr txBox="1"/>
          <p:nvPr/>
        </p:nvSpPr>
        <p:spPr>
          <a:xfrm>
            <a:off x="1846748" y="6314992"/>
            <a:ext cx="5789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en-US" altLang="zh-TW" dirty="0">
                <a:solidFill>
                  <a:prstClr val="black"/>
                </a:solidFill>
                <a:ea typeface="新細明體" panose="02020500000000000000" pitchFamily="18" charset="-120"/>
              </a:rPr>
              <a:t>(darker = smaller loss)</a:t>
            </a:r>
            <a:endParaRPr lang="zh-TW" altLang="en-US" dirty="0">
              <a:solidFill>
                <a:prstClr val="black"/>
              </a:solidFill>
              <a:ea typeface="新細明體" panose="02020500000000000000" pitchFamily="18" charset="-120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626A7E80-236A-44CD-8C32-4D046C8231EE}"/>
              </a:ext>
            </a:extLst>
          </p:cNvPr>
          <p:cNvSpPr/>
          <p:nvPr/>
        </p:nvSpPr>
        <p:spPr>
          <a:xfrm>
            <a:off x="6420239" y="1259468"/>
            <a:ext cx="271903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i="1" dirty="0">
                <a:solidFill>
                  <a:srgbClr val="376092"/>
                </a:solidFill>
              </a:rPr>
              <a:t>(Kirkpatrick, et al. PNAS 2017)</a:t>
            </a:r>
            <a:endParaRPr lang="zh-CN" altLang="en-US" sz="1600" i="1" dirty="0">
              <a:solidFill>
                <a:srgbClr val="376092"/>
              </a:solidFill>
            </a:endParaRPr>
          </a:p>
        </p:txBody>
      </p:sp>
      <p:sp>
        <p:nvSpPr>
          <p:cNvPr id="34" name="標題 1">
            <a:extLst>
              <a:ext uri="{FF2B5EF4-FFF2-40B4-BE49-F238E27FC236}">
                <a16:creationId xmlns:a16="http://schemas.microsoft.com/office/drawing/2014/main" id="{54C2DAE1-CDFA-4D36-925C-4E6729AF723D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824505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Elastic Weight Consolidation (EWC) </a:t>
            </a:r>
            <a:endParaRPr kumimoji="0" lang="zh-TW" altLang="en-US" sz="4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 pitchFamily="34" charset="0"/>
              <a:ea typeface="新細明體" panose="02020500000000000000" pitchFamily="18" charset="-12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8969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20" grpId="0" animBg="1"/>
      <p:bldP spid="21" grpId="0" animBg="1"/>
      <p:bldP spid="23" grpId="0" animBg="1"/>
      <p:bldP spid="24" grpId="0"/>
      <p:bldP spid="25" grpId="0"/>
      <p:bldP spid="26" grpId="0" animBg="1"/>
      <p:bldP spid="27" grpId="0" animBg="1"/>
      <p:bldP spid="28" grpId="0"/>
      <p:bldP spid="29" grpId="0"/>
      <p:bldP spid="30" grpId="0"/>
      <p:bldP spid="31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74E9FCC-E23F-49A1-8C02-D127E6C2A57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endParaRPr lang="en-US" altLang="zh-CN" dirty="0"/>
          </a:p>
          <a:p>
            <a:endParaRPr lang="zh-CN" altLang="en-US" dirty="0"/>
          </a:p>
        </p:txBody>
      </p:sp>
      <p:cxnSp>
        <p:nvCxnSpPr>
          <p:cNvPr id="3" name="直線接點 29">
            <a:extLst>
              <a:ext uri="{FF2B5EF4-FFF2-40B4-BE49-F238E27FC236}">
                <a16:creationId xmlns:a16="http://schemas.microsoft.com/office/drawing/2014/main" id="{9823F7BE-9603-4536-A362-484775AB1566}"/>
              </a:ext>
            </a:extLst>
          </p:cNvPr>
          <p:cNvCxnSpPr/>
          <p:nvPr/>
        </p:nvCxnSpPr>
        <p:spPr>
          <a:xfrm>
            <a:off x="6633917" y="2342979"/>
            <a:ext cx="0" cy="269600"/>
          </a:xfrm>
          <a:prstGeom prst="line">
            <a:avLst/>
          </a:prstGeom>
          <a:noFill/>
          <a:ln w="57150" cap="flat" cmpd="sng" algn="ctr">
            <a:solidFill>
              <a:sysClr val="windowText" lastClr="000000"/>
            </a:solidFill>
            <a:prstDash val="sysDot"/>
            <a:miter lim="800000"/>
          </a:ln>
          <a:effectLst/>
        </p:spPr>
      </p:cxnSp>
      <p:sp>
        <p:nvSpPr>
          <p:cNvPr id="5" name="矩形 4">
            <a:extLst>
              <a:ext uri="{FF2B5EF4-FFF2-40B4-BE49-F238E27FC236}">
                <a16:creationId xmlns:a16="http://schemas.microsoft.com/office/drawing/2014/main" id="{B0D53940-7B3B-4E57-A6E5-B3F2A6F583CE}"/>
              </a:ext>
            </a:extLst>
          </p:cNvPr>
          <p:cNvSpPr/>
          <p:nvPr/>
        </p:nvSpPr>
        <p:spPr>
          <a:xfrm>
            <a:off x="1085733" y="2116701"/>
            <a:ext cx="3151716" cy="3151716"/>
          </a:xfrm>
          <a:prstGeom prst="rect">
            <a:avLst/>
          </a:prstGeom>
          <a:gradFill flip="none" rotWithShape="1">
            <a:gsLst>
              <a:gs pos="0">
                <a:srgbClr val="0070C0"/>
              </a:gs>
              <a:gs pos="47000">
                <a:srgbClr val="4472C4">
                  <a:tint val="44500"/>
                  <a:satMod val="160000"/>
                </a:srgbClr>
              </a:gs>
              <a:gs pos="88000">
                <a:sysClr val="window" lastClr="FFFFFF"/>
              </a:gs>
            </a:gsLst>
            <a:lin ang="16200000" scaled="1"/>
            <a:tileRect/>
          </a:gra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" name="文字方塊 8">
            <a:extLst>
              <a:ext uri="{FF2B5EF4-FFF2-40B4-BE49-F238E27FC236}">
                <a16:creationId xmlns:a16="http://schemas.microsoft.com/office/drawing/2014/main" id="{573CB2AF-1744-4759-89E6-D945D98F2B5A}"/>
              </a:ext>
            </a:extLst>
          </p:cNvPr>
          <p:cNvSpPr txBox="1"/>
          <p:nvPr/>
        </p:nvSpPr>
        <p:spPr>
          <a:xfrm>
            <a:off x="1728141" y="1618341"/>
            <a:ext cx="1866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en-US" altLang="zh-TW" sz="2400" dirty="0">
                <a:solidFill>
                  <a:prstClr val="black"/>
                </a:solidFill>
                <a:ea typeface="新細明體" panose="02020500000000000000" pitchFamily="18" charset="-120"/>
              </a:rPr>
              <a:t>Task 1</a:t>
            </a:r>
            <a:endParaRPr lang="zh-TW" altLang="en-US" sz="2400" dirty="0">
              <a:solidFill>
                <a:prstClr val="black"/>
              </a:solidFill>
              <a:ea typeface="新細明體" panose="02020500000000000000" pitchFamily="18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13">
                <a:extLst>
                  <a:ext uri="{FF2B5EF4-FFF2-40B4-BE49-F238E27FC236}">
                    <a16:creationId xmlns:a16="http://schemas.microsoft.com/office/drawing/2014/main" id="{435C07B0-DA00-4B7E-A6E6-1B74692BA0F0}"/>
                  </a:ext>
                </a:extLst>
              </p:cNvPr>
              <p:cNvSpPr txBox="1"/>
              <p:nvPr/>
            </p:nvSpPr>
            <p:spPr>
              <a:xfrm>
                <a:off x="628650" y="3422026"/>
                <a:ext cx="37382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457200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TW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prstClr val="black"/>
                  </a:solidFill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7" name="文字方塊 13">
                <a:extLst>
                  <a:ext uri="{FF2B5EF4-FFF2-40B4-BE49-F238E27FC236}">
                    <a16:creationId xmlns:a16="http://schemas.microsoft.com/office/drawing/2014/main" id="{435C07B0-DA00-4B7E-A6E6-1B74692BA0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3422026"/>
                <a:ext cx="373820" cy="369332"/>
              </a:xfrm>
              <a:prstGeom prst="rect">
                <a:avLst/>
              </a:prstGeom>
              <a:blipFill>
                <a:blip r:embed="rId3"/>
                <a:stretch>
                  <a:fillRect l="-18033" r="-6557" b="-131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15">
                <a:extLst>
                  <a:ext uri="{FF2B5EF4-FFF2-40B4-BE49-F238E27FC236}">
                    <a16:creationId xmlns:a16="http://schemas.microsoft.com/office/drawing/2014/main" id="{E05C6BE0-8135-4568-8F3D-598EB951C105}"/>
                  </a:ext>
                </a:extLst>
              </p:cNvPr>
              <p:cNvSpPr txBox="1"/>
              <p:nvPr/>
            </p:nvSpPr>
            <p:spPr>
              <a:xfrm>
                <a:off x="1348363" y="2347910"/>
                <a:ext cx="3997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4572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altLang="zh-TW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</m:oMath>
                  </m:oMathPara>
                </a14:m>
                <a:endParaRPr lang="zh-TW" altLang="en-US" sz="2400" dirty="0">
                  <a:solidFill>
                    <a:prstClr val="black"/>
                  </a:solidFill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8" name="文字方塊 15">
                <a:extLst>
                  <a:ext uri="{FF2B5EF4-FFF2-40B4-BE49-F238E27FC236}">
                    <a16:creationId xmlns:a16="http://schemas.microsoft.com/office/drawing/2014/main" id="{E05C6BE0-8135-4568-8F3D-598EB951C1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8363" y="2347910"/>
                <a:ext cx="399725" cy="369332"/>
              </a:xfrm>
              <a:prstGeom prst="rect">
                <a:avLst/>
              </a:prstGeom>
              <a:blipFill>
                <a:blip r:embed="rId4"/>
                <a:stretch>
                  <a:fillRect l="-16667" r="-4545" b="-65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16">
                <a:extLst>
                  <a:ext uri="{FF2B5EF4-FFF2-40B4-BE49-F238E27FC236}">
                    <a16:creationId xmlns:a16="http://schemas.microsoft.com/office/drawing/2014/main" id="{D4F02154-6E3F-4224-BC73-779D20243081}"/>
                  </a:ext>
                </a:extLst>
              </p:cNvPr>
              <p:cNvSpPr txBox="1"/>
              <p:nvPr/>
            </p:nvSpPr>
            <p:spPr>
              <a:xfrm>
                <a:off x="1304476" y="4818027"/>
                <a:ext cx="410562" cy="3758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4572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altLang="zh-TW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</m:sSup>
                    </m:oMath>
                  </m:oMathPara>
                </a14:m>
                <a:endParaRPr lang="zh-TW" altLang="en-US" sz="2400" dirty="0">
                  <a:solidFill>
                    <a:prstClr val="black"/>
                  </a:solidFill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9" name="文字方塊 16">
                <a:extLst>
                  <a:ext uri="{FF2B5EF4-FFF2-40B4-BE49-F238E27FC236}">
                    <a16:creationId xmlns:a16="http://schemas.microsoft.com/office/drawing/2014/main" id="{D4F02154-6E3F-4224-BC73-779D202430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4476" y="4818027"/>
                <a:ext cx="410562" cy="375872"/>
              </a:xfrm>
              <a:prstGeom prst="rect">
                <a:avLst/>
              </a:prstGeom>
              <a:blipFill>
                <a:blip r:embed="rId5"/>
                <a:stretch>
                  <a:fillRect l="-17910" t="-1613" r="-5970" b="-64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橢圓 17">
            <a:extLst>
              <a:ext uri="{FF2B5EF4-FFF2-40B4-BE49-F238E27FC236}">
                <a16:creationId xmlns:a16="http://schemas.microsoft.com/office/drawing/2014/main" id="{127191FF-F721-4089-9A9A-CF91B7700F50}"/>
              </a:ext>
            </a:extLst>
          </p:cNvPr>
          <p:cNvSpPr/>
          <p:nvPr/>
        </p:nvSpPr>
        <p:spPr>
          <a:xfrm>
            <a:off x="1641660" y="2624281"/>
            <a:ext cx="158484" cy="158484"/>
          </a:xfrm>
          <a:prstGeom prst="ellipse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1" name="橢圓 18">
            <a:extLst>
              <a:ext uri="{FF2B5EF4-FFF2-40B4-BE49-F238E27FC236}">
                <a16:creationId xmlns:a16="http://schemas.microsoft.com/office/drawing/2014/main" id="{5BEDC65A-175E-4A42-B4DE-C51288E15DDC}"/>
              </a:ext>
            </a:extLst>
          </p:cNvPr>
          <p:cNvSpPr/>
          <p:nvPr/>
        </p:nvSpPr>
        <p:spPr>
          <a:xfrm>
            <a:off x="1641660" y="4685688"/>
            <a:ext cx="158484" cy="158484"/>
          </a:xfrm>
          <a:prstGeom prst="ellipse">
            <a:avLst/>
          </a:prstGeom>
          <a:solidFill>
            <a:srgbClr val="FFC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12" name="直線單箭頭接點 26">
            <a:extLst>
              <a:ext uri="{FF2B5EF4-FFF2-40B4-BE49-F238E27FC236}">
                <a16:creationId xmlns:a16="http://schemas.microsoft.com/office/drawing/2014/main" id="{2FFE3BD0-D631-4F12-81F4-E20189C9737F}"/>
              </a:ext>
            </a:extLst>
          </p:cNvPr>
          <p:cNvCxnSpPr>
            <a:cxnSpLocks/>
          </p:cNvCxnSpPr>
          <p:nvPr/>
        </p:nvCxnSpPr>
        <p:spPr>
          <a:xfrm>
            <a:off x="1715038" y="2792807"/>
            <a:ext cx="0" cy="1878869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34">
                <a:extLst>
                  <a:ext uri="{FF2B5EF4-FFF2-40B4-BE49-F238E27FC236}">
                    <a16:creationId xmlns:a16="http://schemas.microsoft.com/office/drawing/2014/main" id="{489BC383-C7B3-4FCE-9E52-8D7B4500D39D}"/>
                  </a:ext>
                </a:extLst>
              </p:cNvPr>
              <p:cNvSpPr txBox="1"/>
              <p:nvPr/>
            </p:nvSpPr>
            <p:spPr>
              <a:xfrm>
                <a:off x="2478240" y="5305112"/>
                <a:ext cx="36670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457200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TW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prstClr val="black"/>
                  </a:solidFill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13" name="文字方塊 34">
                <a:extLst>
                  <a:ext uri="{FF2B5EF4-FFF2-40B4-BE49-F238E27FC236}">
                    <a16:creationId xmlns:a16="http://schemas.microsoft.com/office/drawing/2014/main" id="{489BC383-C7B3-4FCE-9E52-8D7B4500D3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8240" y="5305112"/>
                <a:ext cx="366702" cy="369332"/>
              </a:xfrm>
              <a:prstGeom prst="rect">
                <a:avLst/>
              </a:prstGeom>
              <a:blipFill>
                <a:blip r:embed="rId6"/>
                <a:stretch>
                  <a:fillRect l="-20000" r="-6667" b="-131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手繪多邊形: 圖案 2">
            <a:extLst>
              <a:ext uri="{FF2B5EF4-FFF2-40B4-BE49-F238E27FC236}">
                <a16:creationId xmlns:a16="http://schemas.microsoft.com/office/drawing/2014/main" id="{3267A370-69B2-4322-B430-AFC498D1A06F}"/>
              </a:ext>
            </a:extLst>
          </p:cNvPr>
          <p:cNvSpPr/>
          <p:nvPr/>
        </p:nvSpPr>
        <p:spPr>
          <a:xfrm>
            <a:off x="4783749" y="1934224"/>
            <a:ext cx="3680749" cy="408755"/>
          </a:xfrm>
          <a:custGeom>
            <a:avLst/>
            <a:gdLst>
              <a:gd name="connsiteX0" fmla="*/ 0 w 3680749"/>
              <a:gd name="connsiteY0" fmla="*/ 57873 h 408755"/>
              <a:gd name="connsiteX1" fmla="*/ 1250066 w 3680749"/>
              <a:gd name="connsiteY1" fmla="*/ 381964 h 408755"/>
              <a:gd name="connsiteX2" fmla="*/ 2187615 w 3680749"/>
              <a:gd name="connsiteY2" fmla="*/ 381964 h 408755"/>
              <a:gd name="connsiteX3" fmla="*/ 3044142 w 3680749"/>
              <a:gd name="connsiteY3" fmla="*/ 312516 h 408755"/>
              <a:gd name="connsiteX4" fmla="*/ 3680749 w 3680749"/>
              <a:gd name="connsiteY4" fmla="*/ 0 h 4087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80749" h="408755">
                <a:moveTo>
                  <a:pt x="0" y="57873"/>
                </a:moveTo>
                <a:cubicBezTo>
                  <a:pt x="442732" y="192911"/>
                  <a:pt x="885464" y="327949"/>
                  <a:pt x="1250066" y="381964"/>
                </a:cubicBezTo>
                <a:cubicBezTo>
                  <a:pt x="1614669" y="435979"/>
                  <a:pt x="1888602" y="393539"/>
                  <a:pt x="2187615" y="381964"/>
                </a:cubicBezTo>
                <a:cubicBezTo>
                  <a:pt x="2486628" y="370389"/>
                  <a:pt x="2795286" y="376177"/>
                  <a:pt x="3044142" y="312516"/>
                </a:cubicBezTo>
                <a:cubicBezTo>
                  <a:pt x="3292998" y="248855"/>
                  <a:pt x="3486873" y="124427"/>
                  <a:pt x="3680749" y="0"/>
                </a:cubicBezTo>
              </a:path>
            </a:pathLst>
          </a:custGeom>
          <a:noFill/>
          <a:ln w="57150" cap="flat" cmpd="sng" algn="ctr">
            <a:solidFill>
              <a:srgbClr val="4472C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5" name="手繪多邊形: 圖案 19">
            <a:extLst>
              <a:ext uri="{FF2B5EF4-FFF2-40B4-BE49-F238E27FC236}">
                <a16:creationId xmlns:a16="http://schemas.microsoft.com/office/drawing/2014/main" id="{4AADEF1F-0FFC-4BFA-99E1-D38A3A13B5F1}"/>
              </a:ext>
            </a:extLst>
          </p:cNvPr>
          <p:cNvSpPr/>
          <p:nvPr/>
        </p:nvSpPr>
        <p:spPr>
          <a:xfrm>
            <a:off x="4783748" y="3666620"/>
            <a:ext cx="3541853" cy="1389064"/>
          </a:xfrm>
          <a:custGeom>
            <a:avLst/>
            <a:gdLst>
              <a:gd name="connsiteX0" fmla="*/ 0 w 3541853"/>
              <a:gd name="connsiteY0" fmla="*/ 57873 h 1389064"/>
              <a:gd name="connsiteX1" fmla="*/ 1851949 w 3541853"/>
              <a:gd name="connsiteY1" fmla="*/ 1388962 h 1389064"/>
              <a:gd name="connsiteX2" fmla="*/ 3541853 w 3541853"/>
              <a:gd name="connsiteY2" fmla="*/ 0 h 13890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541853" h="1389064">
                <a:moveTo>
                  <a:pt x="0" y="57873"/>
                </a:moveTo>
                <a:cubicBezTo>
                  <a:pt x="630820" y="728240"/>
                  <a:pt x="1261640" y="1398608"/>
                  <a:pt x="1851949" y="1388962"/>
                </a:cubicBezTo>
                <a:cubicBezTo>
                  <a:pt x="2442258" y="1379317"/>
                  <a:pt x="2992055" y="689658"/>
                  <a:pt x="3541853" y="0"/>
                </a:cubicBezTo>
              </a:path>
            </a:pathLst>
          </a:custGeom>
          <a:noFill/>
          <a:ln w="57150" cap="flat" cmpd="sng" algn="ctr">
            <a:solidFill>
              <a:srgbClr val="00B05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6" name="橢圓 57">
            <a:extLst>
              <a:ext uri="{FF2B5EF4-FFF2-40B4-BE49-F238E27FC236}">
                <a16:creationId xmlns:a16="http://schemas.microsoft.com/office/drawing/2014/main" id="{E2A3DB7A-476A-4AC9-B2B3-F80225B27975}"/>
              </a:ext>
            </a:extLst>
          </p:cNvPr>
          <p:cNvSpPr/>
          <p:nvPr/>
        </p:nvSpPr>
        <p:spPr>
          <a:xfrm>
            <a:off x="6554675" y="2263737"/>
            <a:ext cx="158484" cy="158484"/>
          </a:xfrm>
          <a:prstGeom prst="ellipse">
            <a:avLst/>
          </a:prstGeom>
          <a:solidFill>
            <a:srgbClr val="FFC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7" name="橢圓 58">
            <a:extLst>
              <a:ext uri="{FF2B5EF4-FFF2-40B4-BE49-F238E27FC236}">
                <a16:creationId xmlns:a16="http://schemas.microsoft.com/office/drawing/2014/main" id="{AECF5929-3747-4B18-A777-20218818DC61}"/>
              </a:ext>
            </a:extLst>
          </p:cNvPr>
          <p:cNvSpPr/>
          <p:nvPr/>
        </p:nvSpPr>
        <p:spPr>
          <a:xfrm>
            <a:off x="6544880" y="4976442"/>
            <a:ext cx="158484" cy="158484"/>
          </a:xfrm>
          <a:prstGeom prst="ellipse">
            <a:avLst/>
          </a:prstGeom>
          <a:solidFill>
            <a:srgbClr val="FFC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18" name="直線接點 22">
            <a:extLst>
              <a:ext uri="{FF2B5EF4-FFF2-40B4-BE49-F238E27FC236}">
                <a16:creationId xmlns:a16="http://schemas.microsoft.com/office/drawing/2014/main" id="{A2144BF3-AC3E-43BD-9A76-D6D492C2EBA3}"/>
              </a:ext>
            </a:extLst>
          </p:cNvPr>
          <p:cNvCxnSpPr>
            <a:cxnSpLocks/>
          </p:cNvCxnSpPr>
          <p:nvPr/>
        </p:nvCxnSpPr>
        <p:spPr>
          <a:xfrm>
            <a:off x="4783747" y="5375969"/>
            <a:ext cx="3680750" cy="0"/>
          </a:xfrm>
          <a:prstGeom prst="line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cxnSp>
        <p:nvCxnSpPr>
          <p:cNvPr id="19" name="直線接點 59">
            <a:extLst>
              <a:ext uri="{FF2B5EF4-FFF2-40B4-BE49-F238E27FC236}">
                <a16:creationId xmlns:a16="http://schemas.microsoft.com/office/drawing/2014/main" id="{F9938FA8-3A70-4887-A91E-202F2945927C}"/>
              </a:ext>
            </a:extLst>
          </p:cNvPr>
          <p:cNvCxnSpPr>
            <a:cxnSpLocks/>
          </p:cNvCxnSpPr>
          <p:nvPr/>
        </p:nvCxnSpPr>
        <p:spPr>
          <a:xfrm>
            <a:off x="4783748" y="2613285"/>
            <a:ext cx="3680750" cy="0"/>
          </a:xfrm>
          <a:prstGeom prst="line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字方塊 60">
                <a:extLst>
                  <a:ext uri="{FF2B5EF4-FFF2-40B4-BE49-F238E27FC236}">
                    <a16:creationId xmlns:a16="http://schemas.microsoft.com/office/drawing/2014/main" id="{53F18FEF-A69A-4707-AA62-450006AC0CE3}"/>
                  </a:ext>
                </a:extLst>
              </p:cNvPr>
              <p:cNvSpPr txBox="1"/>
              <p:nvPr/>
            </p:nvSpPr>
            <p:spPr>
              <a:xfrm>
                <a:off x="8526441" y="2348671"/>
                <a:ext cx="36670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457200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TW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prstClr val="black"/>
                  </a:solidFill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20" name="文字方塊 60">
                <a:extLst>
                  <a:ext uri="{FF2B5EF4-FFF2-40B4-BE49-F238E27FC236}">
                    <a16:creationId xmlns:a16="http://schemas.microsoft.com/office/drawing/2014/main" id="{53F18FEF-A69A-4707-AA62-450006AC0C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6441" y="2348671"/>
                <a:ext cx="366702" cy="369332"/>
              </a:xfrm>
              <a:prstGeom prst="rect">
                <a:avLst/>
              </a:prstGeom>
              <a:blipFill>
                <a:blip r:embed="rId7"/>
                <a:stretch>
                  <a:fillRect l="-20000" r="-6667" b="-131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字方塊 61">
                <a:extLst>
                  <a:ext uri="{FF2B5EF4-FFF2-40B4-BE49-F238E27FC236}">
                    <a16:creationId xmlns:a16="http://schemas.microsoft.com/office/drawing/2014/main" id="{D9064FA8-03EB-406F-A34B-2EA227FA09B9}"/>
                  </a:ext>
                </a:extLst>
              </p:cNvPr>
              <p:cNvSpPr txBox="1"/>
              <p:nvPr/>
            </p:nvSpPr>
            <p:spPr>
              <a:xfrm>
                <a:off x="8485263" y="5171184"/>
                <a:ext cx="37382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457200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TW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prstClr val="black"/>
                  </a:solidFill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21" name="文字方塊 61">
                <a:extLst>
                  <a:ext uri="{FF2B5EF4-FFF2-40B4-BE49-F238E27FC236}">
                    <a16:creationId xmlns:a16="http://schemas.microsoft.com/office/drawing/2014/main" id="{D9064FA8-03EB-406F-A34B-2EA227FA09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5263" y="5171184"/>
                <a:ext cx="373820" cy="369332"/>
              </a:xfrm>
              <a:prstGeom prst="rect">
                <a:avLst/>
              </a:prstGeom>
              <a:blipFill>
                <a:blip r:embed="rId8"/>
                <a:stretch>
                  <a:fillRect l="-19672" r="-6557" b="-131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直線接點 62">
            <a:extLst>
              <a:ext uri="{FF2B5EF4-FFF2-40B4-BE49-F238E27FC236}">
                <a16:creationId xmlns:a16="http://schemas.microsoft.com/office/drawing/2014/main" id="{4AE51D5D-2465-47E3-B8D1-52186895FB3B}"/>
              </a:ext>
            </a:extLst>
          </p:cNvPr>
          <p:cNvCxnSpPr/>
          <p:nvPr/>
        </p:nvCxnSpPr>
        <p:spPr>
          <a:xfrm>
            <a:off x="6624122" y="5117279"/>
            <a:ext cx="0" cy="269600"/>
          </a:xfrm>
          <a:prstGeom prst="line">
            <a:avLst/>
          </a:prstGeom>
          <a:noFill/>
          <a:ln w="57150" cap="flat" cmpd="sng" algn="ctr">
            <a:solidFill>
              <a:sysClr val="windowText" lastClr="000000"/>
            </a:solidFill>
            <a:prstDash val="sysDot"/>
            <a:miter lim="800000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31">
                <a:extLst>
                  <a:ext uri="{FF2B5EF4-FFF2-40B4-BE49-F238E27FC236}">
                    <a16:creationId xmlns:a16="http://schemas.microsoft.com/office/drawing/2014/main" id="{96F62F3F-C8CC-459D-B323-99DCAAD3BC9C}"/>
                  </a:ext>
                </a:extLst>
              </p:cNvPr>
              <p:cNvSpPr txBox="1"/>
              <p:nvPr/>
            </p:nvSpPr>
            <p:spPr>
              <a:xfrm>
                <a:off x="6482694" y="1828365"/>
                <a:ext cx="410562" cy="383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4572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TW" alt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TW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TW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</m:sSubSup>
                    </m:oMath>
                  </m:oMathPara>
                </a14:m>
                <a:endParaRPr lang="zh-TW" altLang="en-US" sz="2400" dirty="0">
                  <a:solidFill>
                    <a:prstClr val="black"/>
                  </a:solidFill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23" name="文字方塊 31">
                <a:extLst>
                  <a:ext uri="{FF2B5EF4-FFF2-40B4-BE49-F238E27FC236}">
                    <a16:creationId xmlns:a16="http://schemas.microsoft.com/office/drawing/2014/main" id="{96F62F3F-C8CC-459D-B323-99DCAAD3BC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2694" y="1828365"/>
                <a:ext cx="410562" cy="383182"/>
              </a:xfrm>
              <a:prstGeom prst="rect">
                <a:avLst/>
              </a:prstGeom>
              <a:blipFill>
                <a:blip r:embed="rId9"/>
                <a:stretch>
                  <a:fillRect l="-16176" t="-3175" r="-4412" b="-142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字方塊 64">
                <a:extLst>
                  <a:ext uri="{FF2B5EF4-FFF2-40B4-BE49-F238E27FC236}">
                    <a16:creationId xmlns:a16="http://schemas.microsoft.com/office/drawing/2014/main" id="{3F9A2858-57DB-4E3E-BF12-172180233A1F}"/>
                  </a:ext>
                </a:extLst>
              </p:cNvPr>
              <p:cNvSpPr txBox="1"/>
              <p:nvPr/>
            </p:nvSpPr>
            <p:spPr>
              <a:xfrm>
                <a:off x="6428635" y="4543423"/>
                <a:ext cx="410561" cy="3839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4572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TW" alt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TW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TW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</m:sSubSup>
                    </m:oMath>
                  </m:oMathPara>
                </a14:m>
                <a:endParaRPr lang="zh-TW" altLang="en-US" sz="2400" dirty="0">
                  <a:solidFill>
                    <a:prstClr val="black"/>
                  </a:solidFill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24" name="文字方塊 64">
                <a:extLst>
                  <a:ext uri="{FF2B5EF4-FFF2-40B4-BE49-F238E27FC236}">
                    <a16:creationId xmlns:a16="http://schemas.microsoft.com/office/drawing/2014/main" id="{3F9A2858-57DB-4E3E-BF12-172180233A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8635" y="4543423"/>
                <a:ext cx="410561" cy="383951"/>
              </a:xfrm>
              <a:prstGeom prst="rect">
                <a:avLst/>
              </a:prstGeom>
              <a:blipFill>
                <a:blip r:embed="rId10"/>
                <a:stretch>
                  <a:fillRect l="-17910" r="-5970" b="-158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文字方塊 2047">
            <a:extLst>
              <a:ext uri="{FF2B5EF4-FFF2-40B4-BE49-F238E27FC236}">
                <a16:creationId xmlns:a16="http://schemas.microsoft.com/office/drawing/2014/main" id="{D974C5F6-6449-4156-A949-1CEC1A9EB065}"/>
              </a:ext>
            </a:extLst>
          </p:cNvPr>
          <p:cNvSpPr txBox="1"/>
          <p:nvPr/>
        </p:nvSpPr>
        <p:spPr>
          <a:xfrm>
            <a:off x="4667659" y="2691821"/>
            <a:ext cx="31517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altLang="zh-TW" sz="2400" dirty="0">
                <a:solidFill>
                  <a:prstClr val="black"/>
                </a:solidFill>
                <a:ea typeface="新細明體" panose="02020500000000000000" pitchFamily="18" charset="-120"/>
              </a:rPr>
              <a:t>Small 2nd derivative </a:t>
            </a:r>
            <a:endParaRPr lang="zh-TW" altLang="en-US" sz="2400" dirty="0">
              <a:solidFill>
                <a:prstClr val="black"/>
              </a:solidFill>
              <a:ea typeface="新細明體" panose="02020500000000000000" pitchFamily="18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字方塊 66">
                <a:extLst>
                  <a:ext uri="{FF2B5EF4-FFF2-40B4-BE49-F238E27FC236}">
                    <a16:creationId xmlns:a16="http://schemas.microsoft.com/office/drawing/2014/main" id="{85D58913-CDD1-4617-BAE4-A8B9B18ADC8D}"/>
                  </a:ext>
                </a:extLst>
              </p:cNvPr>
              <p:cNvSpPr txBox="1"/>
              <p:nvPr/>
            </p:nvSpPr>
            <p:spPr>
              <a:xfrm>
                <a:off x="5385625" y="3125196"/>
                <a:ext cx="216523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457200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TW" altLang="en-US" sz="2400" dirty="0">
                    <a:solidFill>
                      <a:prstClr val="black"/>
                    </a:solidFill>
                    <a:ea typeface="新細明體" panose="02020500000000000000" pitchFamily="18" charset="-120"/>
                  </a:rPr>
                  <a:t> </a:t>
                </a:r>
                <a:r>
                  <a:rPr lang="en-US" altLang="zh-TW" sz="2400" dirty="0">
                    <a:solidFill>
                      <a:prstClr val="black"/>
                    </a:solidFill>
                    <a:ea typeface="新細明體" panose="02020500000000000000" pitchFamily="18" charset="-120"/>
                  </a:rPr>
                  <a:t>is small</a:t>
                </a:r>
                <a:endParaRPr lang="zh-TW" altLang="en-US" sz="2400" dirty="0">
                  <a:solidFill>
                    <a:prstClr val="black"/>
                  </a:solidFill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26" name="文字方塊 66">
                <a:extLst>
                  <a:ext uri="{FF2B5EF4-FFF2-40B4-BE49-F238E27FC236}">
                    <a16:creationId xmlns:a16="http://schemas.microsoft.com/office/drawing/2014/main" id="{85D58913-CDD1-4617-BAE4-A8B9B18ADC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5625" y="3125196"/>
                <a:ext cx="2165233" cy="461665"/>
              </a:xfrm>
              <a:prstGeom prst="rect">
                <a:avLst/>
              </a:prstGeom>
              <a:blipFill>
                <a:blip r:embed="rId11"/>
                <a:stretch>
                  <a:fillRect t="-10667" b="-30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字方塊 67">
                <a:extLst>
                  <a:ext uri="{FF2B5EF4-FFF2-40B4-BE49-F238E27FC236}">
                    <a16:creationId xmlns:a16="http://schemas.microsoft.com/office/drawing/2014/main" id="{2C7B4A8F-55D8-4F69-BB96-D2668CD8357E}"/>
                  </a:ext>
                </a:extLst>
              </p:cNvPr>
              <p:cNvSpPr txBox="1"/>
              <p:nvPr/>
            </p:nvSpPr>
            <p:spPr>
              <a:xfrm>
                <a:off x="5450140" y="6025513"/>
                <a:ext cx="208208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457200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TW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TW" sz="2400" dirty="0">
                    <a:solidFill>
                      <a:prstClr val="black"/>
                    </a:solidFill>
                    <a:ea typeface="新細明體" panose="02020500000000000000" pitchFamily="18" charset="-120"/>
                  </a:rPr>
                  <a:t> is large </a:t>
                </a:r>
                <a:endParaRPr lang="zh-TW" altLang="en-US" sz="2400" dirty="0">
                  <a:solidFill>
                    <a:prstClr val="black"/>
                  </a:solidFill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27" name="文字方塊 67">
                <a:extLst>
                  <a:ext uri="{FF2B5EF4-FFF2-40B4-BE49-F238E27FC236}">
                    <a16:creationId xmlns:a16="http://schemas.microsoft.com/office/drawing/2014/main" id="{2C7B4A8F-55D8-4F69-BB96-D2668CD835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0140" y="6025513"/>
                <a:ext cx="2082084" cy="461665"/>
              </a:xfrm>
              <a:prstGeom prst="rect">
                <a:avLst/>
              </a:prstGeom>
              <a:blipFill>
                <a:blip r:embed="rId12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文字方塊 68">
            <a:extLst>
              <a:ext uri="{FF2B5EF4-FFF2-40B4-BE49-F238E27FC236}">
                <a16:creationId xmlns:a16="http://schemas.microsoft.com/office/drawing/2014/main" id="{8CD0E343-36DE-49CC-82E0-F3DA8BDFD79D}"/>
              </a:ext>
            </a:extLst>
          </p:cNvPr>
          <p:cNvSpPr txBox="1"/>
          <p:nvPr/>
        </p:nvSpPr>
        <p:spPr>
          <a:xfrm>
            <a:off x="4649025" y="5538489"/>
            <a:ext cx="31517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altLang="zh-TW" sz="2400" dirty="0">
                <a:solidFill>
                  <a:prstClr val="black"/>
                </a:solidFill>
                <a:ea typeface="新細明體" panose="02020500000000000000" pitchFamily="18" charset="-120"/>
              </a:rPr>
              <a:t>Large 2nd derivative </a:t>
            </a:r>
            <a:endParaRPr lang="zh-TW" altLang="en-US" sz="2400" dirty="0">
              <a:solidFill>
                <a:prstClr val="black"/>
              </a:solidFill>
              <a:ea typeface="新細明體" panose="02020500000000000000" pitchFamily="18" charset="-120"/>
            </a:endParaRPr>
          </a:p>
        </p:txBody>
      </p:sp>
      <p:sp>
        <p:nvSpPr>
          <p:cNvPr id="29" name="箭號: 向右 2048">
            <a:extLst>
              <a:ext uri="{FF2B5EF4-FFF2-40B4-BE49-F238E27FC236}">
                <a16:creationId xmlns:a16="http://schemas.microsoft.com/office/drawing/2014/main" id="{B471BB0A-3244-45BA-8BBC-9938CEAB5BF4}"/>
              </a:ext>
            </a:extLst>
          </p:cNvPr>
          <p:cNvSpPr/>
          <p:nvPr/>
        </p:nvSpPr>
        <p:spPr>
          <a:xfrm>
            <a:off x="5004048" y="3219886"/>
            <a:ext cx="719747" cy="264474"/>
          </a:xfrm>
          <a:prstGeom prst="rightArrow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0" name="箭號: 向右 70">
            <a:extLst>
              <a:ext uri="{FF2B5EF4-FFF2-40B4-BE49-F238E27FC236}">
                <a16:creationId xmlns:a16="http://schemas.microsoft.com/office/drawing/2014/main" id="{163AD5C0-5EEE-413A-AB5D-F3C647FBFFB9}"/>
              </a:ext>
            </a:extLst>
          </p:cNvPr>
          <p:cNvSpPr/>
          <p:nvPr/>
        </p:nvSpPr>
        <p:spPr>
          <a:xfrm>
            <a:off x="5046680" y="6124109"/>
            <a:ext cx="719747" cy="264474"/>
          </a:xfrm>
          <a:prstGeom prst="rightArrow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字方塊 71">
                <a:extLst>
                  <a:ext uri="{FF2B5EF4-FFF2-40B4-BE49-F238E27FC236}">
                    <a16:creationId xmlns:a16="http://schemas.microsoft.com/office/drawing/2014/main" id="{691CAEC0-3C23-4CDE-AC34-2766A0DF1F7C}"/>
                  </a:ext>
                </a:extLst>
              </p:cNvPr>
              <p:cNvSpPr txBox="1"/>
              <p:nvPr/>
            </p:nvSpPr>
            <p:spPr>
              <a:xfrm>
                <a:off x="1343260" y="5812964"/>
                <a:ext cx="2832180" cy="7386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defTabSz="457200"/>
                <a:r>
                  <a:rPr lang="en-US" altLang="zh-TW" sz="2400" dirty="0">
                    <a:solidFill>
                      <a:prstClr val="black"/>
                    </a:solidFill>
                    <a:ea typeface="新細明體" panose="02020500000000000000" pitchFamily="18" charset="-120"/>
                  </a:rPr>
                  <a:t>Each parameter has a “guard”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TW" sz="2400" dirty="0">
                    <a:solidFill>
                      <a:prstClr val="black"/>
                    </a:solidFill>
                    <a:ea typeface="新細明體" panose="02020500000000000000" pitchFamily="18" charset="-120"/>
                  </a:rPr>
                  <a:t>  </a:t>
                </a:r>
                <a:endParaRPr lang="zh-TW" altLang="en-US" sz="2400" dirty="0">
                  <a:solidFill>
                    <a:prstClr val="black"/>
                  </a:solidFill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31" name="文字方塊 71">
                <a:extLst>
                  <a:ext uri="{FF2B5EF4-FFF2-40B4-BE49-F238E27FC236}">
                    <a16:creationId xmlns:a16="http://schemas.microsoft.com/office/drawing/2014/main" id="{691CAEC0-3C23-4CDE-AC34-2766A0DF1F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3260" y="5812964"/>
                <a:ext cx="2832180" cy="738664"/>
              </a:xfrm>
              <a:prstGeom prst="rect">
                <a:avLst/>
              </a:prstGeom>
              <a:blipFill>
                <a:blip r:embed="rId13"/>
                <a:stretch>
                  <a:fillRect l="-6452" t="-13223" r="-2796" b="-239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矩形 33">
            <a:extLst>
              <a:ext uri="{FF2B5EF4-FFF2-40B4-BE49-F238E27FC236}">
                <a16:creationId xmlns:a16="http://schemas.microsoft.com/office/drawing/2014/main" id="{64C5AAC8-B717-4B2B-8073-07B2C2115B86}"/>
              </a:ext>
            </a:extLst>
          </p:cNvPr>
          <p:cNvSpPr/>
          <p:nvPr/>
        </p:nvSpPr>
        <p:spPr>
          <a:xfrm>
            <a:off x="6420239" y="1259468"/>
            <a:ext cx="271903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i="1" dirty="0">
                <a:solidFill>
                  <a:srgbClr val="376092"/>
                </a:solidFill>
              </a:rPr>
              <a:t>(Kirkpatrick, et al. PNAS 2017)</a:t>
            </a:r>
            <a:endParaRPr lang="zh-CN" altLang="en-US" sz="1600" i="1" dirty="0">
              <a:solidFill>
                <a:srgbClr val="37609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字方塊 66">
                <a:extLst>
                  <a:ext uri="{FF2B5EF4-FFF2-40B4-BE49-F238E27FC236}">
                    <a16:creationId xmlns:a16="http://schemas.microsoft.com/office/drawing/2014/main" id="{5B4F64D9-45EC-4EB1-8AE2-43EC53EC2D58}"/>
                  </a:ext>
                </a:extLst>
              </p:cNvPr>
              <p:cNvSpPr txBox="1"/>
              <p:nvPr/>
            </p:nvSpPr>
            <p:spPr>
              <a:xfrm>
                <a:off x="7118334" y="3115502"/>
                <a:ext cx="216523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457200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TW" altLang="en-US" sz="2400" i="1" dirty="0">
                    <a:solidFill>
                      <a:prstClr val="black"/>
                    </a:solidFill>
                    <a:ea typeface="新細明體" panose="02020500000000000000" pitchFamily="18" charset="-120"/>
                  </a:rPr>
                  <a:t> </a:t>
                </a:r>
                <a:r>
                  <a:rPr lang="en-US" altLang="zh-CN" sz="2400" dirty="0">
                    <a:solidFill>
                      <a:prstClr val="black"/>
                    </a:solidFill>
                    <a:ea typeface="新細明體" panose="02020500000000000000" pitchFamily="18" charset="-120"/>
                  </a:rPr>
                  <a:t>can</a:t>
                </a:r>
                <a:r>
                  <a:rPr lang="en-US" altLang="zh-TW" sz="2400" dirty="0">
                    <a:solidFill>
                      <a:prstClr val="black"/>
                    </a:solidFill>
                    <a:ea typeface="新細明體" panose="02020500000000000000" pitchFamily="18" charset="-120"/>
                  </a:rPr>
                  <a:t> </a:t>
                </a:r>
                <a:r>
                  <a:rPr lang="en-US" altLang="zh-CN" sz="2400" dirty="0">
                    <a:solidFill>
                      <a:prstClr val="black"/>
                    </a:solidFill>
                    <a:ea typeface="新細明體" panose="02020500000000000000" pitchFamily="18" charset="-120"/>
                  </a:rPr>
                  <a:t>change</a:t>
                </a:r>
                <a:endParaRPr lang="zh-TW" altLang="en-US" sz="2400" dirty="0">
                  <a:solidFill>
                    <a:prstClr val="black"/>
                  </a:solidFill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36" name="文字方塊 66">
                <a:extLst>
                  <a:ext uri="{FF2B5EF4-FFF2-40B4-BE49-F238E27FC236}">
                    <a16:creationId xmlns:a16="http://schemas.microsoft.com/office/drawing/2014/main" id="{5B4F64D9-45EC-4EB1-8AE2-43EC53EC2D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8334" y="3115502"/>
                <a:ext cx="2165233" cy="461665"/>
              </a:xfrm>
              <a:prstGeom prst="rect">
                <a:avLst/>
              </a:prstGeom>
              <a:blipFill>
                <a:blip r:embed="rId14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字方塊 66">
                <a:extLst>
                  <a:ext uri="{FF2B5EF4-FFF2-40B4-BE49-F238E27FC236}">
                    <a16:creationId xmlns:a16="http://schemas.microsoft.com/office/drawing/2014/main" id="{5F740D52-CD13-4F1A-A42C-2866CDECAD6D}"/>
                  </a:ext>
                </a:extLst>
              </p:cNvPr>
              <p:cNvSpPr txBox="1"/>
              <p:nvPr/>
            </p:nvSpPr>
            <p:spPr>
              <a:xfrm>
                <a:off x="7076584" y="6027048"/>
                <a:ext cx="216523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457200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TW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TW" altLang="en-US" sz="2400" i="1" dirty="0">
                    <a:solidFill>
                      <a:prstClr val="black"/>
                    </a:solidFill>
                    <a:ea typeface="新細明體" panose="02020500000000000000" pitchFamily="18" charset="-120"/>
                  </a:rPr>
                  <a:t> </a:t>
                </a:r>
                <a:r>
                  <a:rPr lang="en-US" altLang="zh-CN" sz="2400" dirty="0">
                    <a:solidFill>
                      <a:prstClr val="black"/>
                    </a:solidFill>
                    <a:ea typeface="新細明體" panose="02020500000000000000" pitchFamily="18" charset="-120"/>
                  </a:rPr>
                  <a:t>can’t</a:t>
                </a:r>
                <a:r>
                  <a:rPr lang="en-US" altLang="zh-TW" sz="2400" dirty="0">
                    <a:solidFill>
                      <a:prstClr val="black"/>
                    </a:solidFill>
                    <a:ea typeface="新細明體" panose="02020500000000000000" pitchFamily="18" charset="-120"/>
                  </a:rPr>
                  <a:t> </a:t>
                </a:r>
                <a:r>
                  <a:rPr lang="en-US" altLang="zh-CN" sz="2400" dirty="0">
                    <a:solidFill>
                      <a:prstClr val="black"/>
                    </a:solidFill>
                    <a:ea typeface="新細明體" panose="02020500000000000000" pitchFamily="18" charset="-120"/>
                  </a:rPr>
                  <a:t>change</a:t>
                </a:r>
                <a:endParaRPr lang="zh-TW" altLang="en-US" sz="2400" dirty="0">
                  <a:solidFill>
                    <a:prstClr val="black"/>
                  </a:solidFill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37" name="文字方塊 66">
                <a:extLst>
                  <a:ext uri="{FF2B5EF4-FFF2-40B4-BE49-F238E27FC236}">
                    <a16:creationId xmlns:a16="http://schemas.microsoft.com/office/drawing/2014/main" id="{5F740D52-CD13-4F1A-A42C-2866CDECAD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6584" y="6027048"/>
                <a:ext cx="2165233" cy="461665"/>
              </a:xfrm>
              <a:prstGeom prst="rect">
                <a:avLst/>
              </a:prstGeom>
              <a:blipFill>
                <a:blip r:embed="rId15"/>
                <a:stretch>
                  <a:fillRect t="-10667" r="-3099" b="-30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標題 1">
            <a:extLst>
              <a:ext uri="{FF2B5EF4-FFF2-40B4-BE49-F238E27FC236}">
                <a16:creationId xmlns:a16="http://schemas.microsoft.com/office/drawing/2014/main" id="{EA913A0A-960A-40C3-9CA3-B168B336D4C0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824505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Elastic Weight Consolidation (EWC) </a:t>
            </a:r>
            <a:endParaRPr kumimoji="0" lang="zh-TW" altLang="en-US" sz="4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 pitchFamily="34" charset="0"/>
              <a:ea typeface="新細明體" panose="02020500000000000000" pitchFamily="18" charset="-12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827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20" grpId="0"/>
      <p:bldP spid="21" grpId="0"/>
      <p:bldP spid="23" grpId="0"/>
      <p:bldP spid="24" grpId="0"/>
      <p:bldP spid="25" grpId="0"/>
      <p:bldP spid="26" grpId="0"/>
      <p:bldP spid="27" grpId="0"/>
      <p:bldP spid="28" grpId="0"/>
      <p:bldP spid="29" grpId="0" animBg="1"/>
      <p:bldP spid="30" grpId="0" animBg="1"/>
      <p:bldP spid="36" grpId="0"/>
      <p:bldP spid="3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2"/>
          <p:cNvSpPr>
            <a:spLocks noChangeArrowheads="1"/>
          </p:cNvSpPr>
          <p:nvPr/>
        </p:nvSpPr>
        <p:spPr bwMode="auto">
          <a:xfrm>
            <a:off x="339030" y="289777"/>
            <a:ext cx="2806700" cy="604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10000"/>
              </a:lnSpc>
              <a:spcAft>
                <a:spcPct val="30000"/>
              </a:spcAft>
            </a:pPr>
            <a:r>
              <a:rPr lang="en-US" altLang="zh-CN" sz="3200" b="1" dirty="0">
                <a:latin typeface="Times New Roman" pitchFamily="18" charset="0"/>
                <a:cs typeface="Times New Roman" pitchFamily="18" charset="0"/>
              </a:rPr>
              <a:t>Challenges</a:t>
            </a:r>
            <a:endParaRPr lang="en-US" altLang="zh-CN" sz="3200" b="1" dirty="0"/>
          </a:p>
        </p:txBody>
      </p:sp>
      <p:sp>
        <p:nvSpPr>
          <p:cNvPr id="94" name="TextBox 93"/>
          <p:cNvSpPr txBox="1"/>
          <p:nvPr/>
        </p:nvSpPr>
        <p:spPr>
          <a:xfrm>
            <a:off x="416533" y="1359597"/>
            <a:ext cx="8263058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latin typeface="Times New Roman" pitchFamily="18" charset="0"/>
                <a:cs typeface="Times New Roman" pitchFamily="18" charset="0"/>
              </a:rPr>
              <a:t>Data Stream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US" altLang="zh-CN" sz="2400" b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(a) Infinite Length  (b) Evolving Nature</a:t>
            </a:r>
            <a:endParaRPr lang="zh-CN" altLang="en-US" sz="2400" b="1" dirty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16533" y="2360615"/>
            <a:ext cx="603727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spcBef>
                <a:spcPts val="1200"/>
              </a:spcBef>
              <a:spcAft>
                <a:spcPts val="600"/>
              </a:spcAft>
              <a:buSzPct val="80000"/>
              <a:buFont typeface="Wingdings" pitchFamily="2" charset="2"/>
              <a:buChar char="u"/>
            </a:pP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Single Pass Handling</a:t>
            </a:r>
          </a:p>
          <a:p>
            <a:pPr marL="800100" lvl="1" indent="-342900">
              <a:spcAft>
                <a:spcPts val="600"/>
              </a:spcAft>
              <a:buSzPct val="80000"/>
              <a:buFont typeface="Wingdings" pitchFamily="2" charset="2"/>
              <a:buChar char="u"/>
            </a:pP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Memory Limitation</a:t>
            </a:r>
          </a:p>
          <a:p>
            <a:pPr marL="800100" lvl="1" indent="-342900">
              <a:spcAft>
                <a:spcPts val="600"/>
              </a:spcAft>
              <a:buSzPct val="80000"/>
              <a:buFont typeface="Wingdings" pitchFamily="2" charset="2"/>
              <a:buChar char="u"/>
            </a:pP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Low Time Complexity</a:t>
            </a:r>
          </a:p>
          <a:p>
            <a:pPr marL="800100" lvl="1" indent="-342900">
              <a:spcAft>
                <a:spcPts val="600"/>
              </a:spcAft>
              <a:buSzPct val="80000"/>
              <a:buFont typeface="Wingdings" pitchFamily="2" charset="2"/>
              <a:buChar char="u"/>
            </a:pP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Concept Drift</a:t>
            </a:r>
            <a:endParaRPr lang="zh-CN" altLang="en-US" sz="2400" dirty="0">
              <a:latin typeface="Times New Roman" pitchFamily="18" charset="0"/>
              <a:cs typeface="Times New Roman" pitchFamily="18" charset="0"/>
            </a:endParaRPr>
          </a:p>
          <a:p>
            <a:pPr marL="800100" lvl="1" indent="-342900">
              <a:spcAft>
                <a:spcPts val="600"/>
              </a:spcAft>
              <a:buSzPct val="80000"/>
              <a:buFont typeface="Wingdings" pitchFamily="2" charset="2"/>
              <a:buChar char="u"/>
            </a:pPr>
            <a:endParaRPr lang="en-US" altLang="zh-CN" sz="2400" dirty="0" smtClean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4964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E0F152F1-135A-4325-889E-896B57053F6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F0508D5-1D96-4FBF-8480-305D16B9AF15}"/>
              </a:ext>
            </a:extLst>
          </p:cNvPr>
          <p:cNvSpPr/>
          <p:nvPr/>
        </p:nvSpPr>
        <p:spPr>
          <a:xfrm>
            <a:off x="1085733" y="2116701"/>
            <a:ext cx="3151716" cy="3151716"/>
          </a:xfrm>
          <a:prstGeom prst="rect">
            <a:avLst/>
          </a:prstGeom>
          <a:gradFill flip="none" rotWithShape="1">
            <a:gsLst>
              <a:gs pos="0">
                <a:srgbClr val="0070C0"/>
              </a:gs>
              <a:gs pos="47000">
                <a:srgbClr val="4472C4">
                  <a:tint val="44500"/>
                  <a:satMod val="160000"/>
                </a:srgbClr>
              </a:gs>
              <a:gs pos="88000">
                <a:sysClr val="window" lastClr="FFFFFF"/>
              </a:gs>
            </a:gsLst>
            <a:lin ang="16200000" scaled="1"/>
            <a:tileRect/>
          </a:gra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grpSp>
        <p:nvGrpSpPr>
          <p:cNvPr id="5" name="群組 7">
            <a:extLst>
              <a:ext uri="{FF2B5EF4-FFF2-40B4-BE49-F238E27FC236}">
                <a16:creationId xmlns:a16="http://schemas.microsoft.com/office/drawing/2014/main" id="{F4E3C817-2630-42AC-8D3B-9F16343117F3}"/>
              </a:ext>
            </a:extLst>
          </p:cNvPr>
          <p:cNvGrpSpPr/>
          <p:nvPr/>
        </p:nvGrpSpPr>
        <p:grpSpPr>
          <a:xfrm>
            <a:off x="5249751" y="2007657"/>
            <a:ext cx="3151716" cy="3426952"/>
            <a:chOff x="5240520" y="1312332"/>
            <a:chExt cx="2472267" cy="2688168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0B01AE47-1471-4504-86BE-78754262263B}"/>
                </a:ext>
              </a:extLst>
            </p:cNvPr>
            <p:cNvSpPr/>
            <p:nvPr/>
          </p:nvSpPr>
          <p:spPr>
            <a:xfrm>
              <a:off x="5240520" y="1420283"/>
              <a:ext cx="2472267" cy="2472267"/>
            </a:xfrm>
            <a:prstGeom prst="rect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7" name="橢圓 6">
              <a:extLst>
                <a:ext uri="{FF2B5EF4-FFF2-40B4-BE49-F238E27FC236}">
                  <a16:creationId xmlns:a16="http://schemas.microsoft.com/office/drawing/2014/main" id="{067033F1-39BE-4179-864E-39CD7BEAECA5}"/>
                </a:ext>
              </a:extLst>
            </p:cNvPr>
            <p:cNvSpPr/>
            <p:nvPr/>
          </p:nvSpPr>
          <p:spPr>
            <a:xfrm>
              <a:off x="5682465" y="1312332"/>
              <a:ext cx="1621069" cy="2688168"/>
            </a:xfrm>
            <a:prstGeom prst="ellipse">
              <a:avLst/>
            </a:prstGeom>
            <a:solidFill>
              <a:srgbClr val="0070C0">
                <a:alpha val="67000"/>
              </a:srgbClr>
            </a:solidFill>
            <a:ln w="12700" cap="flat" cmpd="sng" algn="ctr">
              <a:noFill/>
              <a:prstDash val="solid"/>
              <a:miter lim="800000"/>
            </a:ln>
            <a:effectLst>
              <a:softEdge rad="317500"/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</p:grpSp>
      <p:sp>
        <p:nvSpPr>
          <p:cNvPr id="8" name="文字方塊 8">
            <a:extLst>
              <a:ext uri="{FF2B5EF4-FFF2-40B4-BE49-F238E27FC236}">
                <a16:creationId xmlns:a16="http://schemas.microsoft.com/office/drawing/2014/main" id="{CE43FDEA-8230-4262-A357-EA787C518011}"/>
              </a:ext>
            </a:extLst>
          </p:cNvPr>
          <p:cNvSpPr txBox="1"/>
          <p:nvPr/>
        </p:nvSpPr>
        <p:spPr>
          <a:xfrm>
            <a:off x="1728141" y="1618341"/>
            <a:ext cx="1866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en-US" altLang="zh-TW" sz="2400" dirty="0">
                <a:solidFill>
                  <a:prstClr val="black"/>
                </a:solidFill>
                <a:ea typeface="新細明體" panose="02020500000000000000" pitchFamily="18" charset="-120"/>
              </a:rPr>
              <a:t>Task 1</a:t>
            </a:r>
            <a:endParaRPr lang="zh-TW" altLang="en-US" sz="2400" dirty="0">
              <a:solidFill>
                <a:prstClr val="black"/>
              </a:solidFill>
              <a:ea typeface="新細明體" panose="02020500000000000000" pitchFamily="18" charset="-120"/>
            </a:endParaRPr>
          </a:p>
        </p:txBody>
      </p:sp>
      <p:sp>
        <p:nvSpPr>
          <p:cNvPr id="9" name="文字方塊 9">
            <a:extLst>
              <a:ext uri="{FF2B5EF4-FFF2-40B4-BE49-F238E27FC236}">
                <a16:creationId xmlns:a16="http://schemas.microsoft.com/office/drawing/2014/main" id="{AAF00F4F-D11B-4844-9B05-9A1D985573E5}"/>
              </a:ext>
            </a:extLst>
          </p:cNvPr>
          <p:cNvSpPr txBox="1"/>
          <p:nvPr/>
        </p:nvSpPr>
        <p:spPr>
          <a:xfrm>
            <a:off x="5892159" y="1654515"/>
            <a:ext cx="1866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en-US" altLang="zh-TW" sz="2400" dirty="0">
                <a:solidFill>
                  <a:prstClr val="black"/>
                </a:solidFill>
                <a:ea typeface="新細明體" panose="02020500000000000000" pitchFamily="18" charset="-120"/>
              </a:rPr>
              <a:t>Task 2</a:t>
            </a:r>
            <a:endParaRPr lang="zh-TW" altLang="en-US" sz="2400" dirty="0">
              <a:solidFill>
                <a:prstClr val="black"/>
              </a:solidFill>
              <a:ea typeface="新細明體" panose="02020500000000000000" pitchFamily="18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10">
                <a:extLst>
                  <a:ext uri="{FF2B5EF4-FFF2-40B4-BE49-F238E27FC236}">
                    <a16:creationId xmlns:a16="http://schemas.microsoft.com/office/drawing/2014/main" id="{2BE01963-A2E4-4595-9174-B4933DE0810D}"/>
                  </a:ext>
                </a:extLst>
              </p:cNvPr>
              <p:cNvSpPr txBox="1"/>
              <p:nvPr/>
            </p:nvSpPr>
            <p:spPr>
              <a:xfrm>
                <a:off x="1436864" y="5735322"/>
                <a:ext cx="6562846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457200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8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8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TW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TW" altLang="en-US" sz="2800" dirty="0">
                    <a:solidFill>
                      <a:prstClr val="black"/>
                    </a:solidFill>
                    <a:ea typeface="新細明體" panose="02020500000000000000" pitchFamily="18" charset="-120"/>
                  </a:rPr>
                  <a:t> </a:t>
                </a:r>
                <a:r>
                  <a:rPr lang="en-US" altLang="zh-TW" sz="2800" dirty="0">
                    <a:solidFill>
                      <a:prstClr val="black"/>
                    </a:solidFill>
                    <a:ea typeface="新細明體" panose="02020500000000000000" pitchFamily="18" charset="-120"/>
                  </a:rPr>
                  <a:t>is small, while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TW" sz="28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TW" sz="2800" dirty="0">
                    <a:solidFill>
                      <a:prstClr val="black"/>
                    </a:solidFill>
                    <a:ea typeface="新細明體" panose="02020500000000000000" pitchFamily="18" charset="-120"/>
                  </a:rPr>
                  <a:t> is large. </a:t>
                </a:r>
              </a:p>
              <a:p>
                <a:pPr algn="ctr" defTabSz="457200"/>
                <a:r>
                  <a:rPr lang="en-US" altLang="zh-TW" sz="2800" dirty="0">
                    <a:solidFill>
                      <a:prstClr val="black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TW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TW" altLang="en-US" sz="2800" dirty="0">
                    <a:solidFill>
                      <a:prstClr val="black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</a:t>
                </a:r>
                <a:r>
                  <a:rPr lang="en-US" altLang="zh-CN" sz="2800" dirty="0">
                    <a:solidFill>
                      <a:prstClr val="black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can move, not</a:t>
                </a:r>
                <a14:m>
                  <m:oMath xmlns:m="http://schemas.openxmlformats.org/officeDocument/2006/math">
                    <m:r>
                      <a:rPr lang="en-US" altLang="zh-TW" sz="2800" b="0" i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TW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TW" sz="28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TW" sz="2800" dirty="0">
                    <a:solidFill>
                      <a:prstClr val="black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) </a:t>
                </a:r>
                <a:endParaRPr lang="zh-TW" altLang="en-US" sz="2800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10" name="文字方塊 10">
                <a:extLst>
                  <a:ext uri="{FF2B5EF4-FFF2-40B4-BE49-F238E27FC236}">
                    <a16:creationId xmlns:a16="http://schemas.microsoft.com/office/drawing/2014/main" id="{2BE01963-A2E4-4595-9174-B4933DE081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6864" y="5735322"/>
                <a:ext cx="6562846" cy="954107"/>
              </a:xfrm>
              <a:prstGeom prst="rect">
                <a:avLst/>
              </a:prstGeom>
              <a:blipFill>
                <a:blip r:embed="rId3"/>
                <a:stretch>
                  <a:fillRect t="-6410" b="-1794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1">
                <a:extLst>
                  <a:ext uri="{FF2B5EF4-FFF2-40B4-BE49-F238E27FC236}">
                    <a16:creationId xmlns:a16="http://schemas.microsoft.com/office/drawing/2014/main" id="{EAC811E5-5E2C-421D-98F4-941C891C34A9}"/>
                  </a:ext>
                </a:extLst>
              </p:cNvPr>
              <p:cNvSpPr txBox="1"/>
              <p:nvPr/>
            </p:nvSpPr>
            <p:spPr>
              <a:xfrm>
                <a:off x="2478240" y="5305112"/>
                <a:ext cx="36670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457200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TW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prstClr val="black"/>
                  </a:solidFill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11" name="文字方塊 11">
                <a:extLst>
                  <a:ext uri="{FF2B5EF4-FFF2-40B4-BE49-F238E27FC236}">
                    <a16:creationId xmlns:a16="http://schemas.microsoft.com/office/drawing/2014/main" id="{EAC811E5-5E2C-421D-98F4-941C891C34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8240" y="5305112"/>
                <a:ext cx="366702" cy="369332"/>
              </a:xfrm>
              <a:prstGeom prst="rect">
                <a:avLst/>
              </a:prstGeom>
              <a:blipFill>
                <a:blip r:embed="rId4"/>
                <a:stretch>
                  <a:fillRect l="-20000" r="-6667" b="-131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2">
                <a:extLst>
                  <a:ext uri="{FF2B5EF4-FFF2-40B4-BE49-F238E27FC236}">
                    <a16:creationId xmlns:a16="http://schemas.microsoft.com/office/drawing/2014/main" id="{99A0795D-FB64-45E1-9760-C1CB32F9AAF4}"/>
                  </a:ext>
                </a:extLst>
              </p:cNvPr>
              <p:cNvSpPr txBox="1"/>
              <p:nvPr/>
            </p:nvSpPr>
            <p:spPr>
              <a:xfrm>
                <a:off x="6663096" y="5305112"/>
                <a:ext cx="36670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457200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TW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prstClr val="black"/>
                  </a:solidFill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12" name="文字方塊 12">
                <a:extLst>
                  <a:ext uri="{FF2B5EF4-FFF2-40B4-BE49-F238E27FC236}">
                    <a16:creationId xmlns:a16="http://schemas.microsoft.com/office/drawing/2014/main" id="{99A0795D-FB64-45E1-9760-C1CB32F9AA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3096" y="5305112"/>
                <a:ext cx="366702" cy="369332"/>
              </a:xfrm>
              <a:prstGeom prst="rect">
                <a:avLst/>
              </a:prstGeom>
              <a:blipFill>
                <a:blip r:embed="rId5"/>
                <a:stretch>
                  <a:fillRect l="-18333" r="-6667" b="-131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3">
                <a:extLst>
                  <a:ext uri="{FF2B5EF4-FFF2-40B4-BE49-F238E27FC236}">
                    <a16:creationId xmlns:a16="http://schemas.microsoft.com/office/drawing/2014/main" id="{C4F2CAA0-5C0E-4008-AD47-7EB13CD69746}"/>
                  </a:ext>
                </a:extLst>
              </p:cNvPr>
              <p:cNvSpPr txBox="1"/>
              <p:nvPr/>
            </p:nvSpPr>
            <p:spPr>
              <a:xfrm>
                <a:off x="628650" y="3422026"/>
                <a:ext cx="37382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457200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TW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prstClr val="black"/>
                  </a:solidFill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13" name="文字方塊 13">
                <a:extLst>
                  <a:ext uri="{FF2B5EF4-FFF2-40B4-BE49-F238E27FC236}">
                    <a16:creationId xmlns:a16="http://schemas.microsoft.com/office/drawing/2014/main" id="{C4F2CAA0-5C0E-4008-AD47-7EB13CD697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3422026"/>
                <a:ext cx="373820" cy="369332"/>
              </a:xfrm>
              <a:prstGeom prst="rect">
                <a:avLst/>
              </a:prstGeom>
              <a:blipFill>
                <a:blip r:embed="rId6"/>
                <a:stretch>
                  <a:fillRect l="-18033" r="-6557" b="-131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4">
                <a:extLst>
                  <a:ext uri="{FF2B5EF4-FFF2-40B4-BE49-F238E27FC236}">
                    <a16:creationId xmlns:a16="http://schemas.microsoft.com/office/drawing/2014/main" id="{7E3BFAEE-66D4-4281-A871-896380F274A6}"/>
                  </a:ext>
                </a:extLst>
              </p:cNvPr>
              <p:cNvSpPr txBox="1"/>
              <p:nvPr/>
            </p:nvSpPr>
            <p:spPr>
              <a:xfrm>
                <a:off x="4816258" y="3536467"/>
                <a:ext cx="37382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457200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TW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prstClr val="black"/>
                  </a:solidFill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14" name="文字方塊 14">
                <a:extLst>
                  <a:ext uri="{FF2B5EF4-FFF2-40B4-BE49-F238E27FC236}">
                    <a16:creationId xmlns:a16="http://schemas.microsoft.com/office/drawing/2014/main" id="{7E3BFAEE-66D4-4281-A871-896380F274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6258" y="3536467"/>
                <a:ext cx="373820" cy="369332"/>
              </a:xfrm>
              <a:prstGeom prst="rect">
                <a:avLst/>
              </a:prstGeom>
              <a:blipFill>
                <a:blip r:embed="rId7"/>
                <a:stretch>
                  <a:fillRect l="-18033" r="-6557" b="-131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5">
                <a:extLst>
                  <a:ext uri="{FF2B5EF4-FFF2-40B4-BE49-F238E27FC236}">
                    <a16:creationId xmlns:a16="http://schemas.microsoft.com/office/drawing/2014/main" id="{9C536807-528F-48D1-A2DF-94045AB0267F}"/>
                  </a:ext>
                </a:extLst>
              </p:cNvPr>
              <p:cNvSpPr txBox="1"/>
              <p:nvPr/>
            </p:nvSpPr>
            <p:spPr>
              <a:xfrm>
                <a:off x="1348363" y="2347910"/>
                <a:ext cx="3997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4572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altLang="zh-TW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</m:oMath>
                  </m:oMathPara>
                </a14:m>
                <a:endParaRPr lang="zh-TW" altLang="en-US" sz="2400" dirty="0">
                  <a:solidFill>
                    <a:prstClr val="black"/>
                  </a:solidFill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15" name="文字方塊 15">
                <a:extLst>
                  <a:ext uri="{FF2B5EF4-FFF2-40B4-BE49-F238E27FC236}">
                    <a16:creationId xmlns:a16="http://schemas.microsoft.com/office/drawing/2014/main" id="{9C536807-528F-48D1-A2DF-94045AB026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8363" y="2347910"/>
                <a:ext cx="399725" cy="369332"/>
              </a:xfrm>
              <a:prstGeom prst="rect">
                <a:avLst/>
              </a:prstGeom>
              <a:blipFill>
                <a:blip r:embed="rId8"/>
                <a:stretch>
                  <a:fillRect l="-16667" r="-4545" b="-65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6">
                <a:extLst>
                  <a:ext uri="{FF2B5EF4-FFF2-40B4-BE49-F238E27FC236}">
                    <a16:creationId xmlns:a16="http://schemas.microsoft.com/office/drawing/2014/main" id="{2CDC49E8-CBDF-4302-B352-9B585A52FB46}"/>
                  </a:ext>
                </a:extLst>
              </p:cNvPr>
              <p:cNvSpPr txBox="1"/>
              <p:nvPr/>
            </p:nvSpPr>
            <p:spPr>
              <a:xfrm>
                <a:off x="1304476" y="4818027"/>
                <a:ext cx="410562" cy="3758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4572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altLang="zh-TW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</m:sSup>
                    </m:oMath>
                  </m:oMathPara>
                </a14:m>
                <a:endParaRPr lang="zh-TW" altLang="en-US" sz="2400" dirty="0">
                  <a:solidFill>
                    <a:prstClr val="black"/>
                  </a:solidFill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16" name="文字方塊 16">
                <a:extLst>
                  <a:ext uri="{FF2B5EF4-FFF2-40B4-BE49-F238E27FC236}">
                    <a16:creationId xmlns:a16="http://schemas.microsoft.com/office/drawing/2014/main" id="{2CDC49E8-CBDF-4302-B352-9B585A52FB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4476" y="4818027"/>
                <a:ext cx="410562" cy="375872"/>
              </a:xfrm>
              <a:prstGeom prst="rect">
                <a:avLst/>
              </a:prstGeom>
              <a:blipFill>
                <a:blip r:embed="rId9"/>
                <a:stretch>
                  <a:fillRect l="-17910" t="-1613" r="-5970" b="-64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橢圓 17">
            <a:extLst>
              <a:ext uri="{FF2B5EF4-FFF2-40B4-BE49-F238E27FC236}">
                <a16:creationId xmlns:a16="http://schemas.microsoft.com/office/drawing/2014/main" id="{463EEF5C-FA86-4A0F-B5AC-EFD040AD621F}"/>
              </a:ext>
            </a:extLst>
          </p:cNvPr>
          <p:cNvSpPr/>
          <p:nvPr/>
        </p:nvSpPr>
        <p:spPr>
          <a:xfrm>
            <a:off x="1641660" y="2624281"/>
            <a:ext cx="158484" cy="158484"/>
          </a:xfrm>
          <a:prstGeom prst="ellipse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8" name="橢圓 18">
            <a:extLst>
              <a:ext uri="{FF2B5EF4-FFF2-40B4-BE49-F238E27FC236}">
                <a16:creationId xmlns:a16="http://schemas.microsoft.com/office/drawing/2014/main" id="{1CFD8D30-D7B2-4E1D-9691-735C68C7C5DB}"/>
              </a:ext>
            </a:extLst>
          </p:cNvPr>
          <p:cNvSpPr/>
          <p:nvPr/>
        </p:nvSpPr>
        <p:spPr>
          <a:xfrm>
            <a:off x="1641660" y="4685688"/>
            <a:ext cx="158484" cy="158484"/>
          </a:xfrm>
          <a:prstGeom prst="ellipse">
            <a:avLst/>
          </a:prstGeom>
          <a:solidFill>
            <a:srgbClr val="FFC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19" name="直線單箭頭接點 20">
            <a:extLst>
              <a:ext uri="{FF2B5EF4-FFF2-40B4-BE49-F238E27FC236}">
                <a16:creationId xmlns:a16="http://schemas.microsoft.com/office/drawing/2014/main" id="{BD8A7AA2-7CD9-4B58-85EE-081D7B9F7A4D}"/>
              </a:ext>
            </a:extLst>
          </p:cNvPr>
          <p:cNvCxnSpPr>
            <a:cxnSpLocks/>
            <a:stCxn id="20" idx="7"/>
          </p:cNvCxnSpPr>
          <p:nvPr/>
        </p:nvCxnSpPr>
        <p:spPr>
          <a:xfrm flipV="1">
            <a:off x="5948192" y="3820454"/>
            <a:ext cx="847765" cy="884489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20" name="橢圓 23">
            <a:extLst>
              <a:ext uri="{FF2B5EF4-FFF2-40B4-BE49-F238E27FC236}">
                <a16:creationId xmlns:a16="http://schemas.microsoft.com/office/drawing/2014/main" id="{AE9C5368-FA0F-493A-84E6-EBD2B26B11D5}"/>
              </a:ext>
            </a:extLst>
          </p:cNvPr>
          <p:cNvSpPr/>
          <p:nvPr/>
        </p:nvSpPr>
        <p:spPr>
          <a:xfrm>
            <a:off x="5812917" y="4681734"/>
            <a:ext cx="158484" cy="158484"/>
          </a:xfrm>
          <a:prstGeom prst="ellipse">
            <a:avLst/>
          </a:prstGeom>
          <a:solidFill>
            <a:srgbClr val="FFC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字方塊 24">
                <a:extLst>
                  <a:ext uri="{FF2B5EF4-FFF2-40B4-BE49-F238E27FC236}">
                    <a16:creationId xmlns:a16="http://schemas.microsoft.com/office/drawing/2014/main" id="{1A9B3239-1FB1-446E-BF8E-DB21C6DF3093}"/>
                  </a:ext>
                </a:extLst>
              </p:cNvPr>
              <p:cNvSpPr txBox="1"/>
              <p:nvPr/>
            </p:nvSpPr>
            <p:spPr>
              <a:xfrm>
                <a:off x="5607636" y="4885117"/>
                <a:ext cx="410562" cy="3758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4572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altLang="zh-TW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</m:sSup>
                    </m:oMath>
                  </m:oMathPara>
                </a14:m>
                <a:endParaRPr lang="zh-TW" altLang="en-US" sz="2400" dirty="0">
                  <a:solidFill>
                    <a:prstClr val="black"/>
                  </a:solidFill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21" name="文字方塊 24">
                <a:extLst>
                  <a:ext uri="{FF2B5EF4-FFF2-40B4-BE49-F238E27FC236}">
                    <a16:creationId xmlns:a16="http://schemas.microsoft.com/office/drawing/2014/main" id="{1A9B3239-1FB1-446E-BF8E-DB21C6DF30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7636" y="4885117"/>
                <a:ext cx="410562" cy="375872"/>
              </a:xfrm>
              <a:prstGeom prst="rect">
                <a:avLst/>
              </a:prstGeom>
              <a:blipFill>
                <a:blip r:embed="rId10"/>
                <a:stretch>
                  <a:fillRect l="-17910" t="-1613" r="-5970" b="-64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橢圓 25">
            <a:extLst>
              <a:ext uri="{FF2B5EF4-FFF2-40B4-BE49-F238E27FC236}">
                <a16:creationId xmlns:a16="http://schemas.microsoft.com/office/drawing/2014/main" id="{80797B2D-2EC3-48FD-8B98-C0DAEE868EFD}"/>
              </a:ext>
            </a:extLst>
          </p:cNvPr>
          <p:cNvSpPr/>
          <p:nvPr/>
        </p:nvSpPr>
        <p:spPr>
          <a:xfrm>
            <a:off x="6795957" y="3632874"/>
            <a:ext cx="158484" cy="158484"/>
          </a:xfrm>
          <a:prstGeom prst="ellipse">
            <a:avLst/>
          </a:prstGeom>
          <a:gradFill rotWithShape="1">
            <a:gsLst>
              <a:gs pos="0">
                <a:srgbClr val="70AD47">
                  <a:lumMod val="110000"/>
                  <a:satMod val="105000"/>
                  <a:tint val="67000"/>
                </a:srgbClr>
              </a:gs>
              <a:gs pos="50000">
                <a:srgbClr val="70AD47">
                  <a:lumMod val="105000"/>
                  <a:satMod val="103000"/>
                  <a:tint val="73000"/>
                </a:srgbClr>
              </a:gs>
              <a:gs pos="100000">
                <a:srgbClr val="70AD47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70AD47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23" name="直線單箭頭接點 26">
            <a:extLst>
              <a:ext uri="{FF2B5EF4-FFF2-40B4-BE49-F238E27FC236}">
                <a16:creationId xmlns:a16="http://schemas.microsoft.com/office/drawing/2014/main" id="{DF1E7FD0-0290-4F29-A27E-4CA85473A86C}"/>
              </a:ext>
            </a:extLst>
          </p:cNvPr>
          <p:cNvCxnSpPr>
            <a:cxnSpLocks/>
          </p:cNvCxnSpPr>
          <p:nvPr/>
        </p:nvCxnSpPr>
        <p:spPr>
          <a:xfrm>
            <a:off x="1715038" y="2792807"/>
            <a:ext cx="0" cy="1878869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字方塊 30">
                <a:extLst>
                  <a:ext uri="{FF2B5EF4-FFF2-40B4-BE49-F238E27FC236}">
                    <a16:creationId xmlns:a16="http://schemas.microsoft.com/office/drawing/2014/main" id="{E70A2695-3BEF-4DFF-BB8E-0797FCE3E592}"/>
                  </a:ext>
                </a:extLst>
              </p:cNvPr>
              <p:cNvSpPr txBox="1"/>
              <p:nvPr/>
            </p:nvSpPr>
            <p:spPr>
              <a:xfrm>
                <a:off x="6764998" y="3244334"/>
                <a:ext cx="37888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4572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altLang="zh-TW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zh-TW" altLang="en-US" sz="2400" dirty="0">
                  <a:solidFill>
                    <a:prstClr val="black"/>
                  </a:solidFill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24" name="文字方塊 30">
                <a:extLst>
                  <a:ext uri="{FF2B5EF4-FFF2-40B4-BE49-F238E27FC236}">
                    <a16:creationId xmlns:a16="http://schemas.microsoft.com/office/drawing/2014/main" id="{E70A2695-3BEF-4DFF-BB8E-0797FCE3E5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4998" y="3244334"/>
                <a:ext cx="378885" cy="369332"/>
              </a:xfrm>
              <a:prstGeom prst="rect">
                <a:avLst/>
              </a:prstGeom>
              <a:blipFill>
                <a:blip r:embed="rId11"/>
                <a:stretch>
                  <a:fillRect l="-19355" r="-1613" b="-65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手繪多邊形: 圖案 33">
            <a:extLst>
              <a:ext uri="{FF2B5EF4-FFF2-40B4-BE49-F238E27FC236}">
                <a16:creationId xmlns:a16="http://schemas.microsoft.com/office/drawing/2014/main" id="{71E12946-F7BD-41DF-A2F2-F3DA377445D9}"/>
              </a:ext>
            </a:extLst>
          </p:cNvPr>
          <p:cNvSpPr/>
          <p:nvPr/>
        </p:nvSpPr>
        <p:spPr>
          <a:xfrm>
            <a:off x="1830533" y="4818027"/>
            <a:ext cx="3994484" cy="284218"/>
          </a:xfrm>
          <a:custGeom>
            <a:avLst/>
            <a:gdLst>
              <a:gd name="connsiteX0" fmla="*/ 0 w 4081112"/>
              <a:gd name="connsiteY0" fmla="*/ 19251 h 298436"/>
              <a:gd name="connsiteX1" fmla="*/ 2069432 w 4081112"/>
              <a:gd name="connsiteY1" fmla="*/ 298383 h 298436"/>
              <a:gd name="connsiteX2" fmla="*/ 4081112 w 4081112"/>
              <a:gd name="connsiteY2" fmla="*/ 0 h 298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081112" h="298436">
                <a:moveTo>
                  <a:pt x="0" y="19251"/>
                </a:moveTo>
                <a:cubicBezTo>
                  <a:pt x="694623" y="160421"/>
                  <a:pt x="1389247" y="301591"/>
                  <a:pt x="2069432" y="298383"/>
                </a:cubicBezTo>
                <a:cubicBezTo>
                  <a:pt x="2749617" y="295175"/>
                  <a:pt x="3415364" y="147587"/>
                  <a:pt x="4081112" y="0"/>
                </a:cubicBezTo>
              </a:path>
            </a:pathLst>
          </a:custGeom>
          <a:noFill/>
          <a:ln w="38100" cap="flat" cmpd="sng" algn="ctr">
            <a:solidFill>
              <a:sysClr val="windowText" lastClr="000000"/>
            </a:solidFill>
            <a:prstDash val="sysDot"/>
            <a:miter lim="800000"/>
            <a:headEnd type="none" w="med" len="med"/>
            <a:tailEnd type="triangle" w="med" len="me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6" name="文字方塊 35">
            <a:extLst>
              <a:ext uri="{FF2B5EF4-FFF2-40B4-BE49-F238E27FC236}">
                <a16:creationId xmlns:a16="http://schemas.microsoft.com/office/drawing/2014/main" id="{2F249F2F-CE44-4699-9A61-77277AE12C88}"/>
              </a:ext>
            </a:extLst>
          </p:cNvPr>
          <p:cNvSpPr txBox="1"/>
          <p:nvPr/>
        </p:nvSpPr>
        <p:spPr>
          <a:xfrm>
            <a:off x="2366932" y="3355122"/>
            <a:ext cx="12690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en-US" altLang="zh-TW" sz="2400" dirty="0">
                <a:solidFill>
                  <a:srgbClr val="FF0000"/>
                </a:solidFill>
                <a:ea typeface="新細明體" panose="02020500000000000000" pitchFamily="18" charset="-120"/>
              </a:rPr>
              <a:t>Do not forget!</a:t>
            </a:r>
            <a:endParaRPr lang="zh-TW" altLang="en-US" sz="2400" dirty="0">
              <a:solidFill>
                <a:srgbClr val="FF0000"/>
              </a:solidFill>
              <a:ea typeface="新細明體" panose="02020500000000000000" pitchFamily="18" charset="-120"/>
            </a:endParaRPr>
          </a:p>
        </p:txBody>
      </p:sp>
      <p:cxnSp>
        <p:nvCxnSpPr>
          <p:cNvPr id="27" name="直線單箭頭接點 32">
            <a:extLst>
              <a:ext uri="{FF2B5EF4-FFF2-40B4-BE49-F238E27FC236}">
                <a16:creationId xmlns:a16="http://schemas.microsoft.com/office/drawing/2014/main" id="{C1FB7ED5-9497-4A79-81C4-A2B4A34FE581}"/>
              </a:ext>
            </a:extLst>
          </p:cNvPr>
          <p:cNvCxnSpPr>
            <a:cxnSpLocks/>
          </p:cNvCxnSpPr>
          <p:nvPr/>
        </p:nvCxnSpPr>
        <p:spPr>
          <a:xfrm flipV="1">
            <a:off x="6023946" y="4743459"/>
            <a:ext cx="786812" cy="18026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28" name="橢圓 36">
            <a:extLst>
              <a:ext uri="{FF2B5EF4-FFF2-40B4-BE49-F238E27FC236}">
                <a16:creationId xmlns:a16="http://schemas.microsoft.com/office/drawing/2014/main" id="{0872BA77-4B82-40BB-8B69-81B6D48C5CFD}"/>
              </a:ext>
            </a:extLst>
          </p:cNvPr>
          <p:cNvSpPr/>
          <p:nvPr/>
        </p:nvSpPr>
        <p:spPr>
          <a:xfrm>
            <a:off x="6776388" y="4659543"/>
            <a:ext cx="158484" cy="158484"/>
          </a:xfrm>
          <a:prstGeom prst="ellipse">
            <a:avLst/>
          </a:prstGeom>
          <a:gradFill rotWithShape="1">
            <a:gsLst>
              <a:gs pos="0">
                <a:srgbClr val="70AD47">
                  <a:lumMod val="110000"/>
                  <a:satMod val="105000"/>
                  <a:tint val="67000"/>
                </a:srgbClr>
              </a:gs>
              <a:gs pos="50000">
                <a:srgbClr val="70AD47">
                  <a:lumMod val="105000"/>
                  <a:satMod val="103000"/>
                  <a:tint val="73000"/>
                </a:srgbClr>
              </a:gs>
              <a:gs pos="100000">
                <a:srgbClr val="70AD47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70AD47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9" name="橢圓 38">
            <a:extLst>
              <a:ext uri="{FF2B5EF4-FFF2-40B4-BE49-F238E27FC236}">
                <a16:creationId xmlns:a16="http://schemas.microsoft.com/office/drawing/2014/main" id="{B979FAC5-CC04-476D-BCEE-8F93ACE502DD}"/>
              </a:ext>
            </a:extLst>
          </p:cNvPr>
          <p:cNvSpPr/>
          <p:nvPr/>
        </p:nvSpPr>
        <p:spPr>
          <a:xfrm>
            <a:off x="2642565" y="4659543"/>
            <a:ext cx="158484" cy="158484"/>
          </a:xfrm>
          <a:prstGeom prst="ellipse">
            <a:avLst/>
          </a:prstGeom>
          <a:gradFill rotWithShape="1">
            <a:gsLst>
              <a:gs pos="0">
                <a:srgbClr val="70AD47">
                  <a:lumMod val="110000"/>
                  <a:satMod val="105000"/>
                  <a:tint val="67000"/>
                </a:srgbClr>
              </a:gs>
              <a:gs pos="50000">
                <a:srgbClr val="70AD47">
                  <a:lumMod val="105000"/>
                  <a:satMod val="103000"/>
                  <a:tint val="73000"/>
                </a:srgbClr>
              </a:gs>
              <a:gs pos="100000">
                <a:srgbClr val="70AD47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70AD47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0" name="手繪多邊形: 圖案 39">
            <a:extLst>
              <a:ext uri="{FF2B5EF4-FFF2-40B4-BE49-F238E27FC236}">
                <a16:creationId xmlns:a16="http://schemas.microsoft.com/office/drawing/2014/main" id="{959CEEE4-78AF-438F-99C5-75981EC66AC5}"/>
              </a:ext>
            </a:extLst>
          </p:cNvPr>
          <p:cNvSpPr/>
          <p:nvPr/>
        </p:nvSpPr>
        <p:spPr>
          <a:xfrm flipH="1" flipV="1">
            <a:off x="2805664" y="4395598"/>
            <a:ext cx="3994484" cy="284218"/>
          </a:xfrm>
          <a:custGeom>
            <a:avLst/>
            <a:gdLst>
              <a:gd name="connsiteX0" fmla="*/ 0 w 4081112"/>
              <a:gd name="connsiteY0" fmla="*/ 19251 h 298436"/>
              <a:gd name="connsiteX1" fmla="*/ 2069432 w 4081112"/>
              <a:gd name="connsiteY1" fmla="*/ 298383 h 298436"/>
              <a:gd name="connsiteX2" fmla="*/ 4081112 w 4081112"/>
              <a:gd name="connsiteY2" fmla="*/ 0 h 298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081112" h="298436">
                <a:moveTo>
                  <a:pt x="0" y="19251"/>
                </a:moveTo>
                <a:cubicBezTo>
                  <a:pt x="694623" y="160421"/>
                  <a:pt x="1389247" y="301591"/>
                  <a:pt x="2069432" y="298383"/>
                </a:cubicBezTo>
                <a:cubicBezTo>
                  <a:pt x="2749617" y="295175"/>
                  <a:pt x="3415364" y="147587"/>
                  <a:pt x="4081112" y="0"/>
                </a:cubicBezTo>
              </a:path>
            </a:pathLst>
          </a:custGeom>
          <a:noFill/>
          <a:ln w="38100" cap="flat" cmpd="sng" algn="ctr">
            <a:solidFill>
              <a:sysClr val="windowText" lastClr="000000"/>
            </a:solidFill>
            <a:prstDash val="sysDot"/>
            <a:miter lim="800000"/>
            <a:headEnd type="none" w="med" len="med"/>
            <a:tailEnd type="triangle" w="med" len="me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字方塊 40">
                <a:extLst>
                  <a:ext uri="{FF2B5EF4-FFF2-40B4-BE49-F238E27FC236}">
                    <a16:creationId xmlns:a16="http://schemas.microsoft.com/office/drawing/2014/main" id="{6E6282A8-9091-425C-B1BA-361E7EAF46D9}"/>
                  </a:ext>
                </a:extLst>
              </p:cNvPr>
              <p:cNvSpPr txBox="1"/>
              <p:nvPr/>
            </p:nvSpPr>
            <p:spPr>
              <a:xfrm>
                <a:off x="6980476" y="4396566"/>
                <a:ext cx="37888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4572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altLang="zh-TW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zh-TW" altLang="en-US" sz="2400" dirty="0">
                  <a:solidFill>
                    <a:prstClr val="black"/>
                  </a:solidFill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31" name="文字方塊 40">
                <a:extLst>
                  <a:ext uri="{FF2B5EF4-FFF2-40B4-BE49-F238E27FC236}">
                    <a16:creationId xmlns:a16="http://schemas.microsoft.com/office/drawing/2014/main" id="{6E6282A8-9091-425C-B1BA-361E7EAF46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0476" y="4396566"/>
                <a:ext cx="378885" cy="369332"/>
              </a:xfrm>
              <a:prstGeom prst="rect">
                <a:avLst/>
              </a:prstGeom>
              <a:blipFill>
                <a:blip r:embed="rId12"/>
                <a:stretch>
                  <a:fillRect l="-17742" r="-1613" b="-65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字方塊 41">
                <a:extLst>
                  <a:ext uri="{FF2B5EF4-FFF2-40B4-BE49-F238E27FC236}">
                    <a16:creationId xmlns:a16="http://schemas.microsoft.com/office/drawing/2014/main" id="{C3E94239-71FA-438F-95E9-4EFCE4A5F42F}"/>
                  </a:ext>
                </a:extLst>
              </p:cNvPr>
              <p:cNvSpPr txBox="1"/>
              <p:nvPr/>
            </p:nvSpPr>
            <p:spPr>
              <a:xfrm>
                <a:off x="2352880" y="4387625"/>
                <a:ext cx="37888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4572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altLang="zh-TW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zh-TW" altLang="en-US" sz="2400" dirty="0">
                  <a:solidFill>
                    <a:prstClr val="black"/>
                  </a:solidFill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32" name="文字方塊 41">
                <a:extLst>
                  <a:ext uri="{FF2B5EF4-FFF2-40B4-BE49-F238E27FC236}">
                    <a16:creationId xmlns:a16="http://schemas.microsoft.com/office/drawing/2014/main" id="{C3E94239-71FA-438F-95E9-4EFCE4A5F4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2880" y="4387625"/>
                <a:ext cx="378885" cy="369332"/>
              </a:xfrm>
              <a:prstGeom prst="rect">
                <a:avLst/>
              </a:prstGeom>
              <a:blipFill>
                <a:blip r:embed="rId13"/>
                <a:stretch>
                  <a:fillRect l="-19355" r="-1613" b="-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3" name="Picture 12" descr="ç¸éåç">
            <a:extLst>
              <a:ext uri="{FF2B5EF4-FFF2-40B4-BE49-F238E27FC236}">
                <a16:creationId xmlns:a16="http://schemas.microsoft.com/office/drawing/2014/main" id="{E465E309-100A-4331-87B0-1DEDB5F5A4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2373" y="2964368"/>
            <a:ext cx="771787" cy="771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矩形 33">
            <a:extLst>
              <a:ext uri="{FF2B5EF4-FFF2-40B4-BE49-F238E27FC236}">
                <a16:creationId xmlns:a16="http://schemas.microsoft.com/office/drawing/2014/main" id="{677C6644-0CC5-48F4-ACCB-05E177713A1D}"/>
              </a:ext>
            </a:extLst>
          </p:cNvPr>
          <p:cNvSpPr/>
          <p:nvPr/>
        </p:nvSpPr>
        <p:spPr>
          <a:xfrm>
            <a:off x="6420239" y="1259468"/>
            <a:ext cx="271903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i="1" dirty="0">
                <a:solidFill>
                  <a:srgbClr val="376092"/>
                </a:solidFill>
              </a:rPr>
              <a:t>(Kirkpatrick, et al. PNAS 2017)</a:t>
            </a:r>
            <a:endParaRPr lang="zh-CN" altLang="en-US" sz="1600" i="1" dirty="0">
              <a:solidFill>
                <a:srgbClr val="376092"/>
              </a:solidFill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75F29988-1AAE-402B-87E4-E9C5AD3D3FA0}"/>
              </a:ext>
            </a:extLst>
          </p:cNvPr>
          <p:cNvSpPr/>
          <p:nvPr/>
        </p:nvSpPr>
        <p:spPr>
          <a:xfrm>
            <a:off x="6420239" y="1259468"/>
            <a:ext cx="271903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i="1" dirty="0">
                <a:solidFill>
                  <a:srgbClr val="376092"/>
                </a:solidFill>
              </a:rPr>
              <a:t>(Kirkpatrick, et al. PNAS 2017</a:t>
            </a:r>
          </a:p>
        </p:txBody>
      </p:sp>
      <p:sp>
        <p:nvSpPr>
          <p:cNvPr id="36" name="標題 1">
            <a:extLst>
              <a:ext uri="{FF2B5EF4-FFF2-40B4-BE49-F238E27FC236}">
                <a16:creationId xmlns:a16="http://schemas.microsoft.com/office/drawing/2014/main" id="{E6B1412F-AF61-4E3C-91F0-CDA919E3697D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824505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Elastic Weight Consolidation (EWC) </a:t>
            </a:r>
            <a:endParaRPr kumimoji="0" lang="zh-TW" altLang="en-US" sz="4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 pitchFamily="34" charset="0"/>
              <a:ea typeface="新細明體" panose="02020500000000000000" pitchFamily="18" charset="-12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689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8" grpId="0" animBg="1"/>
      <p:bldP spid="29" grpId="0" animBg="1"/>
      <p:bldP spid="30" grpId="0" animBg="1"/>
      <p:bldP spid="31" grpId="0"/>
      <p:bldP spid="32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EAEC2D4-2B86-4AB1-AF08-5EE8B18D370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CA5C09F-43F4-49FC-ABC7-0BD1F58898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632" y="1743966"/>
            <a:ext cx="6418516" cy="3773266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EA83F8B3-6340-438B-A488-A2AFAE0196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5776" y="5424831"/>
            <a:ext cx="4186268" cy="904882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3643F2E1-E29F-483E-A64E-96ACEC250432}"/>
              </a:ext>
            </a:extLst>
          </p:cNvPr>
          <p:cNvSpPr/>
          <p:nvPr/>
        </p:nvSpPr>
        <p:spPr>
          <a:xfrm>
            <a:off x="6420239" y="1259468"/>
            <a:ext cx="271903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i="1" dirty="0">
                <a:solidFill>
                  <a:srgbClr val="376092"/>
                </a:solidFill>
              </a:rPr>
              <a:t>(Kirkpatrick, et al. PNAS 2017)</a:t>
            </a:r>
            <a:endParaRPr lang="zh-CN" altLang="en-US" sz="1600" i="1" dirty="0">
              <a:solidFill>
                <a:srgbClr val="376092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BE44B09-2998-4FBF-92C9-7DC1441F83E9}"/>
              </a:ext>
            </a:extLst>
          </p:cNvPr>
          <p:cNvSpPr/>
          <p:nvPr/>
        </p:nvSpPr>
        <p:spPr>
          <a:xfrm>
            <a:off x="6420239" y="1259468"/>
            <a:ext cx="271903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i="1" dirty="0">
                <a:solidFill>
                  <a:srgbClr val="376092"/>
                </a:solidFill>
              </a:rPr>
              <a:t>(Kirkpatrick, et al. PNAS 2017</a:t>
            </a:r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B1556BEE-4AD4-4767-ADAA-1CDBC25DB0DD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824505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Elastic Weight Consolidation (EWC) </a:t>
            </a:r>
            <a:endParaRPr kumimoji="0" lang="zh-TW" altLang="en-US" sz="4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 pitchFamily="34" charset="0"/>
              <a:ea typeface="新細明體" panose="02020500000000000000" pitchFamily="18" charset="-12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9826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E88391F1-B85C-49E3-BFEB-17B7585F005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3" name="標題 1">
            <a:extLst>
              <a:ext uri="{FF2B5EF4-FFF2-40B4-BE49-F238E27FC236}">
                <a16:creationId xmlns:a16="http://schemas.microsoft.com/office/drawing/2014/main" id="{D211D58E-359D-4265-A640-533246D65D62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824505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Elastic Weight Consolidation (EWC) </a:t>
            </a:r>
            <a:endParaRPr kumimoji="0" lang="zh-TW" altLang="en-US" sz="4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 pitchFamily="34" charset="0"/>
              <a:ea typeface="新細明體" panose="02020500000000000000" pitchFamily="18" charset="-120"/>
              <a:cs typeface="Calibri" panose="020F0502020204030204" pitchFamily="34" charset="0"/>
            </a:endParaRPr>
          </a:p>
        </p:txBody>
      </p:sp>
      <p:sp>
        <p:nvSpPr>
          <p:cNvPr id="4" name="內容版面配置區 2">
            <a:extLst>
              <a:ext uri="{FF2B5EF4-FFF2-40B4-BE49-F238E27FC236}">
                <a16:creationId xmlns:a16="http://schemas.microsoft.com/office/drawing/2014/main" id="{AF38A9D9-7850-4E3E-B880-43556224B8DC}"/>
              </a:ext>
            </a:extLst>
          </p:cNvPr>
          <p:cNvSpPr txBox="1">
            <a:spLocks/>
          </p:cNvSpPr>
          <p:nvPr/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Elastic Weight Consolidation             </a:t>
            </a:r>
            <a:r>
              <a:rPr kumimoji="0" lang="en-US" altLang="zh-TW" sz="2400" b="0" i="1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(</a:t>
            </a:r>
            <a:r>
              <a:rPr kumimoji="0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PNAS 2017)</a:t>
            </a:r>
            <a:endParaRPr kumimoji="0" lang="en-US" altLang="zh-TW" sz="2400" b="0" i="1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Synaptic Intelligence                            </a:t>
            </a:r>
            <a:r>
              <a:rPr kumimoji="0" lang="en-US" altLang="zh-TW" sz="2400" b="0" i="1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(</a:t>
            </a:r>
            <a:r>
              <a:rPr kumimoji="0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JMLR 2017)</a:t>
            </a:r>
          </a:p>
          <a:p>
            <a:pPr>
              <a:defRPr/>
            </a:pPr>
            <a:r>
              <a:rPr lang="en-US" altLang="zh-TW" sz="2400" dirty="0">
                <a:solidFill>
                  <a:sysClr val="windowText" lastClr="000000"/>
                </a:solidFill>
                <a:ea typeface="新細明體" panose="02020500000000000000" pitchFamily="18" charset="-120"/>
              </a:rPr>
              <a:t>Incremental Moment Matching         </a:t>
            </a:r>
            <a:r>
              <a:rPr lang="en-US" altLang="zh-TW" sz="2400" i="1" dirty="0">
                <a:solidFill>
                  <a:sysClr val="windowText" lastClr="000000"/>
                </a:solidFill>
                <a:ea typeface="新細明體" panose="02020500000000000000" pitchFamily="18" charset="-120"/>
              </a:rPr>
              <a:t>(</a:t>
            </a:r>
            <a:r>
              <a:rPr lang="en-US" altLang="zh-CN" sz="2400" i="1" dirty="0">
                <a:solidFill>
                  <a:sysClr val="windowText" lastClr="000000"/>
                </a:solidFill>
                <a:ea typeface="新細明體" panose="02020500000000000000" pitchFamily="18" charset="-120"/>
              </a:rPr>
              <a:t>NIPS 2017)</a:t>
            </a:r>
            <a:endParaRPr kumimoji="0" lang="en-US" altLang="zh-TW" sz="2400" b="0" i="1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  <a:p>
            <a:pPr marR="0" lvl="0" fontAlgn="auto">
              <a:spcAft>
                <a:spcPts val="0"/>
              </a:spcAft>
              <a:buClrTx/>
              <a:buSzTx/>
              <a:tabLst/>
              <a:defRPr/>
            </a:pPr>
            <a:r>
              <a:rPr lang="en-US" altLang="zh-TW" sz="2400" dirty="0">
                <a:solidFill>
                  <a:sysClr val="windowText" lastClr="000000"/>
                </a:solidFill>
                <a:latin typeface="Calibri" panose="020F0502020204030204"/>
                <a:ea typeface="新細明體" panose="02020500000000000000" pitchFamily="18" charset="-120"/>
              </a:rPr>
              <a:t>Memory Aware Synapses                   </a:t>
            </a:r>
            <a:r>
              <a:rPr lang="en-US" altLang="zh-TW" sz="2400" i="1" dirty="0">
                <a:solidFill>
                  <a:sysClr val="windowText" lastClr="000000"/>
                </a:solidFill>
                <a:latin typeface="Calibri" panose="020F0502020204030204"/>
                <a:ea typeface="新細明體" panose="02020500000000000000" pitchFamily="18" charset="-120"/>
              </a:rPr>
              <a:t>(</a:t>
            </a:r>
            <a:r>
              <a:rPr lang="en-US" altLang="zh-CN" sz="2400" i="1" dirty="0">
                <a:solidFill>
                  <a:sysClr val="windowText" lastClr="000000"/>
                </a:solidFill>
                <a:latin typeface="Calibri" panose="020F0502020204030204"/>
                <a:ea typeface="新細明體" panose="02020500000000000000" pitchFamily="18" charset="-120"/>
              </a:rPr>
              <a:t>ECCV2018)</a:t>
            </a:r>
            <a:endParaRPr lang="en-US" altLang="zh-TW" sz="2400" i="1" dirty="0">
              <a:solidFill>
                <a:sysClr val="windowText" lastClr="000000"/>
              </a:solidFill>
              <a:latin typeface="Calibri" panose="020F0502020204030204"/>
              <a:ea typeface="新細明體" panose="02020500000000000000" pitchFamily="18" charset="-120"/>
            </a:endParaRPr>
          </a:p>
          <a:p>
            <a:pPr>
              <a:defRPr/>
            </a:pPr>
            <a:r>
              <a:rPr lang="en-US" altLang="zh-CN" sz="2400" dirty="0">
                <a:solidFill>
                  <a:sysClr val="windowText" lastClr="000000"/>
                </a:solidFill>
                <a:latin typeface="Calibri" panose="020F0502020204030204"/>
                <a:ea typeface="新細明體" panose="02020500000000000000" pitchFamily="18" charset="-120"/>
              </a:rPr>
              <a:t>Rotated EWC                                         </a:t>
            </a:r>
            <a:r>
              <a:rPr lang="en-US" altLang="zh-CN" sz="2400" i="1" dirty="0">
                <a:solidFill>
                  <a:sysClr val="windowText" lastClr="000000"/>
                </a:solidFill>
                <a:latin typeface="Calibri" panose="020F0502020204030204"/>
                <a:ea typeface="新細明體" panose="02020500000000000000" pitchFamily="18" charset="-120"/>
              </a:rPr>
              <a:t>(ICPR 2018)</a:t>
            </a:r>
          </a:p>
          <a:p>
            <a:pPr>
              <a:defRPr/>
            </a:pPr>
            <a:r>
              <a:rPr lang="en-US" altLang="zh-TW" sz="2400" dirty="0">
                <a:solidFill>
                  <a:sysClr val="windowText" lastClr="000000"/>
                </a:solidFill>
                <a:ea typeface="新細明體" panose="02020500000000000000" pitchFamily="18" charset="-120"/>
              </a:rPr>
              <a:t>Quadratic EWC                                     </a:t>
            </a:r>
            <a:r>
              <a:rPr lang="en-US" altLang="zh-TW" sz="2400" i="1" dirty="0">
                <a:solidFill>
                  <a:sysClr val="windowText" lastClr="000000"/>
                </a:solidFill>
                <a:ea typeface="新細明體" panose="02020500000000000000" pitchFamily="18" charset="-120"/>
              </a:rPr>
              <a:t>(</a:t>
            </a:r>
            <a:r>
              <a:rPr lang="en-US" altLang="zh-CN" sz="2400" i="1" dirty="0">
                <a:solidFill>
                  <a:sysClr val="windowText" lastClr="000000"/>
                </a:solidFill>
                <a:ea typeface="新細明體" panose="02020500000000000000" pitchFamily="18" charset="-120"/>
              </a:rPr>
              <a:t>PNAS 2018)</a:t>
            </a:r>
            <a:endParaRPr lang="en-US" altLang="zh-CN" sz="2400" i="1" dirty="0">
              <a:solidFill>
                <a:sysClr val="windowText" lastClr="000000"/>
              </a:solidFill>
              <a:latin typeface="Calibri" panose="020F0502020204030204"/>
              <a:ea typeface="新細明體" panose="02020500000000000000" pitchFamily="18" charset="-120"/>
            </a:endParaRPr>
          </a:p>
          <a:p>
            <a:pPr>
              <a:defRPr/>
            </a:pPr>
            <a:r>
              <a:rPr lang="en-US" altLang="zh-TW" sz="2400" dirty="0" err="1">
                <a:solidFill>
                  <a:sysClr val="windowText" lastClr="000000"/>
                </a:solidFill>
                <a:latin typeface="Calibri" panose="020F0502020204030204"/>
                <a:ea typeface="新細明體" panose="02020500000000000000" pitchFamily="18" charset="-120"/>
              </a:rPr>
              <a:t>OnlineEWC</a:t>
            </a:r>
            <a:r>
              <a:rPr lang="en-US" altLang="zh-TW" sz="2400" dirty="0">
                <a:solidFill>
                  <a:sysClr val="windowText" lastClr="000000"/>
                </a:solidFill>
                <a:latin typeface="Calibri" panose="020F0502020204030204"/>
                <a:ea typeface="新細明體" panose="02020500000000000000" pitchFamily="18" charset="-120"/>
              </a:rPr>
              <a:t>                                             </a:t>
            </a:r>
            <a:r>
              <a:rPr lang="en-US" altLang="zh-TW" sz="2400" i="1" dirty="0">
                <a:solidFill>
                  <a:sysClr val="windowText" lastClr="000000"/>
                </a:solidFill>
                <a:latin typeface="Calibri" panose="020F0502020204030204"/>
                <a:ea typeface="新細明體" panose="02020500000000000000" pitchFamily="18" charset="-120"/>
              </a:rPr>
              <a:t>(</a:t>
            </a:r>
            <a:r>
              <a:rPr lang="en-US" altLang="zh-CN" sz="2400" i="1" dirty="0">
                <a:solidFill>
                  <a:sysClr val="windowText" lastClr="000000"/>
                </a:solidFill>
                <a:latin typeface="Calibri" panose="020F0502020204030204"/>
                <a:ea typeface="新細明體" panose="02020500000000000000" pitchFamily="18" charset="-120"/>
              </a:rPr>
              <a:t>ICML2018)</a:t>
            </a:r>
            <a:endParaRPr lang="zh-TW" altLang="en-US" sz="2400" i="1" dirty="0">
              <a:solidFill>
                <a:sysClr val="windowText" lastClr="000000"/>
              </a:solidFill>
              <a:latin typeface="Calibri" panose="020F0502020204030204"/>
              <a:ea typeface="新細明體" panose="02020500000000000000" pitchFamily="18" charset="-120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48B58CA-0CF0-4953-AA4A-DE528DA66D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7020" y="5672033"/>
            <a:ext cx="4186268" cy="90488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D3B703E1-6FCB-4BB3-8E27-AEE2688F9E97}"/>
                  </a:ext>
                </a:extLst>
              </p:cNvPr>
              <p:cNvSpPr txBox="1"/>
              <p:nvPr/>
            </p:nvSpPr>
            <p:spPr>
              <a:xfrm>
                <a:off x="3635895" y="4932002"/>
                <a:ext cx="1627497" cy="461665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r>
                  <a:rPr lang="en-US" altLang="zh-CN" sz="2400" dirty="0"/>
                  <a:t>Different 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altLang="zh-CN" sz="2400" i="1" baseline="-25000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zh-CN" altLang="en-US" sz="2400" baseline="-25000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D3B703E1-6FCB-4BB3-8E27-AEE2688F9E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5895" y="4932002"/>
                <a:ext cx="1627497" cy="461665"/>
              </a:xfrm>
              <a:prstGeom prst="rect">
                <a:avLst/>
              </a:prstGeom>
              <a:blipFill>
                <a:blip r:embed="rId4"/>
                <a:stretch>
                  <a:fillRect l="-4797" t="-7500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箭头: 下 6">
            <a:extLst>
              <a:ext uri="{FF2B5EF4-FFF2-40B4-BE49-F238E27FC236}">
                <a16:creationId xmlns:a16="http://schemas.microsoft.com/office/drawing/2014/main" id="{1282480A-E423-477C-9683-48A389FBDD59}"/>
              </a:ext>
            </a:extLst>
          </p:cNvPr>
          <p:cNvSpPr/>
          <p:nvPr/>
        </p:nvSpPr>
        <p:spPr>
          <a:xfrm>
            <a:off x="4377636" y="5589240"/>
            <a:ext cx="144016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9068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>
            <a:extLst>
              <a:ext uri="{FF2B5EF4-FFF2-40B4-BE49-F238E27FC236}">
                <a16:creationId xmlns:a16="http://schemas.microsoft.com/office/drawing/2014/main" id="{506F2F94-B129-45A2-8680-241AF69841E3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Gradient Episodic Memory (GEM</a:t>
            </a:r>
            <a:r>
              <a:rPr kumimoji="0" lang="en-US" altLang="zh-TW" sz="4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j-cs"/>
              </a:rPr>
              <a:t>)</a:t>
            </a:r>
            <a:endParaRPr kumimoji="0" lang="zh-TW" altLang="en-US" sz="4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 Light" panose="020F0302020204030204"/>
              <a:ea typeface="新細明體" panose="02020500000000000000" pitchFamily="18" charset="-120"/>
              <a:cs typeface="+mj-cs"/>
            </a:endParaRPr>
          </a:p>
        </p:txBody>
      </p:sp>
      <p:sp>
        <p:nvSpPr>
          <p:cNvPr id="4" name="內容版面配置區 2">
            <a:extLst>
              <a:ext uri="{FF2B5EF4-FFF2-40B4-BE49-F238E27FC236}">
                <a16:creationId xmlns:a16="http://schemas.microsoft.com/office/drawing/2014/main" id="{6F439A01-ADA0-4D12-AAB9-BDC785EA75BC}"/>
              </a:ext>
            </a:extLst>
          </p:cNvPr>
          <p:cNvSpPr txBox="1">
            <a:spLocks/>
          </p:cNvSpPr>
          <p:nvPr/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Constraint the gradient to improve the previous tasks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E28C0EEB-FBDF-4CED-8A89-465DA3A398CD}"/>
              </a:ext>
            </a:extLst>
          </p:cNvPr>
          <p:cNvSpPr/>
          <p:nvPr/>
        </p:nvSpPr>
        <p:spPr>
          <a:xfrm>
            <a:off x="2187368" y="3842733"/>
            <a:ext cx="206829" cy="206829"/>
          </a:xfrm>
          <a:prstGeom prst="ellipse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723A3A6A-0068-4E39-B733-E0E517F72742}"/>
                  </a:ext>
                </a:extLst>
              </p:cNvPr>
              <p:cNvSpPr txBox="1"/>
              <p:nvPr/>
            </p:nvSpPr>
            <p:spPr>
              <a:xfrm>
                <a:off x="1907832" y="3962218"/>
                <a:ext cx="25109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457200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zh-TW" altLang="en-US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zh-TW" altLang="en-US" sz="2400" dirty="0">
                  <a:solidFill>
                    <a:prstClr val="black"/>
                  </a:solidFill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723A3A6A-0068-4E39-B733-E0E517F727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7832" y="3962218"/>
                <a:ext cx="251094" cy="369332"/>
              </a:xfrm>
              <a:prstGeom prst="rect">
                <a:avLst/>
              </a:prstGeom>
              <a:blipFill>
                <a:blip r:embed="rId3"/>
                <a:stretch>
                  <a:fillRect l="-29268" r="-24390" b="-49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直線單箭頭接點 8">
            <a:extLst>
              <a:ext uri="{FF2B5EF4-FFF2-40B4-BE49-F238E27FC236}">
                <a16:creationId xmlns:a16="http://schemas.microsoft.com/office/drawing/2014/main" id="{F875E3A4-79D7-4BF5-84DE-C5DF5664430B}"/>
              </a:ext>
            </a:extLst>
          </p:cNvPr>
          <p:cNvCxnSpPr>
            <a:cxnSpLocks/>
          </p:cNvCxnSpPr>
          <p:nvPr/>
        </p:nvCxnSpPr>
        <p:spPr>
          <a:xfrm flipV="1">
            <a:off x="2386713" y="2703763"/>
            <a:ext cx="1138917" cy="1146960"/>
          </a:xfrm>
          <a:prstGeom prst="straightConnector1">
            <a:avLst/>
          </a:prstGeom>
          <a:noFill/>
          <a:ln w="57150" cap="flat" cmpd="sng" algn="ctr">
            <a:solidFill>
              <a:srgbClr val="FF0000"/>
            </a:solidFill>
            <a:prstDash val="sysDot"/>
            <a:miter lim="800000"/>
            <a:tailEnd type="triangle"/>
          </a:ln>
          <a:effectLst/>
        </p:spPr>
      </p:cxnSp>
      <p:cxnSp>
        <p:nvCxnSpPr>
          <p:cNvPr id="8" name="直線單箭頭接點 10">
            <a:extLst>
              <a:ext uri="{FF2B5EF4-FFF2-40B4-BE49-F238E27FC236}">
                <a16:creationId xmlns:a16="http://schemas.microsoft.com/office/drawing/2014/main" id="{751BEDFE-6351-4CBE-B8B6-18F9E0A017FA}"/>
              </a:ext>
            </a:extLst>
          </p:cNvPr>
          <p:cNvCxnSpPr>
            <a:cxnSpLocks/>
          </p:cNvCxnSpPr>
          <p:nvPr/>
        </p:nvCxnSpPr>
        <p:spPr>
          <a:xfrm flipH="1" flipV="1">
            <a:off x="1956725" y="2970651"/>
            <a:ext cx="284391" cy="856631"/>
          </a:xfrm>
          <a:prstGeom prst="straightConnector1">
            <a:avLst/>
          </a:prstGeom>
          <a:noFill/>
          <a:ln w="57150" cap="flat" cmpd="sng" algn="ctr">
            <a:solidFill>
              <a:srgbClr val="0070C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9" name="直線單箭頭接點 12">
            <a:extLst>
              <a:ext uri="{FF2B5EF4-FFF2-40B4-BE49-F238E27FC236}">
                <a16:creationId xmlns:a16="http://schemas.microsoft.com/office/drawing/2014/main" id="{931E039F-49E4-4C1F-B9B2-8C330579A65B}"/>
              </a:ext>
            </a:extLst>
          </p:cNvPr>
          <p:cNvCxnSpPr>
            <a:cxnSpLocks/>
          </p:cNvCxnSpPr>
          <p:nvPr/>
        </p:nvCxnSpPr>
        <p:spPr>
          <a:xfrm flipV="1">
            <a:off x="2416329" y="3977669"/>
            <a:ext cx="889587" cy="1"/>
          </a:xfrm>
          <a:prstGeom prst="straightConnector1">
            <a:avLst/>
          </a:prstGeom>
          <a:noFill/>
          <a:ln w="57150" cap="flat" cmpd="sng" algn="ctr">
            <a:solidFill>
              <a:srgbClr val="00B05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0" name="橢圓 14">
            <a:extLst>
              <a:ext uri="{FF2B5EF4-FFF2-40B4-BE49-F238E27FC236}">
                <a16:creationId xmlns:a16="http://schemas.microsoft.com/office/drawing/2014/main" id="{3247092D-A5AE-4E7C-869D-69FBB0BD56E0}"/>
              </a:ext>
            </a:extLst>
          </p:cNvPr>
          <p:cNvSpPr/>
          <p:nvPr/>
        </p:nvSpPr>
        <p:spPr>
          <a:xfrm>
            <a:off x="4932954" y="3925991"/>
            <a:ext cx="206829" cy="206829"/>
          </a:xfrm>
          <a:prstGeom prst="ellipse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5">
                <a:extLst>
                  <a:ext uri="{FF2B5EF4-FFF2-40B4-BE49-F238E27FC236}">
                    <a16:creationId xmlns:a16="http://schemas.microsoft.com/office/drawing/2014/main" id="{67935377-72D9-43EC-8619-99B98394661E}"/>
                  </a:ext>
                </a:extLst>
              </p:cNvPr>
              <p:cNvSpPr txBox="1"/>
              <p:nvPr/>
            </p:nvSpPr>
            <p:spPr>
              <a:xfrm>
                <a:off x="4638745" y="4060927"/>
                <a:ext cx="25109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457200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zh-TW" altLang="en-US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zh-TW" altLang="en-US" sz="2400" dirty="0">
                  <a:solidFill>
                    <a:prstClr val="black"/>
                  </a:solidFill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11" name="文字方塊 15">
                <a:extLst>
                  <a:ext uri="{FF2B5EF4-FFF2-40B4-BE49-F238E27FC236}">
                    <a16:creationId xmlns:a16="http://schemas.microsoft.com/office/drawing/2014/main" id="{67935377-72D9-43EC-8619-99B9839466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8745" y="4060927"/>
                <a:ext cx="251094" cy="369332"/>
              </a:xfrm>
              <a:prstGeom prst="rect">
                <a:avLst/>
              </a:prstGeom>
              <a:blipFill>
                <a:blip r:embed="rId4"/>
                <a:stretch>
                  <a:fillRect l="-29268" r="-24390" b="-65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直線單箭頭接點 16">
            <a:extLst>
              <a:ext uri="{FF2B5EF4-FFF2-40B4-BE49-F238E27FC236}">
                <a16:creationId xmlns:a16="http://schemas.microsoft.com/office/drawing/2014/main" id="{467914B1-822B-470A-B90B-11E0A2CF48AC}"/>
              </a:ext>
            </a:extLst>
          </p:cNvPr>
          <p:cNvCxnSpPr>
            <a:cxnSpLocks/>
          </p:cNvCxnSpPr>
          <p:nvPr/>
        </p:nvCxnSpPr>
        <p:spPr>
          <a:xfrm flipV="1">
            <a:off x="5153256" y="3836012"/>
            <a:ext cx="1596931" cy="170450"/>
          </a:xfrm>
          <a:prstGeom prst="straightConnector1">
            <a:avLst/>
          </a:prstGeom>
          <a:noFill/>
          <a:ln w="57150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3" name="直線單箭頭接點 17">
            <a:extLst>
              <a:ext uri="{FF2B5EF4-FFF2-40B4-BE49-F238E27FC236}">
                <a16:creationId xmlns:a16="http://schemas.microsoft.com/office/drawing/2014/main" id="{FCC9A7F1-4C48-418F-B5B4-9D78D69A05D7}"/>
              </a:ext>
            </a:extLst>
          </p:cNvPr>
          <p:cNvCxnSpPr>
            <a:cxnSpLocks/>
          </p:cNvCxnSpPr>
          <p:nvPr/>
        </p:nvCxnSpPr>
        <p:spPr>
          <a:xfrm>
            <a:off x="5060747" y="4143375"/>
            <a:ext cx="223118" cy="694812"/>
          </a:xfrm>
          <a:prstGeom prst="straightConnector1">
            <a:avLst/>
          </a:prstGeom>
          <a:noFill/>
          <a:ln w="57150" cap="flat" cmpd="sng" algn="ctr">
            <a:solidFill>
              <a:srgbClr val="0070C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4" name="直線單箭頭接點 18">
            <a:extLst>
              <a:ext uri="{FF2B5EF4-FFF2-40B4-BE49-F238E27FC236}">
                <a16:creationId xmlns:a16="http://schemas.microsoft.com/office/drawing/2014/main" id="{BBF0D5FA-1B78-436F-9134-F481E7FF5429}"/>
              </a:ext>
            </a:extLst>
          </p:cNvPr>
          <p:cNvCxnSpPr>
            <a:cxnSpLocks/>
          </p:cNvCxnSpPr>
          <p:nvPr/>
        </p:nvCxnSpPr>
        <p:spPr>
          <a:xfrm>
            <a:off x="5151470" y="4052099"/>
            <a:ext cx="818986" cy="161441"/>
          </a:xfrm>
          <a:prstGeom prst="straightConnector1">
            <a:avLst/>
          </a:prstGeom>
          <a:noFill/>
          <a:ln w="57150" cap="flat" cmpd="sng" algn="ctr">
            <a:solidFill>
              <a:srgbClr val="00B05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5" name="直線單箭頭接點 22">
            <a:extLst>
              <a:ext uri="{FF2B5EF4-FFF2-40B4-BE49-F238E27FC236}">
                <a16:creationId xmlns:a16="http://schemas.microsoft.com/office/drawing/2014/main" id="{DD6B5EA9-0337-4789-A4F4-E4FE0BCD2BE7}"/>
              </a:ext>
            </a:extLst>
          </p:cNvPr>
          <p:cNvCxnSpPr>
            <a:cxnSpLocks/>
          </p:cNvCxnSpPr>
          <p:nvPr/>
        </p:nvCxnSpPr>
        <p:spPr>
          <a:xfrm flipV="1">
            <a:off x="2271052" y="2677687"/>
            <a:ext cx="1138917" cy="1146960"/>
          </a:xfrm>
          <a:prstGeom prst="straightConnector1">
            <a:avLst/>
          </a:prstGeom>
          <a:noFill/>
          <a:ln w="57150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6" name="直線單箭頭接點 23">
            <a:extLst>
              <a:ext uri="{FF2B5EF4-FFF2-40B4-BE49-F238E27FC236}">
                <a16:creationId xmlns:a16="http://schemas.microsoft.com/office/drawing/2014/main" id="{CAB4E464-CFE9-40C8-9C06-48DDE7EED39A}"/>
              </a:ext>
            </a:extLst>
          </p:cNvPr>
          <p:cNvCxnSpPr>
            <a:cxnSpLocks/>
          </p:cNvCxnSpPr>
          <p:nvPr/>
        </p:nvCxnSpPr>
        <p:spPr>
          <a:xfrm flipV="1">
            <a:off x="5139783" y="2779031"/>
            <a:ext cx="1138917" cy="1146960"/>
          </a:xfrm>
          <a:prstGeom prst="straightConnector1">
            <a:avLst/>
          </a:prstGeom>
          <a:noFill/>
          <a:ln w="57150" cap="flat" cmpd="sng" algn="ctr">
            <a:solidFill>
              <a:srgbClr val="FF0000"/>
            </a:solidFill>
            <a:prstDash val="sysDot"/>
            <a:miter lim="800000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32">
                <a:extLst>
                  <a:ext uri="{FF2B5EF4-FFF2-40B4-BE49-F238E27FC236}">
                    <a16:creationId xmlns:a16="http://schemas.microsoft.com/office/drawing/2014/main" id="{53806B8A-56EC-4EE9-BCF2-764561F0E798}"/>
                  </a:ext>
                </a:extLst>
              </p:cNvPr>
              <p:cNvSpPr txBox="1"/>
              <p:nvPr/>
            </p:nvSpPr>
            <p:spPr>
              <a:xfrm>
                <a:off x="3305916" y="2240887"/>
                <a:ext cx="26173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457200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lang="zh-TW" altLang="en-US" sz="2400" dirty="0">
                  <a:solidFill>
                    <a:prstClr val="black"/>
                  </a:solidFill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17" name="文字方塊 32">
                <a:extLst>
                  <a:ext uri="{FF2B5EF4-FFF2-40B4-BE49-F238E27FC236}">
                    <a16:creationId xmlns:a16="http://schemas.microsoft.com/office/drawing/2014/main" id="{53806B8A-56EC-4EE9-BCF2-764561F0E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5916" y="2240887"/>
                <a:ext cx="261738" cy="369332"/>
              </a:xfrm>
              <a:prstGeom prst="rect">
                <a:avLst/>
              </a:prstGeom>
              <a:blipFill>
                <a:blip r:embed="rId5"/>
                <a:stretch>
                  <a:fillRect l="-27907" r="-27907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33">
                <a:extLst>
                  <a:ext uri="{FF2B5EF4-FFF2-40B4-BE49-F238E27FC236}">
                    <a16:creationId xmlns:a16="http://schemas.microsoft.com/office/drawing/2014/main" id="{22A7741B-9584-4893-ACD8-6817308B2B0B}"/>
                  </a:ext>
                </a:extLst>
              </p:cNvPr>
              <p:cNvSpPr txBox="1"/>
              <p:nvPr/>
            </p:nvSpPr>
            <p:spPr>
              <a:xfrm>
                <a:off x="1710750" y="2594365"/>
                <a:ext cx="3977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457200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altLang="zh-TW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TW" altLang="en-US" sz="2400" dirty="0">
                  <a:solidFill>
                    <a:prstClr val="black"/>
                  </a:solidFill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18" name="文字方塊 33">
                <a:extLst>
                  <a:ext uri="{FF2B5EF4-FFF2-40B4-BE49-F238E27FC236}">
                    <a16:creationId xmlns:a16="http://schemas.microsoft.com/office/drawing/2014/main" id="{22A7741B-9584-4893-ACD8-6817308B2B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0750" y="2594365"/>
                <a:ext cx="397737" cy="369332"/>
              </a:xfrm>
              <a:prstGeom prst="rect">
                <a:avLst/>
              </a:prstGeom>
              <a:blipFill>
                <a:blip r:embed="rId6"/>
                <a:stretch>
                  <a:fillRect l="-18462" t="-1667" r="-7692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34">
                <a:extLst>
                  <a:ext uri="{FF2B5EF4-FFF2-40B4-BE49-F238E27FC236}">
                    <a16:creationId xmlns:a16="http://schemas.microsoft.com/office/drawing/2014/main" id="{7F47E708-88F1-43D1-A6F3-E9450E5137FB}"/>
                  </a:ext>
                </a:extLst>
              </p:cNvPr>
              <p:cNvSpPr txBox="1"/>
              <p:nvPr/>
            </p:nvSpPr>
            <p:spPr>
              <a:xfrm>
                <a:off x="3310574" y="3758632"/>
                <a:ext cx="40434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457200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altLang="zh-TW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2400" dirty="0">
                  <a:solidFill>
                    <a:prstClr val="black"/>
                  </a:solidFill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19" name="文字方塊 34">
                <a:extLst>
                  <a:ext uri="{FF2B5EF4-FFF2-40B4-BE49-F238E27FC236}">
                    <a16:creationId xmlns:a16="http://schemas.microsoft.com/office/drawing/2014/main" id="{7F47E708-88F1-43D1-A6F3-E9450E5137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0574" y="3758632"/>
                <a:ext cx="404341" cy="369332"/>
              </a:xfrm>
              <a:prstGeom prst="rect">
                <a:avLst/>
              </a:prstGeom>
              <a:blipFill>
                <a:blip r:embed="rId7"/>
                <a:stretch>
                  <a:fillRect l="-18182" t="-1667" r="-7576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字方塊 35">
                <a:extLst>
                  <a:ext uri="{FF2B5EF4-FFF2-40B4-BE49-F238E27FC236}">
                    <a16:creationId xmlns:a16="http://schemas.microsoft.com/office/drawing/2014/main" id="{9C8B1A69-5541-435A-9D0A-9CE817E0C540}"/>
                  </a:ext>
                </a:extLst>
              </p:cNvPr>
              <p:cNvSpPr txBox="1"/>
              <p:nvPr/>
            </p:nvSpPr>
            <p:spPr>
              <a:xfrm>
                <a:off x="5172306" y="4767579"/>
                <a:ext cx="3977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457200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altLang="zh-TW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TW" altLang="en-US" sz="2400" dirty="0">
                  <a:solidFill>
                    <a:prstClr val="black"/>
                  </a:solidFill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20" name="文字方塊 35">
                <a:extLst>
                  <a:ext uri="{FF2B5EF4-FFF2-40B4-BE49-F238E27FC236}">
                    <a16:creationId xmlns:a16="http://schemas.microsoft.com/office/drawing/2014/main" id="{9C8B1A69-5541-435A-9D0A-9CE817E0C5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2306" y="4767579"/>
                <a:ext cx="397737" cy="369332"/>
              </a:xfrm>
              <a:prstGeom prst="rect">
                <a:avLst/>
              </a:prstGeom>
              <a:blipFill>
                <a:blip r:embed="rId8"/>
                <a:stretch>
                  <a:fillRect l="-18182" r="-6061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字方塊 36">
                <a:extLst>
                  <a:ext uri="{FF2B5EF4-FFF2-40B4-BE49-F238E27FC236}">
                    <a16:creationId xmlns:a16="http://schemas.microsoft.com/office/drawing/2014/main" id="{4D8B04D2-8429-4521-8ADF-681A1DCAD8A9}"/>
                  </a:ext>
                </a:extLst>
              </p:cNvPr>
              <p:cNvSpPr txBox="1"/>
              <p:nvPr/>
            </p:nvSpPr>
            <p:spPr>
              <a:xfrm>
                <a:off x="5951721" y="4096080"/>
                <a:ext cx="40434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457200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altLang="zh-TW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2400" dirty="0">
                  <a:solidFill>
                    <a:prstClr val="black"/>
                  </a:solidFill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21" name="文字方塊 36">
                <a:extLst>
                  <a:ext uri="{FF2B5EF4-FFF2-40B4-BE49-F238E27FC236}">
                    <a16:creationId xmlns:a16="http://schemas.microsoft.com/office/drawing/2014/main" id="{4D8B04D2-8429-4521-8ADF-681A1DCAD8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1721" y="4096080"/>
                <a:ext cx="404341" cy="369332"/>
              </a:xfrm>
              <a:prstGeom prst="rect">
                <a:avLst/>
              </a:prstGeom>
              <a:blipFill>
                <a:blip r:embed="rId9"/>
                <a:stretch>
                  <a:fillRect l="-17910" r="-5970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37">
                <a:extLst>
                  <a:ext uri="{FF2B5EF4-FFF2-40B4-BE49-F238E27FC236}">
                    <a16:creationId xmlns:a16="http://schemas.microsoft.com/office/drawing/2014/main" id="{08104A52-5D94-4A74-9D01-C40B86FD60B5}"/>
                  </a:ext>
                </a:extLst>
              </p:cNvPr>
              <p:cNvSpPr txBox="1"/>
              <p:nvPr/>
            </p:nvSpPr>
            <p:spPr>
              <a:xfrm>
                <a:off x="6356062" y="2355200"/>
                <a:ext cx="26173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457200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lang="zh-TW" altLang="en-US" sz="2400" dirty="0">
                  <a:solidFill>
                    <a:prstClr val="black"/>
                  </a:solidFill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22" name="文字方塊 37">
                <a:extLst>
                  <a:ext uri="{FF2B5EF4-FFF2-40B4-BE49-F238E27FC236}">
                    <a16:creationId xmlns:a16="http://schemas.microsoft.com/office/drawing/2014/main" id="{08104A52-5D94-4A74-9D01-C40B86FD60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6062" y="2355200"/>
                <a:ext cx="261738" cy="369332"/>
              </a:xfrm>
              <a:prstGeom prst="rect">
                <a:avLst/>
              </a:prstGeom>
              <a:blipFill>
                <a:blip r:embed="rId10"/>
                <a:stretch>
                  <a:fillRect l="-27907" r="-27907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38">
                <a:extLst>
                  <a:ext uri="{FF2B5EF4-FFF2-40B4-BE49-F238E27FC236}">
                    <a16:creationId xmlns:a16="http://schemas.microsoft.com/office/drawing/2014/main" id="{B25CED42-DDF8-4E70-BE92-CB381AC4EBD5}"/>
                  </a:ext>
                </a:extLst>
              </p:cNvPr>
              <p:cNvSpPr txBox="1"/>
              <p:nvPr/>
            </p:nvSpPr>
            <p:spPr>
              <a:xfrm>
                <a:off x="6813218" y="3598744"/>
                <a:ext cx="33663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457200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altLang="zh-TW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zh-TW" altLang="en-US" sz="2400" dirty="0">
                  <a:solidFill>
                    <a:prstClr val="black"/>
                  </a:solidFill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23" name="文字方塊 38">
                <a:extLst>
                  <a:ext uri="{FF2B5EF4-FFF2-40B4-BE49-F238E27FC236}">
                    <a16:creationId xmlns:a16="http://schemas.microsoft.com/office/drawing/2014/main" id="{B25CED42-DDF8-4E70-BE92-CB381AC4EB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3218" y="3598744"/>
                <a:ext cx="336631" cy="369332"/>
              </a:xfrm>
              <a:prstGeom prst="rect">
                <a:avLst/>
              </a:prstGeom>
              <a:blipFill>
                <a:blip r:embed="rId11"/>
                <a:stretch>
                  <a:fillRect l="-34545" t="-4918" r="-36364" b="-3606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直線單箭頭接點 43">
            <a:extLst>
              <a:ext uri="{FF2B5EF4-FFF2-40B4-BE49-F238E27FC236}">
                <a16:creationId xmlns:a16="http://schemas.microsoft.com/office/drawing/2014/main" id="{FB44E06A-22BC-4376-B277-072A4EC8C658}"/>
              </a:ext>
            </a:extLst>
          </p:cNvPr>
          <p:cNvCxnSpPr>
            <a:cxnSpLocks/>
          </p:cNvCxnSpPr>
          <p:nvPr/>
        </p:nvCxnSpPr>
        <p:spPr>
          <a:xfrm flipV="1">
            <a:off x="784002" y="5606562"/>
            <a:ext cx="540000" cy="1"/>
          </a:xfrm>
          <a:prstGeom prst="straightConnector1">
            <a:avLst/>
          </a:prstGeom>
          <a:noFill/>
          <a:ln w="57150" cap="flat" cmpd="sng" algn="ctr">
            <a:solidFill>
              <a:srgbClr val="0070C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5" name="直線單箭頭接點 45">
            <a:extLst>
              <a:ext uri="{FF2B5EF4-FFF2-40B4-BE49-F238E27FC236}">
                <a16:creationId xmlns:a16="http://schemas.microsoft.com/office/drawing/2014/main" id="{E9E0E8D2-7579-4C88-8DE2-3EE0F64B90DF}"/>
              </a:ext>
            </a:extLst>
          </p:cNvPr>
          <p:cNvCxnSpPr>
            <a:cxnSpLocks/>
          </p:cNvCxnSpPr>
          <p:nvPr/>
        </p:nvCxnSpPr>
        <p:spPr>
          <a:xfrm flipV="1">
            <a:off x="784002" y="6035261"/>
            <a:ext cx="540000" cy="1"/>
          </a:xfrm>
          <a:prstGeom prst="straightConnector1">
            <a:avLst/>
          </a:prstGeom>
          <a:noFill/>
          <a:ln w="57150" cap="flat" cmpd="sng" algn="ctr">
            <a:solidFill>
              <a:srgbClr val="00B05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6" name="直線單箭頭接點 41">
            <a:extLst>
              <a:ext uri="{FF2B5EF4-FFF2-40B4-BE49-F238E27FC236}">
                <a16:creationId xmlns:a16="http://schemas.microsoft.com/office/drawing/2014/main" id="{7F8F0ECC-FFA1-43E3-B3F4-14B9A7A1C4FC}"/>
              </a:ext>
            </a:extLst>
          </p:cNvPr>
          <p:cNvCxnSpPr>
            <a:cxnSpLocks/>
          </p:cNvCxnSpPr>
          <p:nvPr/>
        </p:nvCxnSpPr>
        <p:spPr>
          <a:xfrm>
            <a:off x="802818" y="4826136"/>
            <a:ext cx="540000" cy="0"/>
          </a:xfrm>
          <a:prstGeom prst="straightConnector1">
            <a:avLst/>
          </a:prstGeom>
          <a:noFill/>
          <a:ln w="57150" cap="flat" cmpd="sng" algn="ctr">
            <a:solidFill>
              <a:srgbClr val="FF0000"/>
            </a:solidFill>
            <a:prstDash val="sysDot"/>
            <a:miter lim="800000"/>
            <a:tailEnd type="triangle"/>
          </a:ln>
          <a:effectLst/>
        </p:spPr>
      </p:cxnSp>
      <p:sp>
        <p:nvSpPr>
          <p:cNvPr id="27" name="文字方塊 46">
            <a:extLst>
              <a:ext uri="{FF2B5EF4-FFF2-40B4-BE49-F238E27FC236}">
                <a16:creationId xmlns:a16="http://schemas.microsoft.com/office/drawing/2014/main" id="{53A4D15D-A9C2-4B6F-A778-02985F9654E3}"/>
              </a:ext>
            </a:extLst>
          </p:cNvPr>
          <p:cNvSpPr txBox="1"/>
          <p:nvPr/>
        </p:nvSpPr>
        <p:spPr>
          <a:xfrm>
            <a:off x="1417044" y="4561947"/>
            <a:ext cx="28476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altLang="zh-TW" sz="2400" dirty="0">
                <a:solidFill>
                  <a:prstClr val="black"/>
                </a:solidFill>
                <a:ea typeface="新細明體" panose="02020500000000000000" pitchFamily="18" charset="-120"/>
              </a:rPr>
              <a:t>: negative gradient of current task</a:t>
            </a:r>
            <a:endParaRPr lang="zh-TW" altLang="en-US" sz="2400" dirty="0">
              <a:solidFill>
                <a:prstClr val="black"/>
              </a:solidFill>
              <a:ea typeface="新細明體" panose="02020500000000000000" pitchFamily="18" charset="-120"/>
            </a:endParaRPr>
          </a:p>
        </p:txBody>
      </p:sp>
      <p:grpSp>
        <p:nvGrpSpPr>
          <p:cNvPr id="28" name="群組 48">
            <a:extLst>
              <a:ext uri="{FF2B5EF4-FFF2-40B4-BE49-F238E27FC236}">
                <a16:creationId xmlns:a16="http://schemas.microsoft.com/office/drawing/2014/main" id="{92B0025A-79F2-4FB1-9CD9-E5A24453B0E1}"/>
              </a:ext>
            </a:extLst>
          </p:cNvPr>
          <p:cNvGrpSpPr/>
          <p:nvPr/>
        </p:nvGrpSpPr>
        <p:grpSpPr>
          <a:xfrm>
            <a:off x="784002" y="6201624"/>
            <a:ext cx="4786041" cy="461665"/>
            <a:chOff x="773048" y="6251476"/>
            <a:chExt cx="4786041" cy="461665"/>
          </a:xfrm>
        </p:grpSpPr>
        <p:cxnSp>
          <p:nvCxnSpPr>
            <p:cNvPr id="29" name="直線單箭頭接點 39">
              <a:extLst>
                <a:ext uri="{FF2B5EF4-FFF2-40B4-BE49-F238E27FC236}">
                  <a16:creationId xmlns:a16="http://schemas.microsoft.com/office/drawing/2014/main" id="{64D3D0F4-FAC2-4987-8B0F-9EB922B245D1}"/>
                </a:ext>
              </a:extLst>
            </p:cNvPr>
            <p:cNvCxnSpPr>
              <a:cxnSpLocks/>
            </p:cNvCxnSpPr>
            <p:nvPr/>
          </p:nvCxnSpPr>
          <p:spPr>
            <a:xfrm>
              <a:off x="773048" y="6503529"/>
              <a:ext cx="540000" cy="0"/>
            </a:xfrm>
            <a:prstGeom prst="straightConnector1">
              <a:avLst/>
            </a:prstGeom>
            <a:noFill/>
            <a:ln w="57150" cap="flat" cmpd="sng" algn="ctr">
              <a:solidFill>
                <a:srgbClr val="FF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0" name="文字方塊 47">
              <a:extLst>
                <a:ext uri="{FF2B5EF4-FFF2-40B4-BE49-F238E27FC236}">
                  <a16:creationId xmlns:a16="http://schemas.microsoft.com/office/drawing/2014/main" id="{13E8FCEE-840F-4651-BDC7-FDDCDE761264}"/>
                </a:ext>
              </a:extLst>
            </p:cNvPr>
            <p:cNvSpPr txBox="1"/>
            <p:nvPr/>
          </p:nvSpPr>
          <p:spPr>
            <a:xfrm>
              <a:off x="1379169" y="6251476"/>
              <a:ext cx="41799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新細明體" panose="02020500000000000000" pitchFamily="18" charset="-120"/>
                </a:rPr>
                <a:t>: update direction</a:t>
              </a:r>
              <a:endParaRPr kumimoji="0" lang="zh-TW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新細明體" panose="02020500000000000000" pitchFamily="18" charset="-120"/>
              </a:endParaRPr>
            </a:p>
          </p:txBody>
        </p:sp>
      </p:grpSp>
      <p:sp>
        <p:nvSpPr>
          <p:cNvPr id="31" name="文字方塊 50">
            <a:extLst>
              <a:ext uri="{FF2B5EF4-FFF2-40B4-BE49-F238E27FC236}">
                <a16:creationId xmlns:a16="http://schemas.microsoft.com/office/drawing/2014/main" id="{FD5B8D88-972B-4747-887A-CD9C8063D91D}"/>
              </a:ext>
            </a:extLst>
          </p:cNvPr>
          <p:cNvSpPr txBox="1"/>
          <p:nvPr/>
        </p:nvSpPr>
        <p:spPr>
          <a:xfrm>
            <a:off x="1651676" y="5353248"/>
            <a:ext cx="28476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altLang="zh-TW" sz="2400" dirty="0">
                <a:solidFill>
                  <a:prstClr val="black"/>
                </a:solidFill>
                <a:ea typeface="新細明體" panose="02020500000000000000" pitchFamily="18" charset="-120"/>
              </a:rPr>
              <a:t>negative gradient of previous task</a:t>
            </a:r>
            <a:endParaRPr lang="zh-TW" altLang="en-US" sz="2400" dirty="0">
              <a:solidFill>
                <a:prstClr val="black"/>
              </a:solidFill>
              <a:ea typeface="新細明體" panose="02020500000000000000" pitchFamily="18" charset="-120"/>
            </a:endParaRPr>
          </a:p>
        </p:txBody>
      </p:sp>
      <p:sp>
        <p:nvSpPr>
          <p:cNvPr id="32" name="右大括弧 51">
            <a:extLst>
              <a:ext uri="{FF2B5EF4-FFF2-40B4-BE49-F238E27FC236}">
                <a16:creationId xmlns:a16="http://schemas.microsoft.com/office/drawing/2014/main" id="{AE31C682-D5F4-4695-98E0-DE56378ED494}"/>
              </a:ext>
            </a:extLst>
          </p:cNvPr>
          <p:cNvSpPr/>
          <p:nvPr/>
        </p:nvSpPr>
        <p:spPr>
          <a:xfrm>
            <a:off x="1390123" y="5466430"/>
            <a:ext cx="195432" cy="667563"/>
          </a:xfrm>
          <a:prstGeom prst="rightBrace">
            <a:avLst>
              <a:gd name="adj1" fmla="val 46674"/>
              <a:gd name="adj2" fmla="val 50000"/>
            </a:avLst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3" name="文字方塊 52">
            <a:extLst>
              <a:ext uri="{FF2B5EF4-FFF2-40B4-BE49-F238E27FC236}">
                <a16:creationId xmlns:a16="http://schemas.microsoft.com/office/drawing/2014/main" id="{7F9959E0-289E-4563-918B-9B427064E422}"/>
              </a:ext>
            </a:extLst>
          </p:cNvPr>
          <p:cNvSpPr txBox="1"/>
          <p:nvPr/>
        </p:nvSpPr>
        <p:spPr>
          <a:xfrm>
            <a:off x="7011195" y="2578900"/>
            <a:ext cx="16802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altLang="zh-TW" sz="2400" dirty="0">
                <a:solidFill>
                  <a:prstClr val="black"/>
                </a:solidFill>
                <a:ea typeface="新細明體" panose="02020500000000000000" pitchFamily="18" charset="-120"/>
              </a:rPr>
              <a:t>as close as possible</a:t>
            </a:r>
            <a:endParaRPr lang="zh-TW" altLang="en-US" sz="2400" dirty="0">
              <a:solidFill>
                <a:prstClr val="black"/>
              </a:solidFill>
              <a:ea typeface="新細明體" panose="02020500000000000000" pitchFamily="18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字方塊 53">
                <a:extLst>
                  <a:ext uri="{FF2B5EF4-FFF2-40B4-BE49-F238E27FC236}">
                    <a16:creationId xmlns:a16="http://schemas.microsoft.com/office/drawing/2014/main" id="{C8E4807F-CECE-46D0-9413-BC34B782501B}"/>
                  </a:ext>
                </a:extLst>
              </p:cNvPr>
              <p:cNvSpPr txBox="1"/>
              <p:nvPr/>
            </p:nvSpPr>
            <p:spPr>
              <a:xfrm>
                <a:off x="6615622" y="4465412"/>
                <a:ext cx="168026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457200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altLang="zh-TW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′∙</m:t>
                      </m:r>
                      <m:sSup>
                        <m:sSupPr>
                          <m:ctrlPr>
                            <a:rPr lang="en-US" altLang="zh-TW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altLang="zh-TW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altLang="zh-TW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≥0</m:t>
                      </m:r>
                    </m:oMath>
                  </m:oMathPara>
                </a14:m>
                <a:endParaRPr lang="zh-TW" altLang="en-US" sz="2400" dirty="0">
                  <a:solidFill>
                    <a:prstClr val="black"/>
                  </a:solidFill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34" name="文字方塊 53">
                <a:extLst>
                  <a:ext uri="{FF2B5EF4-FFF2-40B4-BE49-F238E27FC236}">
                    <a16:creationId xmlns:a16="http://schemas.microsoft.com/office/drawing/2014/main" id="{C8E4807F-CECE-46D0-9413-BC34B78250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5622" y="4465412"/>
                <a:ext cx="1680264" cy="461665"/>
              </a:xfrm>
              <a:prstGeom prst="rect">
                <a:avLst/>
              </a:prstGeom>
              <a:blipFill>
                <a:blip r:embed="rId12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字方塊 54">
                <a:extLst>
                  <a:ext uri="{FF2B5EF4-FFF2-40B4-BE49-F238E27FC236}">
                    <a16:creationId xmlns:a16="http://schemas.microsoft.com/office/drawing/2014/main" id="{9787DDE6-E15F-46F4-8DBA-AFFF2DB9624B}"/>
                  </a:ext>
                </a:extLst>
              </p:cNvPr>
              <p:cNvSpPr txBox="1"/>
              <p:nvPr/>
            </p:nvSpPr>
            <p:spPr>
              <a:xfrm>
                <a:off x="6632695" y="4973485"/>
                <a:ext cx="168026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457200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altLang="zh-TW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′∙</m:t>
                      </m:r>
                      <m:sSup>
                        <m:sSupPr>
                          <m:ctrlPr>
                            <a:rPr lang="en-US" altLang="zh-TW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altLang="zh-TW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TW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≥0</m:t>
                      </m:r>
                    </m:oMath>
                  </m:oMathPara>
                </a14:m>
                <a:endParaRPr lang="zh-TW" altLang="en-US" sz="2400" dirty="0">
                  <a:solidFill>
                    <a:prstClr val="black"/>
                  </a:solidFill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35" name="文字方塊 54">
                <a:extLst>
                  <a:ext uri="{FF2B5EF4-FFF2-40B4-BE49-F238E27FC236}">
                    <a16:creationId xmlns:a16="http://schemas.microsoft.com/office/drawing/2014/main" id="{9787DDE6-E15F-46F4-8DBA-AFFF2DB962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2695" y="4973485"/>
                <a:ext cx="1680264" cy="461665"/>
              </a:xfrm>
              <a:prstGeom prst="rect">
                <a:avLst/>
              </a:prstGeom>
              <a:blipFill>
                <a:blip r:embed="rId13"/>
                <a:stretch>
                  <a:fillRect l="-362" b="-184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直線單箭頭接點 56">
            <a:extLst>
              <a:ext uri="{FF2B5EF4-FFF2-40B4-BE49-F238E27FC236}">
                <a16:creationId xmlns:a16="http://schemas.microsoft.com/office/drawing/2014/main" id="{995B0358-2F35-4DC0-937E-BC2F1CF405E8}"/>
              </a:ext>
            </a:extLst>
          </p:cNvPr>
          <p:cNvCxnSpPr>
            <a:cxnSpLocks/>
          </p:cNvCxnSpPr>
          <p:nvPr/>
        </p:nvCxnSpPr>
        <p:spPr>
          <a:xfrm>
            <a:off x="6581024" y="2812093"/>
            <a:ext cx="296390" cy="813307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ysDot"/>
            <a:miter lim="800000"/>
            <a:headEnd type="triangle" w="med" len="med"/>
            <a:tailEnd type="triangle" w="med" len="med"/>
          </a:ln>
          <a:effectLst/>
        </p:spPr>
      </p:cxnSp>
      <p:sp>
        <p:nvSpPr>
          <p:cNvPr id="37" name="文字方塊 6">
            <a:extLst>
              <a:ext uri="{FF2B5EF4-FFF2-40B4-BE49-F238E27FC236}">
                <a16:creationId xmlns:a16="http://schemas.microsoft.com/office/drawing/2014/main" id="{BEE0F797-D0AD-4003-80FC-E1BE6AAE0847}"/>
              </a:ext>
            </a:extLst>
          </p:cNvPr>
          <p:cNvSpPr txBox="1"/>
          <p:nvPr/>
        </p:nvSpPr>
        <p:spPr>
          <a:xfrm>
            <a:off x="4889839" y="5728277"/>
            <a:ext cx="32788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altLang="zh-TW" sz="2400" dirty="0">
                <a:solidFill>
                  <a:srgbClr val="FF0000"/>
                </a:solidFill>
                <a:ea typeface="新細明體" panose="02020500000000000000" pitchFamily="18" charset="-120"/>
              </a:rPr>
              <a:t>Need the data from the previous tasks</a:t>
            </a:r>
            <a:endParaRPr lang="zh-TW" altLang="en-US" sz="2400" dirty="0">
              <a:solidFill>
                <a:srgbClr val="FF0000"/>
              </a:solidFill>
              <a:ea typeface="新細明體" panose="02020500000000000000" pitchFamily="18" charset="-120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CC05DD13-DF10-45BC-BE66-6620E38E5AB8}"/>
              </a:ext>
            </a:extLst>
          </p:cNvPr>
          <p:cNvSpPr/>
          <p:nvPr/>
        </p:nvSpPr>
        <p:spPr>
          <a:xfrm>
            <a:off x="6632695" y="1362254"/>
            <a:ext cx="256320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i="1" dirty="0">
                <a:solidFill>
                  <a:srgbClr val="376092"/>
                </a:solidFill>
              </a:rPr>
              <a:t>(Lopez-Paz, et al. NIPS 2017)</a:t>
            </a:r>
            <a:endParaRPr lang="zh-CN" altLang="en-US" sz="1600" i="1" dirty="0">
              <a:solidFill>
                <a:srgbClr val="37609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1231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10" grpId="0" animBg="1"/>
      <p:bldP spid="11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33" grpId="0"/>
      <p:bldP spid="34" grpId="0"/>
      <p:bldP spid="35" grpId="0"/>
      <p:bldP spid="37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CD992E3B-FB17-4799-8BF5-29688C99DA6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3" name="箭头: 右 2">
            <a:extLst>
              <a:ext uri="{FF2B5EF4-FFF2-40B4-BE49-F238E27FC236}">
                <a16:creationId xmlns:a16="http://schemas.microsoft.com/office/drawing/2014/main" id="{2B053944-6130-4525-A20F-4FE82CB95E04}"/>
              </a:ext>
            </a:extLst>
          </p:cNvPr>
          <p:cNvSpPr/>
          <p:nvPr/>
        </p:nvSpPr>
        <p:spPr>
          <a:xfrm>
            <a:off x="467544" y="2348880"/>
            <a:ext cx="8064896" cy="288032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8EBB561-54BD-4AF2-84CF-33D5D830C54A}"/>
              </a:ext>
            </a:extLst>
          </p:cNvPr>
          <p:cNvSpPr txBox="1"/>
          <p:nvPr/>
        </p:nvSpPr>
        <p:spPr>
          <a:xfrm>
            <a:off x="7164288" y="1825660"/>
            <a:ext cx="18722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Data sequence from different classes</a:t>
            </a:r>
            <a:endParaRPr lang="zh-CN" altLang="en-US" sz="14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AD2E164-2849-4CDC-AAD0-FE0A23FF5B61}"/>
              </a:ext>
            </a:extLst>
          </p:cNvPr>
          <p:cNvSpPr/>
          <p:nvPr/>
        </p:nvSpPr>
        <p:spPr>
          <a:xfrm>
            <a:off x="722090" y="2168860"/>
            <a:ext cx="1401638" cy="648072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Data batch 1</a:t>
            </a:r>
            <a:endParaRPr lang="zh-CN" altLang="en-US" dirty="0"/>
          </a:p>
        </p:txBody>
      </p:sp>
      <p:sp>
        <p:nvSpPr>
          <p:cNvPr id="6" name="箭头: 下 5">
            <a:extLst>
              <a:ext uri="{FF2B5EF4-FFF2-40B4-BE49-F238E27FC236}">
                <a16:creationId xmlns:a16="http://schemas.microsoft.com/office/drawing/2014/main" id="{BF3ACA4F-450A-4D80-8E80-CABAE1A541DB}"/>
              </a:ext>
            </a:extLst>
          </p:cNvPr>
          <p:cNvSpPr/>
          <p:nvPr/>
        </p:nvSpPr>
        <p:spPr>
          <a:xfrm>
            <a:off x="1242805" y="3205851"/>
            <a:ext cx="288032" cy="288032"/>
          </a:xfrm>
          <a:prstGeom prst="downArrow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2BEC531-09BC-44D7-8BF0-2610B0245649}"/>
              </a:ext>
            </a:extLst>
          </p:cNvPr>
          <p:cNvSpPr/>
          <p:nvPr/>
        </p:nvSpPr>
        <p:spPr>
          <a:xfrm>
            <a:off x="722090" y="3739959"/>
            <a:ext cx="1401638" cy="64807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Model 1</a:t>
            </a:r>
            <a:endParaRPr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1A33B5D5-67A6-419D-B787-08DE14AE385C}"/>
              </a:ext>
            </a:extLst>
          </p:cNvPr>
          <p:cNvSpPr/>
          <p:nvPr/>
        </p:nvSpPr>
        <p:spPr>
          <a:xfrm>
            <a:off x="3098354" y="2168860"/>
            <a:ext cx="1401638" cy="648072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Data batch 2</a:t>
            </a:r>
            <a:endParaRPr lang="zh-CN" altLang="en-US" dirty="0"/>
          </a:p>
        </p:txBody>
      </p:sp>
      <p:sp>
        <p:nvSpPr>
          <p:cNvPr id="10" name="箭头: 下 9">
            <a:extLst>
              <a:ext uri="{FF2B5EF4-FFF2-40B4-BE49-F238E27FC236}">
                <a16:creationId xmlns:a16="http://schemas.microsoft.com/office/drawing/2014/main" id="{6C462DCB-710B-4507-817F-004060720C0B}"/>
              </a:ext>
            </a:extLst>
          </p:cNvPr>
          <p:cNvSpPr/>
          <p:nvPr/>
        </p:nvSpPr>
        <p:spPr>
          <a:xfrm>
            <a:off x="3635896" y="3212976"/>
            <a:ext cx="288032" cy="288032"/>
          </a:xfrm>
          <a:prstGeom prst="downArrow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B02C6FB5-1EF6-4C48-9159-1B9D09E4476E}"/>
              </a:ext>
            </a:extLst>
          </p:cNvPr>
          <p:cNvSpPr/>
          <p:nvPr/>
        </p:nvSpPr>
        <p:spPr>
          <a:xfrm>
            <a:off x="3098354" y="3739959"/>
            <a:ext cx="1401638" cy="64807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Model 2</a:t>
            </a:r>
            <a:endParaRPr lang="zh-CN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49FEBA86-5BE3-41B8-A908-FFB2C86A5BFC}"/>
              </a:ext>
            </a:extLst>
          </p:cNvPr>
          <p:cNvSpPr/>
          <p:nvPr/>
        </p:nvSpPr>
        <p:spPr>
          <a:xfrm>
            <a:off x="5508104" y="2161953"/>
            <a:ext cx="1401638" cy="648072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Data batch 3</a:t>
            </a:r>
            <a:endParaRPr lang="zh-CN" altLang="en-US" dirty="0"/>
          </a:p>
        </p:txBody>
      </p:sp>
      <p:sp>
        <p:nvSpPr>
          <p:cNvPr id="13" name="箭头: 下 12">
            <a:extLst>
              <a:ext uri="{FF2B5EF4-FFF2-40B4-BE49-F238E27FC236}">
                <a16:creationId xmlns:a16="http://schemas.microsoft.com/office/drawing/2014/main" id="{7E48A78A-ECE3-4C10-9D72-F4ED05B2C549}"/>
              </a:ext>
            </a:extLst>
          </p:cNvPr>
          <p:cNvSpPr/>
          <p:nvPr/>
        </p:nvSpPr>
        <p:spPr>
          <a:xfrm>
            <a:off x="6049621" y="3206069"/>
            <a:ext cx="288032" cy="288032"/>
          </a:xfrm>
          <a:prstGeom prst="downArrow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E56BDC76-BA19-47A4-9222-47EBC021CFE4}"/>
              </a:ext>
            </a:extLst>
          </p:cNvPr>
          <p:cNvSpPr/>
          <p:nvPr/>
        </p:nvSpPr>
        <p:spPr>
          <a:xfrm>
            <a:off x="5508104" y="3733052"/>
            <a:ext cx="1401638" cy="64807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Model 3</a:t>
            </a:r>
            <a:endParaRPr lang="zh-CN" altLang="en-US" dirty="0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765ACBD9-B146-4894-B939-4C6D0199BE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765" y="1688354"/>
            <a:ext cx="448875" cy="437792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49865382-6268-4533-A854-F7D20EDFFE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0837" y="1688355"/>
            <a:ext cx="448875" cy="432042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1C3018C4-BEC4-4E9A-8A0C-13DC35BE3B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5850" y="1688354"/>
            <a:ext cx="455396" cy="432043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A43BF5B0-AF86-4F37-989B-48B0655CEB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72180" y="1682779"/>
            <a:ext cx="448876" cy="443193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9D015E84-1F48-458B-9E33-25C398DB611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52802" y="1682779"/>
            <a:ext cx="448876" cy="446017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E35F5E9C-6FA5-4A60-9FD7-D7258AC9848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21562" y="1688354"/>
            <a:ext cx="443123" cy="437618"/>
          </a:xfrm>
          <a:prstGeom prst="rect">
            <a:avLst/>
          </a:prstGeom>
        </p:spPr>
      </p:pic>
      <p:sp>
        <p:nvSpPr>
          <p:cNvPr id="21" name="箭头: 右 20">
            <a:extLst>
              <a:ext uri="{FF2B5EF4-FFF2-40B4-BE49-F238E27FC236}">
                <a16:creationId xmlns:a16="http://schemas.microsoft.com/office/drawing/2014/main" id="{25E8063F-22A8-4E89-8EFF-768EB2214292}"/>
              </a:ext>
            </a:extLst>
          </p:cNvPr>
          <p:cNvSpPr/>
          <p:nvPr/>
        </p:nvSpPr>
        <p:spPr>
          <a:xfrm>
            <a:off x="2450282" y="3919979"/>
            <a:ext cx="288032" cy="288032"/>
          </a:xfrm>
          <a:prstGeom prst="right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箭头: 右 21">
            <a:extLst>
              <a:ext uri="{FF2B5EF4-FFF2-40B4-BE49-F238E27FC236}">
                <a16:creationId xmlns:a16="http://schemas.microsoft.com/office/drawing/2014/main" id="{A513A6BB-E2D6-4AA3-9E3D-F75F7203F32A}"/>
              </a:ext>
            </a:extLst>
          </p:cNvPr>
          <p:cNvSpPr/>
          <p:nvPr/>
        </p:nvSpPr>
        <p:spPr>
          <a:xfrm>
            <a:off x="4860032" y="3909145"/>
            <a:ext cx="288032" cy="288032"/>
          </a:xfrm>
          <a:prstGeom prst="right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C3719D38-4CD5-4038-84CB-26FC7B85C6B7}"/>
              </a:ext>
            </a:extLst>
          </p:cNvPr>
          <p:cNvSpPr/>
          <p:nvPr/>
        </p:nvSpPr>
        <p:spPr>
          <a:xfrm>
            <a:off x="2041521" y="2996952"/>
            <a:ext cx="1113606" cy="497148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100" dirty="0"/>
              <a:t>Exemplars</a:t>
            </a:r>
          </a:p>
          <a:p>
            <a:pPr algn="ctr"/>
            <a:r>
              <a:rPr lang="en-US" altLang="zh-CN" sz="1100" dirty="0"/>
              <a:t>Class: 0,1</a:t>
            </a:r>
            <a:endParaRPr lang="zh-CN" altLang="en-US" sz="1100" dirty="0"/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55833CF9-7E59-4B0B-B60A-6822260153CC}"/>
              </a:ext>
            </a:extLst>
          </p:cNvPr>
          <p:cNvSpPr/>
          <p:nvPr/>
        </p:nvSpPr>
        <p:spPr>
          <a:xfrm>
            <a:off x="4539599" y="2996952"/>
            <a:ext cx="1113606" cy="497149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100" dirty="0"/>
              <a:t>Exemplars</a:t>
            </a:r>
          </a:p>
          <a:p>
            <a:pPr algn="ctr"/>
            <a:r>
              <a:rPr lang="en-US" altLang="zh-CN" sz="1100" dirty="0"/>
              <a:t>Class: 0,1,2,3</a:t>
            </a:r>
            <a:endParaRPr lang="zh-CN" altLang="en-US" sz="1100" dirty="0"/>
          </a:p>
        </p:txBody>
      </p:sp>
      <p:sp>
        <p:nvSpPr>
          <p:cNvPr id="28" name="箭头: 下 27">
            <a:extLst>
              <a:ext uri="{FF2B5EF4-FFF2-40B4-BE49-F238E27FC236}">
                <a16:creationId xmlns:a16="http://schemas.microsoft.com/office/drawing/2014/main" id="{5447507D-7B3C-412C-BF1F-9FCA9DDFC9B9}"/>
              </a:ext>
            </a:extLst>
          </p:cNvPr>
          <p:cNvSpPr/>
          <p:nvPr/>
        </p:nvSpPr>
        <p:spPr>
          <a:xfrm rot="19731729">
            <a:off x="3053758" y="3403807"/>
            <a:ext cx="288032" cy="288032"/>
          </a:xfrm>
          <a:prstGeom prst="down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箭头: 下 28">
            <a:extLst>
              <a:ext uri="{FF2B5EF4-FFF2-40B4-BE49-F238E27FC236}">
                <a16:creationId xmlns:a16="http://schemas.microsoft.com/office/drawing/2014/main" id="{A7A44C39-2D17-4FC7-B984-34BAE20DF6FF}"/>
              </a:ext>
            </a:extLst>
          </p:cNvPr>
          <p:cNvSpPr/>
          <p:nvPr/>
        </p:nvSpPr>
        <p:spPr>
          <a:xfrm rot="19731729">
            <a:off x="5574927" y="3356991"/>
            <a:ext cx="288032" cy="288032"/>
          </a:xfrm>
          <a:prstGeom prst="down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箭头: 下 30">
            <a:extLst>
              <a:ext uri="{FF2B5EF4-FFF2-40B4-BE49-F238E27FC236}">
                <a16:creationId xmlns:a16="http://schemas.microsoft.com/office/drawing/2014/main" id="{2BBC14AC-588C-4644-B8F9-8057C731A290}"/>
              </a:ext>
            </a:extLst>
          </p:cNvPr>
          <p:cNvSpPr/>
          <p:nvPr/>
        </p:nvSpPr>
        <p:spPr>
          <a:xfrm rot="19731729">
            <a:off x="2161171" y="2729898"/>
            <a:ext cx="288032" cy="288032"/>
          </a:xfrm>
          <a:prstGeom prst="down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箭头: 下 31">
            <a:extLst>
              <a:ext uri="{FF2B5EF4-FFF2-40B4-BE49-F238E27FC236}">
                <a16:creationId xmlns:a16="http://schemas.microsoft.com/office/drawing/2014/main" id="{DA8DA60F-7C1D-48AA-94FA-4887CAF6F7C1}"/>
              </a:ext>
            </a:extLst>
          </p:cNvPr>
          <p:cNvSpPr/>
          <p:nvPr/>
        </p:nvSpPr>
        <p:spPr>
          <a:xfrm rot="19731729">
            <a:off x="4553055" y="2738754"/>
            <a:ext cx="288032" cy="288032"/>
          </a:xfrm>
          <a:prstGeom prst="down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標題 1">
            <a:extLst>
              <a:ext uri="{FF2B5EF4-FFF2-40B4-BE49-F238E27FC236}">
                <a16:creationId xmlns:a16="http://schemas.microsoft.com/office/drawing/2014/main" id="{0D392C0D-B9B3-4139-9DA5-CD84929DC266}"/>
              </a:ext>
            </a:extLst>
          </p:cNvPr>
          <p:cNvSpPr txBox="1">
            <a:spLocks/>
          </p:cNvSpPr>
          <p:nvPr/>
        </p:nvSpPr>
        <p:spPr>
          <a:xfrm>
            <a:off x="628650" y="188640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altLang="zh-CN" sz="4000" dirty="0">
                <a:latin typeface="Calibri" panose="020F0502020204030204" pitchFamily="34" charset="0"/>
                <a:cs typeface="Calibri" panose="020F0502020204030204" pitchFamily="34" charset="0"/>
              </a:rPr>
              <a:t>Class incremental learning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16FB46D1-E933-40DB-A8C0-E8A91732CFAB}"/>
              </a:ext>
            </a:extLst>
          </p:cNvPr>
          <p:cNvSpPr txBox="1"/>
          <p:nvPr/>
        </p:nvSpPr>
        <p:spPr>
          <a:xfrm>
            <a:off x="628650" y="4668588"/>
            <a:ext cx="3674019" cy="17113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/>
              <a:t>Issues:</a:t>
            </a: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en-US" altLang="zh-CN" b="1" dirty="0">
                <a:solidFill>
                  <a:srgbClr val="8064A2"/>
                </a:solidFill>
              </a:rPr>
              <a:t>How to balance old/new class</a:t>
            </a: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en-US" altLang="zh-CN" b="1" dirty="0">
                <a:solidFill>
                  <a:srgbClr val="4BACC6"/>
                </a:solidFill>
              </a:rPr>
              <a:t>How to maintain old knowledges</a:t>
            </a: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en-US" altLang="zh-CN" b="1" dirty="0">
                <a:solidFill>
                  <a:schemeClr val="accent6">
                    <a:lumMod val="75000"/>
                  </a:schemeClr>
                </a:solidFill>
              </a:rPr>
              <a:t>How to extract exemplars</a:t>
            </a:r>
            <a:endParaRPr lang="en-US" altLang="zh-CN" b="1" dirty="0">
              <a:solidFill>
                <a:srgbClr val="4BACC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5273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21" grpId="0" animBg="1"/>
      <p:bldP spid="22" grpId="0" animBg="1"/>
      <p:bldP spid="25" grpId="0" animBg="1"/>
      <p:bldP spid="26" grpId="0" animBg="1"/>
      <p:bldP spid="28" grpId="0" animBg="1"/>
      <p:bldP spid="29" grpId="0" animBg="1"/>
      <p:bldP spid="31" grpId="0" animBg="1"/>
      <p:bldP spid="32" grpId="0" animBg="1"/>
      <p:bldP spid="34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CD992E3B-FB17-4799-8BF5-29688C99DA6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3" name="箭头: 右 2">
            <a:extLst>
              <a:ext uri="{FF2B5EF4-FFF2-40B4-BE49-F238E27FC236}">
                <a16:creationId xmlns:a16="http://schemas.microsoft.com/office/drawing/2014/main" id="{2B053944-6130-4525-A20F-4FE82CB95E04}"/>
              </a:ext>
            </a:extLst>
          </p:cNvPr>
          <p:cNvSpPr/>
          <p:nvPr/>
        </p:nvSpPr>
        <p:spPr>
          <a:xfrm>
            <a:off x="467544" y="2348880"/>
            <a:ext cx="8064896" cy="288032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8EBB561-54BD-4AF2-84CF-33D5D830C54A}"/>
              </a:ext>
            </a:extLst>
          </p:cNvPr>
          <p:cNvSpPr txBox="1"/>
          <p:nvPr/>
        </p:nvSpPr>
        <p:spPr>
          <a:xfrm>
            <a:off x="7164288" y="1825660"/>
            <a:ext cx="18722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Data sequence from different classes</a:t>
            </a:r>
            <a:endParaRPr lang="zh-CN" altLang="en-US" sz="14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AD2E164-2849-4CDC-AAD0-FE0A23FF5B61}"/>
              </a:ext>
            </a:extLst>
          </p:cNvPr>
          <p:cNvSpPr/>
          <p:nvPr/>
        </p:nvSpPr>
        <p:spPr>
          <a:xfrm>
            <a:off x="722090" y="2168860"/>
            <a:ext cx="1401638" cy="648072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Data batch 1</a:t>
            </a:r>
            <a:endParaRPr lang="zh-CN" altLang="en-US" dirty="0"/>
          </a:p>
        </p:txBody>
      </p:sp>
      <p:sp>
        <p:nvSpPr>
          <p:cNvPr id="6" name="箭头: 下 5">
            <a:extLst>
              <a:ext uri="{FF2B5EF4-FFF2-40B4-BE49-F238E27FC236}">
                <a16:creationId xmlns:a16="http://schemas.microsoft.com/office/drawing/2014/main" id="{BF3ACA4F-450A-4D80-8E80-CABAE1A541DB}"/>
              </a:ext>
            </a:extLst>
          </p:cNvPr>
          <p:cNvSpPr/>
          <p:nvPr/>
        </p:nvSpPr>
        <p:spPr>
          <a:xfrm>
            <a:off x="1242805" y="3205851"/>
            <a:ext cx="288032" cy="288032"/>
          </a:xfrm>
          <a:prstGeom prst="downArrow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2BEC531-09BC-44D7-8BF0-2610B0245649}"/>
              </a:ext>
            </a:extLst>
          </p:cNvPr>
          <p:cNvSpPr/>
          <p:nvPr/>
        </p:nvSpPr>
        <p:spPr>
          <a:xfrm>
            <a:off x="722090" y="3739959"/>
            <a:ext cx="1401638" cy="64807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Model 1</a:t>
            </a:r>
            <a:endParaRPr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1A33B5D5-67A6-419D-B787-08DE14AE385C}"/>
              </a:ext>
            </a:extLst>
          </p:cNvPr>
          <p:cNvSpPr/>
          <p:nvPr/>
        </p:nvSpPr>
        <p:spPr>
          <a:xfrm>
            <a:off x="3098354" y="2168860"/>
            <a:ext cx="1401638" cy="648072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Data batch 2</a:t>
            </a:r>
            <a:endParaRPr lang="zh-CN" altLang="en-US" dirty="0"/>
          </a:p>
        </p:txBody>
      </p:sp>
      <p:sp>
        <p:nvSpPr>
          <p:cNvPr id="10" name="箭头: 下 9">
            <a:extLst>
              <a:ext uri="{FF2B5EF4-FFF2-40B4-BE49-F238E27FC236}">
                <a16:creationId xmlns:a16="http://schemas.microsoft.com/office/drawing/2014/main" id="{6C462DCB-710B-4507-817F-004060720C0B}"/>
              </a:ext>
            </a:extLst>
          </p:cNvPr>
          <p:cNvSpPr/>
          <p:nvPr/>
        </p:nvSpPr>
        <p:spPr>
          <a:xfrm>
            <a:off x="3635896" y="3212976"/>
            <a:ext cx="288032" cy="288032"/>
          </a:xfrm>
          <a:prstGeom prst="downArrow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B02C6FB5-1EF6-4C48-9159-1B9D09E4476E}"/>
              </a:ext>
            </a:extLst>
          </p:cNvPr>
          <p:cNvSpPr/>
          <p:nvPr/>
        </p:nvSpPr>
        <p:spPr>
          <a:xfrm>
            <a:off x="3098354" y="3739959"/>
            <a:ext cx="1401638" cy="64807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Model 2</a:t>
            </a:r>
            <a:endParaRPr lang="zh-CN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49FEBA86-5BE3-41B8-A908-FFB2C86A5BFC}"/>
              </a:ext>
            </a:extLst>
          </p:cNvPr>
          <p:cNvSpPr/>
          <p:nvPr/>
        </p:nvSpPr>
        <p:spPr>
          <a:xfrm>
            <a:off x="5508104" y="2161953"/>
            <a:ext cx="1401638" cy="648072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Data batch 3</a:t>
            </a:r>
            <a:endParaRPr lang="zh-CN" altLang="en-US" dirty="0"/>
          </a:p>
        </p:txBody>
      </p:sp>
      <p:sp>
        <p:nvSpPr>
          <p:cNvPr id="13" name="箭头: 下 12">
            <a:extLst>
              <a:ext uri="{FF2B5EF4-FFF2-40B4-BE49-F238E27FC236}">
                <a16:creationId xmlns:a16="http://schemas.microsoft.com/office/drawing/2014/main" id="{7E48A78A-ECE3-4C10-9D72-F4ED05B2C549}"/>
              </a:ext>
            </a:extLst>
          </p:cNvPr>
          <p:cNvSpPr/>
          <p:nvPr/>
        </p:nvSpPr>
        <p:spPr>
          <a:xfrm>
            <a:off x="6049621" y="3206069"/>
            <a:ext cx="288032" cy="288032"/>
          </a:xfrm>
          <a:prstGeom prst="downArrow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E56BDC76-BA19-47A4-9222-47EBC021CFE4}"/>
              </a:ext>
            </a:extLst>
          </p:cNvPr>
          <p:cNvSpPr/>
          <p:nvPr/>
        </p:nvSpPr>
        <p:spPr>
          <a:xfrm>
            <a:off x="5508104" y="3733052"/>
            <a:ext cx="1401638" cy="64807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Model 3</a:t>
            </a:r>
            <a:endParaRPr lang="zh-CN" altLang="en-US" dirty="0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765ACBD9-B146-4894-B939-4C6D0199BE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765" y="1688354"/>
            <a:ext cx="448875" cy="437792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49865382-6268-4533-A854-F7D20EDFFE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0837" y="1688355"/>
            <a:ext cx="448875" cy="432042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1C3018C4-BEC4-4E9A-8A0C-13DC35BE3B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5850" y="1688354"/>
            <a:ext cx="455396" cy="432043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A43BF5B0-AF86-4F37-989B-48B0655CEB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72180" y="1682779"/>
            <a:ext cx="448876" cy="443193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9D015E84-1F48-458B-9E33-25C398DB611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52802" y="1682779"/>
            <a:ext cx="448876" cy="446017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E35F5E9C-6FA5-4A60-9FD7-D7258AC9848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21562" y="1688354"/>
            <a:ext cx="443123" cy="437618"/>
          </a:xfrm>
          <a:prstGeom prst="rect">
            <a:avLst/>
          </a:prstGeom>
        </p:spPr>
      </p:pic>
      <p:sp>
        <p:nvSpPr>
          <p:cNvPr id="21" name="箭头: 右 20">
            <a:extLst>
              <a:ext uri="{FF2B5EF4-FFF2-40B4-BE49-F238E27FC236}">
                <a16:creationId xmlns:a16="http://schemas.microsoft.com/office/drawing/2014/main" id="{25E8063F-22A8-4E89-8EFF-768EB2214292}"/>
              </a:ext>
            </a:extLst>
          </p:cNvPr>
          <p:cNvSpPr/>
          <p:nvPr/>
        </p:nvSpPr>
        <p:spPr>
          <a:xfrm>
            <a:off x="2450282" y="3919979"/>
            <a:ext cx="288032" cy="288032"/>
          </a:xfrm>
          <a:prstGeom prst="right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箭头: 右 21">
            <a:extLst>
              <a:ext uri="{FF2B5EF4-FFF2-40B4-BE49-F238E27FC236}">
                <a16:creationId xmlns:a16="http://schemas.microsoft.com/office/drawing/2014/main" id="{A513A6BB-E2D6-4AA3-9E3D-F75F7203F32A}"/>
              </a:ext>
            </a:extLst>
          </p:cNvPr>
          <p:cNvSpPr/>
          <p:nvPr/>
        </p:nvSpPr>
        <p:spPr>
          <a:xfrm>
            <a:off x="4860032" y="3909145"/>
            <a:ext cx="288032" cy="288032"/>
          </a:xfrm>
          <a:prstGeom prst="right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C3719D38-4CD5-4038-84CB-26FC7B85C6B7}"/>
              </a:ext>
            </a:extLst>
          </p:cNvPr>
          <p:cNvSpPr/>
          <p:nvPr/>
        </p:nvSpPr>
        <p:spPr>
          <a:xfrm>
            <a:off x="2041521" y="2996952"/>
            <a:ext cx="1113606" cy="497148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100" dirty="0"/>
              <a:t>Exemplars</a:t>
            </a:r>
          </a:p>
          <a:p>
            <a:pPr algn="ctr"/>
            <a:r>
              <a:rPr lang="en-US" altLang="zh-CN" sz="1100" dirty="0"/>
              <a:t>Class: 0,1</a:t>
            </a:r>
            <a:endParaRPr lang="zh-CN" altLang="en-US" sz="1100" dirty="0"/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55833CF9-7E59-4B0B-B60A-6822260153CC}"/>
              </a:ext>
            </a:extLst>
          </p:cNvPr>
          <p:cNvSpPr/>
          <p:nvPr/>
        </p:nvSpPr>
        <p:spPr>
          <a:xfrm>
            <a:off x="4539599" y="2996952"/>
            <a:ext cx="1113606" cy="497149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100" dirty="0"/>
              <a:t>Exemplars</a:t>
            </a:r>
          </a:p>
          <a:p>
            <a:pPr algn="ctr"/>
            <a:r>
              <a:rPr lang="en-US" altLang="zh-CN" sz="1100" dirty="0"/>
              <a:t>Class: 0,1,2,3</a:t>
            </a:r>
            <a:endParaRPr lang="zh-CN" altLang="en-US" sz="1100" dirty="0"/>
          </a:p>
        </p:txBody>
      </p:sp>
      <p:sp>
        <p:nvSpPr>
          <p:cNvPr id="28" name="箭头: 下 27">
            <a:extLst>
              <a:ext uri="{FF2B5EF4-FFF2-40B4-BE49-F238E27FC236}">
                <a16:creationId xmlns:a16="http://schemas.microsoft.com/office/drawing/2014/main" id="{5447507D-7B3C-412C-BF1F-9FCA9DDFC9B9}"/>
              </a:ext>
            </a:extLst>
          </p:cNvPr>
          <p:cNvSpPr/>
          <p:nvPr/>
        </p:nvSpPr>
        <p:spPr>
          <a:xfrm rot="19731729">
            <a:off x="3053758" y="3403807"/>
            <a:ext cx="288032" cy="288032"/>
          </a:xfrm>
          <a:prstGeom prst="down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箭头: 下 28">
            <a:extLst>
              <a:ext uri="{FF2B5EF4-FFF2-40B4-BE49-F238E27FC236}">
                <a16:creationId xmlns:a16="http://schemas.microsoft.com/office/drawing/2014/main" id="{A7A44C39-2D17-4FC7-B984-34BAE20DF6FF}"/>
              </a:ext>
            </a:extLst>
          </p:cNvPr>
          <p:cNvSpPr/>
          <p:nvPr/>
        </p:nvSpPr>
        <p:spPr>
          <a:xfrm rot="19731729">
            <a:off x="5574927" y="3356991"/>
            <a:ext cx="288032" cy="288032"/>
          </a:xfrm>
          <a:prstGeom prst="down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箭头: 下 30">
            <a:extLst>
              <a:ext uri="{FF2B5EF4-FFF2-40B4-BE49-F238E27FC236}">
                <a16:creationId xmlns:a16="http://schemas.microsoft.com/office/drawing/2014/main" id="{2BBC14AC-588C-4644-B8F9-8057C731A290}"/>
              </a:ext>
            </a:extLst>
          </p:cNvPr>
          <p:cNvSpPr/>
          <p:nvPr/>
        </p:nvSpPr>
        <p:spPr>
          <a:xfrm rot="19731729">
            <a:off x="2161171" y="2729898"/>
            <a:ext cx="288032" cy="288032"/>
          </a:xfrm>
          <a:prstGeom prst="down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箭头: 下 31">
            <a:extLst>
              <a:ext uri="{FF2B5EF4-FFF2-40B4-BE49-F238E27FC236}">
                <a16:creationId xmlns:a16="http://schemas.microsoft.com/office/drawing/2014/main" id="{DA8DA60F-7C1D-48AA-94FA-4887CAF6F7C1}"/>
              </a:ext>
            </a:extLst>
          </p:cNvPr>
          <p:cNvSpPr/>
          <p:nvPr/>
        </p:nvSpPr>
        <p:spPr>
          <a:xfrm rot="19731729">
            <a:off x="4553055" y="2738754"/>
            <a:ext cx="288032" cy="288032"/>
          </a:xfrm>
          <a:prstGeom prst="down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標題 1">
            <a:extLst>
              <a:ext uri="{FF2B5EF4-FFF2-40B4-BE49-F238E27FC236}">
                <a16:creationId xmlns:a16="http://schemas.microsoft.com/office/drawing/2014/main" id="{0D392C0D-B9B3-4139-9DA5-CD84929DC266}"/>
              </a:ext>
            </a:extLst>
          </p:cNvPr>
          <p:cNvSpPr txBox="1">
            <a:spLocks/>
          </p:cNvSpPr>
          <p:nvPr/>
        </p:nvSpPr>
        <p:spPr>
          <a:xfrm>
            <a:off x="628650" y="188640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altLang="zh-CN" sz="4000" dirty="0">
                <a:latin typeface="Calibri" panose="020F0502020204030204" pitchFamily="34" charset="0"/>
                <a:cs typeface="Calibri" panose="020F0502020204030204" pitchFamily="34" charset="0"/>
              </a:rPr>
              <a:t>Class incremental learning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16FB46D1-E933-40DB-A8C0-E8A91732CFAB}"/>
              </a:ext>
            </a:extLst>
          </p:cNvPr>
          <p:cNvSpPr txBox="1"/>
          <p:nvPr/>
        </p:nvSpPr>
        <p:spPr>
          <a:xfrm>
            <a:off x="628650" y="4668588"/>
            <a:ext cx="332777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/>
              <a:t>Issues:</a:t>
            </a:r>
          </a:p>
          <a:p>
            <a:pPr>
              <a:lnSpc>
                <a:spcPct val="150000"/>
              </a:lnSpc>
            </a:pPr>
            <a:r>
              <a:rPr lang="en-US" altLang="zh-CN" b="1" dirty="0" smtClean="0">
                <a:solidFill>
                  <a:srgbClr val="4BACC6"/>
                </a:solidFill>
              </a:rPr>
              <a:t>How </a:t>
            </a:r>
            <a:r>
              <a:rPr lang="en-US" altLang="zh-CN" b="1" dirty="0">
                <a:solidFill>
                  <a:srgbClr val="4BACC6"/>
                </a:solidFill>
              </a:rPr>
              <a:t>to maintain old </a:t>
            </a:r>
            <a:r>
              <a:rPr lang="en-US" altLang="zh-CN" b="1" dirty="0" err="1" smtClean="0">
                <a:solidFill>
                  <a:srgbClr val="4BACC6"/>
                </a:solidFill>
              </a:rPr>
              <a:t>knowledges</a:t>
            </a:r>
            <a:endParaRPr lang="en-US" altLang="zh-CN" b="1" dirty="0">
              <a:solidFill>
                <a:srgbClr val="4BACC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1230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21" grpId="0" animBg="1"/>
      <p:bldP spid="22" grpId="0" animBg="1"/>
      <p:bldP spid="25" grpId="0" animBg="1"/>
      <p:bldP spid="26" grpId="0" animBg="1"/>
      <p:bldP spid="28" grpId="0" animBg="1"/>
      <p:bldP spid="29" grpId="0" animBg="1"/>
      <p:bldP spid="31" grpId="0" animBg="1"/>
      <p:bldP spid="32" grpId="0" animBg="1"/>
      <p:bldP spid="34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D29D6C7-E16B-4F09-AA19-FDA17FAE841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3" name="標題 1">
            <a:extLst>
              <a:ext uri="{FF2B5EF4-FFF2-40B4-BE49-F238E27FC236}">
                <a16:creationId xmlns:a16="http://schemas.microsoft.com/office/drawing/2014/main" id="{F11C672B-4E5B-4306-9337-1AB31443AD97}"/>
              </a:ext>
            </a:extLst>
          </p:cNvPr>
          <p:cNvSpPr txBox="1">
            <a:spLocks/>
          </p:cNvSpPr>
          <p:nvPr/>
        </p:nvSpPr>
        <p:spPr>
          <a:xfrm>
            <a:off x="628650" y="188640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altLang="zh-CN" sz="4000" dirty="0"/>
              <a:t>Knowledge Distillation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2DEE756-D761-4D1F-B164-FC0E03042202}"/>
              </a:ext>
            </a:extLst>
          </p:cNvPr>
          <p:cNvSpPr txBox="1"/>
          <p:nvPr/>
        </p:nvSpPr>
        <p:spPr>
          <a:xfrm>
            <a:off x="628650" y="1514203"/>
            <a:ext cx="5017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-  Knowledge distillation </a:t>
            </a:r>
            <a:r>
              <a:rPr lang="en-US" altLang="zh-CN" dirty="0"/>
              <a:t>is a popular CIL technique:</a:t>
            </a:r>
            <a:endParaRPr lang="zh-CN" altLang="en-US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7B6CEE54-D55D-40C3-B3F9-D78BAD3B3D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4974466"/>
            <a:ext cx="4104456" cy="471673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BAD5BA14-EA56-478E-9534-05D996087B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054" y="5456590"/>
            <a:ext cx="3244107" cy="737127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88FBBBA3-AEBE-4407-B133-4EC6FEAA321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387"/>
          <a:stretch/>
        </p:blipFill>
        <p:spPr>
          <a:xfrm>
            <a:off x="4097662" y="5466586"/>
            <a:ext cx="2880751" cy="737127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E856B2BF-3475-4F1A-9E94-E4DE69C7EC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3137" y="2016321"/>
            <a:ext cx="5545047" cy="2317217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61062D3D-4C99-44FF-85F5-613C120E0228}"/>
              </a:ext>
            </a:extLst>
          </p:cNvPr>
          <p:cNvSpPr txBox="1"/>
          <p:nvPr/>
        </p:nvSpPr>
        <p:spPr>
          <a:xfrm>
            <a:off x="683137" y="4584687"/>
            <a:ext cx="1981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Total loss function:</a:t>
            </a:r>
            <a:endParaRPr lang="zh-CN" altLang="en-US" dirty="0"/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E1375B37-E276-47D4-AB6E-C9A30FF9CA44}"/>
              </a:ext>
            </a:extLst>
          </p:cNvPr>
          <p:cNvGrpSpPr/>
          <p:nvPr/>
        </p:nvGrpSpPr>
        <p:grpSpPr>
          <a:xfrm>
            <a:off x="7158351" y="5324930"/>
            <a:ext cx="1512168" cy="466698"/>
            <a:chOff x="6193828" y="4461909"/>
            <a:chExt cx="1798762" cy="555149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F4C95017-81C5-4830-B484-FC50CB508A3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660232" y="4461909"/>
              <a:ext cx="1332358" cy="555149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0124BEC7-37DE-4233-9F12-EC5281584C0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193828" y="4557377"/>
              <a:ext cx="538166" cy="338140"/>
            </a:xfrm>
            <a:prstGeom prst="rect">
              <a:avLst/>
            </a:prstGeom>
          </p:spPr>
        </p:pic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B0F7B5A3-5AC9-4F9E-87E7-86C2F462F721}"/>
              </a:ext>
            </a:extLst>
          </p:cNvPr>
          <p:cNvGrpSpPr/>
          <p:nvPr/>
        </p:nvGrpSpPr>
        <p:grpSpPr>
          <a:xfrm>
            <a:off x="7209548" y="5779735"/>
            <a:ext cx="1454466" cy="486333"/>
            <a:chOff x="6285549" y="5108752"/>
            <a:chExt cx="1707041" cy="570787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DC0DBE08-9F63-4189-94EA-405766103CB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732240" y="5108752"/>
              <a:ext cx="1260350" cy="570787"/>
            </a:xfrm>
            <a:prstGeom prst="rect">
              <a:avLst/>
            </a:prstGeom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88DFBBDE-67D0-4915-A8AF-BABC0A0597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285549" y="5246805"/>
              <a:ext cx="457203" cy="300040"/>
            </a:xfrm>
            <a:prstGeom prst="rect">
              <a:avLst/>
            </a:prstGeom>
          </p:spPr>
        </p:pic>
      </p:grpSp>
      <p:sp>
        <p:nvSpPr>
          <p:cNvPr id="9" name="文本框 8">
            <a:extLst>
              <a:ext uri="{FF2B5EF4-FFF2-40B4-BE49-F238E27FC236}">
                <a16:creationId xmlns:a16="http://schemas.microsoft.com/office/drawing/2014/main" id="{BBB48623-8AE4-4C76-A903-5BEA3B8EBA5D}"/>
              </a:ext>
            </a:extLst>
          </p:cNvPr>
          <p:cNvSpPr txBox="1"/>
          <p:nvPr/>
        </p:nvSpPr>
        <p:spPr>
          <a:xfrm>
            <a:off x="5298933" y="2545719"/>
            <a:ext cx="13901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old output logits</a:t>
            </a:r>
            <a:endParaRPr lang="zh-CN" altLang="en-US" sz="1400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F4367890-B557-4351-8F7D-7460D997E5CF}"/>
              </a:ext>
            </a:extLst>
          </p:cNvPr>
          <p:cNvSpPr txBox="1"/>
          <p:nvPr/>
        </p:nvSpPr>
        <p:spPr>
          <a:xfrm>
            <a:off x="6156176" y="3637812"/>
            <a:ext cx="14709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new output logits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795973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AB2B2E78-2581-4B9C-9318-9602239180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191" y="1416164"/>
            <a:ext cx="4381511" cy="3060722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D29D6C7-E16B-4F09-AA19-FDA17FAE841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3" name="標題 1">
            <a:extLst>
              <a:ext uri="{FF2B5EF4-FFF2-40B4-BE49-F238E27FC236}">
                <a16:creationId xmlns:a16="http://schemas.microsoft.com/office/drawing/2014/main" id="{F11C672B-4E5B-4306-9337-1AB31443AD97}"/>
              </a:ext>
            </a:extLst>
          </p:cNvPr>
          <p:cNvSpPr txBox="1">
            <a:spLocks/>
          </p:cNvSpPr>
          <p:nvPr/>
        </p:nvSpPr>
        <p:spPr>
          <a:xfrm>
            <a:off x="628650" y="188640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altLang="zh-CN" sz="4000" dirty="0"/>
              <a:t>Basic Idea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2DEE756-D761-4D1F-B164-FC0E03042202}"/>
              </a:ext>
            </a:extLst>
          </p:cNvPr>
          <p:cNvSpPr txBox="1"/>
          <p:nvPr/>
        </p:nvSpPr>
        <p:spPr>
          <a:xfrm>
            <a:off x="5217317" y="2731320"/>
            <a:ext cx="4128934" cy="880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/>
              <a:t>-  For maintaining discrimination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     Knowledge distillation</a:t>
            </a:r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E6395D9A-39B4-40F0-BB5A-2165D5C5E26B}"/>
              </a:ext>
            </a:extLst>
          </p:cNvPr>
          <p:cNvSpPr txBox="1"/>
          <p:nvPr/>
        </p:nvSpPr>
        <p:spPr>
          <a:xfrm>
            <a:off x="5243636" y="4134940"/>
            <a:ext cx="3902222" cy="12958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/>
              <a:t>-  Maintaining fairness issues:</a:t>
            </a: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en-US" altLang="zh-CN" dirty="0"/>
              <a:t>Imbalanced data</a:t>
            </a: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en-US" altLang="zh-CN" dirty="0"/>
              <a:t>Old/new task performance trade-off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4AD70F8D-6AFF-4840-A1EA-565C82E778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552" y="4797152"/>
            <a:ext cx="4236150" cy="1451983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98032D60-6FFA-43C4-9C69-EA8DDD88A51B}"/>
              </a:ext>
            </a:extLst>
          </p:cNvPr>
          <p:cNvSpPr/>
          <p:nvPr/>
        </p:nvSpPr>
        <p:spPr>
          <a:xfrm>
            <a:off x="1691680" y="3212976"/>
            <a:ext cx="576064" cy="943644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箭头: 下 8">
            <a:extLst>
              <a:ext uri="{FF2B5EF4-FFF2-40B4-BE49-F238E27FC236}">
                <a16:creationId xmlns:a16="http://schemas.microsoft.com/office/drawing/2014/main" id="{73788338-123E-4590-BBD4-ABB687A44AB8}"/>
              </a:ext>
            </a:extLst>
          </p:cNvPr>
          <p:cNvSpPr/>
          <p:nvPr/>
        </p:nvSpPr>
        <p:spPr>
          <a:xfrm>
            <a:off x="1871700" y="4439270"/>
            <a:ext cx="216024" cy="288032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BD33298-4D8D-4163-8B6B-6D0C03062434}"/>
              </a:ext>
            </a:extLst>
          </p:cNvPr>
          <p:cNvSpPr/>
          <p:nvPr/>
        </p:nvSpPr>
        <p:spPr>
          <a:xfrm>
            <a:off x="4471358" y="642528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1400" i="1" dirty="0"/>
              <a:t>Maintaining Discrimination and Fairness in Class Incremental Learning. CVPR 2020</a:t>
            </a:r>
          </a:p>
        </p:txBody>
      </p:sp>
    </p:spTree>
    <p:extLst>
      <p:ext uri="{BB962C8B-B14F-4D97-AF65-F5344CB8AC3E}">
        <p14:creationId xmlns:p14="http://schemas.microsoft.com/office/powerpoint/2010/main" val="1533817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5" grpId="0"/>
      <p:bldP spid="8" grpId="0" animBg="1"/>
      <p:bldP spid="9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D25B31E6-AAB5-433A-ABC9-85FE5C51EBC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A99C42D-9E79-4C0F-964C-034818FEEA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639" y="1404716"/>
            <a:ext cx="6968361" cy="1830027"/>
          </a:xfrm>
          <a:prstGeom prst="rect">
            <a:avLst/>
          </a:prstGeom>
        </p:spPr>
      </p:pic>
      <p:sp>
        <p:nvSpPr>
          <p:cNvPr id="4" name="標題 1">
            <a:extLst>
              <a:ext uri="{FF2B5EF4-FFF2-40B4-BE49-F238E27FC236}">
                <a16:creationId xmlns:a16="http://schemas.microsoft.com/office/drawing/2014/main" id="{D97879C2-1581-4A74-9361-D138C3DD98EB}"/>
              </a:ext>
            </a:extLst>
          </p:cNvPr>
          <p:cNvSpPr txBox="1">
            <a:spLocks/>
          </p:cNvSpPr>
          <p:nvPr/>
        </p:nvSpPr>
        <p:spPr>
          <a:xfrm>
            <a:off x="628650" y="188640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altLang="zh-CN" sz="4000" dirty="0"/>
              <a:t>Weight Aligning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6921DE5-7215-4F2B-B3EE-08116282564D}"/>
              </a:ext>
            </a:extLst>
          </p:cNvPr>
          <p:cNvSpPr/>
          <p:nvPr/>
        </p:nvSpPr>
        <p:spPr>
          <a:xfrm>
            <a:off x="477950" y="3450486"/>
            <a:ext cx="763284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/>
              <a:t>-  Firstly, we rewrite the weights in the FC layer in the following form</a:t>
            </a:r>
            <a:endParaRPr lang="zh-CN" altLang="en-US" sz="16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B02A191-9517-42CA-B560-EB26AB4BC9A7}"/>
              </a:ext>
            </a:extLst>
          </p:cNvPr>
          <p:cNvSpPr/>
          <p:nvPr/>
        </p:nvSpPr>
        <p:spPr>
          <a:xfrm>
            <a:off x="4394710" y="3868016"/>
            <a:ext cx="71417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/>
              <a:t>where</a:t>
            </a:r>
            <a:endParaRPr lang="zh-CN" altLang="en-US" sz="16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3D0B1AC-F0D0-4FE4-88BE-C2DC0EC5625D}"/>
              </a:ext>
            </a:extLst>
          </p:cNvPr>
          <p:cNvSpPr/>
          <p:nvPr/>
        </p:nvSpPr>
        <p:spPr>
          <a:xfrm>
            <a:off x="483258" y="4458598"/>
            <a:ext cx="768710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/>
              <a:t>-  Then, the norms of the weight vectors of old classes and new classes as follows</a:t>
            </a:r>
            <a:endParaRPr lang="zh-CN" altLang="en-US" sz="1600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9CCCE04D-BFA5-4332-A1BF-2D28DDE8DD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7974" y="3845418"/>
            <a:ext cx="1866914" cy="447678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EA16CC2B-E081-4556-80D4-94567862D2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5183" y="3788643"/>
            <a:ext cx="2660589" cy="576461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B613F7B6-B340-4780-9CEB-A27CCBEE9C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42789" y="4855002"/>
            <a:ext cx="3209332" cy="590222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4424D853-254E-47A7-B76A-B65A4C9E80E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20494" y="5840186"/>
            <a:ext cx="1747850" cy="622521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B787D624-F788-4C7A-9685-70BC6B5D673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15160" y="5886594"/>
            <a:ext cx="3500849" cy="566742"/>
          </a:xfrm>
          <a:prstGeom prst="rect">
            <a:avLst/>
          </a:prstGeom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109A4E56-1E5B-4B78-BEF0-77484DDFA523}"/>
              </a:ext>
            </a:extLst>
          </p:cNvPr>
          <p:cNvSpPr/>
          <p:nvPr/>
        </p:nvSpPr>
        <p:spPr>
          <a:xfrm>
            <a:off x="483258" y="5610726"/>
            <a:ext cx="349076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/>
              <a:t>-  Finally, the corrected output weights: </a:t>
            </a:r>
            <a:endParaRPr lang="zh-CN" altLang="en-US" sz="1600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EA09ADF0-EF82-47CA-A4B1-CE15F1FBD967}"/>
              </a:ext>
            </a:extLst>
          </p:cNvPr>
          <p:cNvSpPr/>
          <p:nvPr/>
        </p:nvSpPr>
        <p:spPr>
          <a:xfrm>
            <a:off x="5220072" y="6009109"/>
            <a:ext cx="71417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/>
              <a:t>where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216591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21" grpId="0"/>
      <p:bldP spid="22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3FAF556-46D2-4B4E-97C0-25163D74A90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3" name="標題 1">
            <a:extLst>
              <a:ext uri="{FF2B5EF4-FFF2-40B4-BE49-F238E27FC236}">
                <a16:creationId xmlns:a16="http://schemas.microsoft.com/office/drawing/2014/main" id="{EF260370-CAB0-4D50-98C9-1E2FD4625CEB}"/>
              </a:ext>
            </a:extLst>
          </p:cNvPr>
          <p:cNvSpPr txBox="1">
            <a:spLocks/>
          </p:cNvSpPr>
          <p:nvPr/>
        </p:nvSpPr>
        <p:spPr>
          <a:xfrm>
            <a:off x="628650" y="188640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altLang="zh-CN" sz="4000" dirty="0"/>
              <a:t>How to Extract the Exemplars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2FB84EC-F6A0-43D8-8104-2CCCB78EC803}"/>
              </a:ext>
            </a:extLst>
          </p:cNvPr>
          <p:cNvSpPr txBox="1"/>
          <p:nvPr/>
        </p:nvSpPr>
        <p:spPr>
          <a:xfrm>
            <a:off x="827584" y="1484784"/>
            <a:ext cx="3396123" cy="21268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/>
              <a:t>Existing methods: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Calibri" panose="020F0502020204030204" pitchFamily="34" charset="0"/>
              <a:buChar char="-"/>
            </a:pPr>
            <a:r>
              <a:rPr lang="en-US" altLang="zh-CN" i="1" dirty="0"/>
              <a:t>Herding</a:t>
            </a:r>
            <a:r>
              <a:rPr lang="en-US" altLang="zh-CN" i="1" baseline="30000" dirty="0"/>
              <a:t>[1]</a:t>
            </a:r>
            <a:r>
              <a:rPr lang="en-US" altLang="zh-CN" i="1" dirty="0"/>
              <a:t> (Nearest class mean)</a:t>
            </a:r>
          </a:p>
          <a:p>
            <a:pPr marL="285750" indent="-285750">
              <a:lnSpc>
                <a:spcPct val="150000"/>
              </a:lnSpc>
              <a:buFont typeface="Calibri" panose="020F0502020204030204" pitchFamily="34" charset="0"/>
              <a:buChar char="-"/>
            </a:pPr>
            <a:r>
              <a:rPr lang="en-US" altLang="zh-CN" i="1" dirty="0"/>
              <a:t>Random sampling</a:t>
            </a:r>
            <a:r>
              <a:rPr lang="en-US" altLang="zh-CN" i="1" baseline="30000" dirty="0"/>
              <a:t>[2]</a:t>
            </a:r>
          </a:p>
          <a:p>
            <a:pPr marL="285750" indent="-285750">
              <a:lnSpc>
                <a:spcPct val="150000"/>
              </a:lnSpc>
              <a:buFont typeface="Calibri" panose="020F0502020204030204" pitchFamily="34" charset="0"/>
              <a:buChar char="-"/>
            </a:pPr>
            <a:r>
              <a:rPr lang="en-US" altLang="zh-CN" i="1" dirty="0"/>
              <a:t>Learnable pseudo exemplars</a:t>
            </a:r>
            <a:r>
              <a:rPr lang="en-US" altLang="zh-CN" i="1" baseline="30000" dirty="0"/>
              <a:t>[3]</a:t>
            </a:r>
          </a:p>
          <a:p>
            <a:pPr marL="285750" indent="-285750">
              <a:lnSpc>
                <a:spcPct val="150000"/>
              </a:lnSpc>
              <a:buFont typeface="Calibri" panose="020F0502020204030204" pitchFamily="34" charset="0"/>
              <a:buChar char="-"/>
            </a:pPr>
            <a:endParaRPr lang="zh-CN" altLang="en-US" i="1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BD9E6B1-D732-4497-94F0-7CAFD41279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3429000"/>
            <a:ext cx="6192688" cy="2057317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59DF8FCA-1B44-4B1C-AB70-4550BAE2D9B8}"/>
              </a:ext>
            </a:extLst>
          </p:cNvPr>
          <p:cNvSpPr/>
          <p:nvPr/>
        </p:nvSpPr>
        <p:spPr>
          <a:xfrm>
            <a:off x="827584" y="5785144"/>
            <a:ext cx="7128792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i="1" dirty="0">
                <a:solidFill>
                  <a:schemeClr val="bg1">
                    <a:lumMod val="50000"/>
                  </a:schemeClr>
                </a:solidFill>
              </a:rPr>
              <a:t>[1] </a:t>
            </a:r>
            <a:r>
              <a:rPr lang="en-US" altLang="zh-CN" sz="1200" i="1" dirty="0" err="1">
                <a:solidFill>
                  <a:schemeClr val="bg1">
                    <a:lumMod val="50000"/>
                  </a:schemeClr>
                </a:solidFill>
              </a:rPr>
              <a:t>Rebuffi</a:t>
            </a:r>
            <a:r>
              <a:rPr lang="en-US" altLang="zh-CN" sz="1200" i="1" dirty="0">
                <a:solidFill>
                  <a:schemeClr val="bg1">
                    <a:lumMod val="50000"/>
                  </a:schemeClr>
                </a:solidFill>
              </a:rPr>
              <a:t>, et al. </a:t>
            </a:r>
            <a:r>
              <a:rPr lang="en-US" altLang="zh-CN" sz="1200" i="1" dirty="0" err="1">
                <a:solidFill>
                  <a:schemeClr val="bg1">
                    <a:lumMod val="50000"/>
                  </a:schemeClr>
                </a:solidFill>
              </a:rPr>
              <a:t>iCaRL</a:t>
            </a:r>
            <a:r>
              <a:rPr lang="en-US" altLang="zh-CN" sz="1200" i="1" dirty="0">
                <a:solidFill>
                  <a:schemeClr val="bg1">
                    <a:lumMod val="50000"/>
                  </a:schemeClr>
                </a:solidFill>
              </a:rPr>
              <a:t>: Incremental classifier and representation learning. CVPR 2017. </a:t>
            </a:r>
          </a:p>
          <a:p>
            <a:r>
              <a:rPr lang="en-US" altLang="zh-CN" sz="1200" i="1" dirty="0">
                <a:solidFill>
                  <a:schemeClr val="bg1">
                    <a:lumMod val="50000"/>
                  </a:schemeClr>
                </a:solidFill>
              </a:rPr>
              <a:t>[2] Wu, et al. Large scale incremental learning. CVPR 2019.</a:t>
            </a:r>
          </a:p>
          <a:p>
            <a:r>
              <a:rPr lang="en-US" altLang="zh-CN" sz="1200" i="1" dirty="0">
                <a:solidFill>
                  <a:schemeClr val="bg1">
                    <a:lumMod val="50000"/>
                  </a:schemeClr>
                </a:solidFill>
              </a:rPr>
              <a:t>[3] Liu, et al. Mnemonics Training: Multi-Class Incremental Learning without Forgetting. CVPR 2020</a:t>
            </a:r>
          </a:p>
          <a:p>
            <a:endParaRPr lang="zh-CN" altLang="en-US" sz="1400" i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4398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>
          <a:xfrm>
            <a:off x="270314" y="321418"/>
            <a:ext cx="4248150" cy="486965"/>
          </a:xfrm>
        </p:spPr>
        <p:txBody>
          <a:bodyPr/>
          <a:lstStyle/>
          <a:p>
            <a:r>
              <a:rPr lang="en-US" altLang="zh-CN" sz="3600" b="1" dirty="0">
                <a:solidFill>
                  <a:srgbClr val="0000FF"/>
                </a:solidFill>
                <a:cs typeface="+mn-ea"/>
                <a:sym typeface="+mn-lt"/>
              </a:rPr>
              <a:t>What is concept </a:t>
            </a:r>
            <a:r>
              <a:rPr lang="en-US" altLang="zh-CN" sz="3600" b="1" dirty="0" smtClean="0">
                <a:solidFill>
                  <a:srgbClr val="0000FF"/>
                </a:solidFill>
                <a:cs typeface="+mn-ea"/>
                <a:sym typeface="+mn-lt"/>
              </a:rPr>
              <a:t>drift</a:t>
            </a:r>
            <a:r>
              <a:rPr lang="zh-CN" altLang="en-US" sz="3600" b="1" dirty="0" smtClean="0">
                <a:solidFill>
                  <a:srgbClr val="0000FF"/>
                </a:solidFill>
                <a:cs typeface="+mn-ea"/>
                <a:sym typeface="+mn-lt"/>
              </a:rPr>
              <a:t>？</a:t>
            </a:r>
            <a:endParaRPr lang="en-US" altLang="zh-CN" sz="3600" b="1" dirty="0">
              <a:solidFill>
                <a:srgbClr val="0000FF"/>
              </a:solidFill>
              <a:cs typeface="+mn-ea"/>
              <a:sym typeface="+mn-lt"/>
            </a:endParaRPr>
          </a:p>
          <a:p>
            <a:endParaRPr lang="zh-CN" altLang="en-US" sz="3600" b="1" dirty="0">
              <a:solidFill>
                <a:srgbClr val="0000FF"/>
              </a:solidFill>
              <a:cs typeface="+mn-ea"/>
              <a:sym typeface="+mn-lt"/>
            </a:endParaRPr>
          </a:p>
        </p:txBody>
      </p:sp>
      <p:sp>
        <p:nvSpPr>
          <p:cNvPr id="6" name="内容占位符 1"/>
          <p:cNvSpPr txBox="1">
            <a:spLocks/>
          </p:cNvSpPr>
          <p:nvPr/>
        </p:nvSpPr>
        <p:spPr>
          <a:xfrm>
            <a:off x="410819" y="1265121"/>
            <a:ext cx="7975300" cy="1674186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altLang="zh-CN" sz="2400" dirty="0">
                <a:cs typeface="+mn-ea"/>
                <a:sym typeface="+mn-lt"/>
              </a:rPr>
              <a:t>In predictive analytics and machine learning, the concept drift means that </a:t>
            </a:r>
            <a:r>
              <a:rPr lang="en-US" altLang="zh-CN" sz="2400" dirty="0">
                <a:solidFill>
                  <a:srgbClr val="FF0000"/>
                </a:solidFill>
                <a:cs typeface="+mn-ea"/>
                <a:sym typeface="+mn-lt"/>
              </a:rPr>
              <a:t>the statistical properties of the target variable</a:t>
            </a:r>
            <a:r>
              <a:rPr lang="en-US" altLang="zh-CN" sz="2400" dirty="0">
                <a:cs typeface="+mn-ea"/>
                <a:sym typeface="+mn-lt"/>
              </a:rPr>
              <a:t>, which the model is trying to predict, </a:t>
            </a:r>
            <a:r>
              <a:rPr lang="en-US" altLang="zh-CN" sz="2400" dirty="0">
                <a:solidFill>
                  <a:srgbClr val="FF0000"/>
                </a:solidFill>
                <a:cs typeface="+mn-ea"/>
                <a:sym typeface="+mn-lt"/>
              </a:rPr>
              <a:t>change over time in unforeseen ways.</a:t>
            </a:r>
          </a:p>
        </p:txBody>
      </p:sp>
      <p:sp>
        <p:nvSpPr>
          <p:cNvPr id="7" name="内容占位符 1"/>
          <p:cNvSpPr txBox="1">
            <a:spLocks/>
          </p:cNvSpPr>
          <p:nvPr/>
        </p:nvSpPr>
        <p:spPr>
          <a:xfrm>
            <a:off x="410819" y="3037559"/>
            <a:ext cx="6480720" cy="43204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altLang="zh-CN" sz="2400" dirty="0">
                <a:cs typeface="+mn-ea"/>
                <a:sym typeface="+mn-lt"/>
              </a:rPr>
              <a:t>In a word, </a:t>
            </a:r>
            <a:r>
              <a:rPr lang="en-US" altLang="zh-CN" sz="2400" dirty="0">
                <a:solidFill>
                  <a:srgbClr val="FF0000"/>
                </a:solidFill>
                <a:cs typeface="+mn-ea"/>
                <a:sym typeface="+mn-lt"/>
              </a:rPr>
              <a:t>the probability distribution changes</a:t>
            </a:r>
            <a:r>
              <a:rPr lang="en-US" altLang="zh-CN" sz="2400" dirty="0">
                <a:cs typeface="+mn-ea"/>
                <a:sym typeface="+mn-lt"/>
              </a:rPr>
              <a:t>.</a:t>
            </a:r>
          </a:p>
        </p:txBody>
      </p:sp>
      <p:sp>
        <p:nvSpPr>
          <p:cNvPr id="8" name="内容占位符 1"/>
          <p:cNvSpPr txBox="1">
            <a:spLocks/>
          </p:cNvSpPr>
          <p:nvPr/>
        </p:nvSpPr>
        <p:spPr>
          <a:xfrm>
            <a:off x="715850" y="3852782"/>
            <a:ext cx="6844516" cy="173963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b="1" dirty="0">
                <a:cs typeface="+mn-ea"/>
                <a:sym typeface="+mn-lt"/>
              </a:rPr>
              <a:t>Change in P(C)</a:t>
            </a:r>
          </a:p>
          <a:p>
            <a:r>
              <a:rPr lang="en-US" altLang="zh-CN" sz="2400" b="1" dirty="0">
                <a:cs typeface="+mn-ea"/>
                <a:sym typeface="+mn-lt"/>
              </a:rPr>
              <a:t>Change in </a:t>
            </a:r>
            <a:r>
              <a:rPr lang="en-US" altLang="zh-CN" sz="2400" b="1" dirty="0" smtClean="0">
                <a:cs typeface="+mn-ea"/>
                <a:sym typeface="+mn-lt"/>
              </a:rPr>
              <a:t>P(X)</a:t>
            </a:r>
            <a:endParaRPr lang="en-US" altLang="zh-CN" sz="2400" b="1" dirty="0">
              <a:cs typeface="+mn-ea"/>
              <a:sym typeface="+mn-lt"/>
            </a:endParaRPr>
          </a:p>
          <a:p>
            <a:r>
              <a:rPr lang="en-US" altLang="zh-CN" sz="2400" b="1" dirty="0">
                <a:cs typeface="+mn-ea"/>
                <a:sym typeface="+mn-lt"/>
              </a:rPr>
              <a:t>Change in </a:t>
            </a:r>
            <a:r>
              <a:rPr lang="en-US" altLang="zh-CN" sz="2400" b="1" dirty="0" smtClean="0">
                <a:cs typeface="+mn-ea"/>
                <a:sym typeface="+mn-lt"/>
              </a:rPr>
              <a:t>P(C|X)</a:t>
            </a:r>
            <a:endParaRPr lang="en-US" altLang="zh-CN" sz="2400" b="1" dirty="0">
              <a:solidFill>
                <a:srgbClr val="0000FF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80186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258955" y="2352261"/>
            <a:ext cx="67188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zh-CN" altLang="en-US" sz="40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CN" sz="40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Stream Clustering</a:t>
            </a:r>
            <a:endParaRPr lang="zh-CN" altLang="en-US" sz="4000" b="1" dirty="0" smtClean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5800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639761"/>
          </a:xfrm>
        </p:spPr>
        <p:txBody>
          <a:bodyPr/>
          <a:lstStyle/>
          <a:p>
            <a:r>
              <a:rPr lang="en-US" dirty="0" smtClean="0"/>
              <a:t>Example: Stream Clustering</a:t>
            </a:r>
            <a:endParaRPr lang="en-US" dirty="0"/>
          </a:p>
        </p:txBody>
      </p:sp>
      <p:pic>
        <p:nvPicPr>
          <p:cNvPr id="9" name="Content Placeholder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663" y="1247364"/>
            <a:ext cx="6677584" cy="3934236"/>
          </a:xfrm>
          <a:prstGeom prst="rect">
            <a:avLst/>
          </a:prstGeom>
        </p:spPr>
      </p:pic>
      <p:cxnSp>
        <p:nvCxnSpPr>
          <p:cNvPr id="10" name="Curved Connector 18"/>
          <p:cNvCxnSpPr>
            <a:cxnSpLocks noChangeShapeType="1"/>
          </p:cNvCxnSpPr>
          <p:nvPr/>
        </p:nvCxnSpPr>
        <p:spPr bwMode="auto">
          <a:xfrm flipV="1">
            <a:off x="6128710" y="2388698"/>
            <a:ext cx="1143000" cy="371475"/>
          </a:xfrm>
          <a:prstGeom prst="curvedConnector3">
            <a:avLst>
              <a:gd name="adj1" fmla="val 50000"/>
            </a:avLst>
          </a:prstGeom>
          <a:noFill/>
          <a:ln w="28575" algn="ctr">
            <a:solidFill>
              <a:srgbClr val="FF0000"/>
            </a:solidFill>
            <a:round/>
            <a:headEnd/>
            <a:tailEnd type="arrow" w="med" len="med"/>
          </a:ln>
        </p:spPr>
      </p:cxnSp>
      <p:sp>
        <p:nvSpPr>
          <p:cNvPr id="11" name="TextBox 19"/>
          <p:cNvSpPr txBox="1">
            <a:spLocks noChangeArrowheads="1"/>
          </p:cNvSpPr>
          <p:nvPr/>
        </p:nvSpPr>
        <p:spPr bwMode="auto">
          <a:xfrm>
            <a:off x="6931577" y="1986346"/>
            <a:ext cx="1682336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/>
            <a:r>
              <a:rPr lang="en-US" sz="2400" b="1" dirty="0">
                <a:solidFill>
                  <a:srgbClr val="0000FF"/>
                </a:solidFill>
              </a:rPr>
              <a:t>Topic cluster</a:t>
            </a:r>
          </a:p>
        </p:txBody>
      </p:sp>
      <p:cxnSp>
        <p:nvCxnSpPr>
          <p:cNvPr id="12" name="Straight Arrow Connector 21"/>
          <p:cNvCxnSpPr>
            <a:cxnSpLocks noChangeShapeType="1"/>
          </p:cNvCxnSpPr>
          <p:nvPr/>
        </p:nvCxnSpPr>
        <p:spPr bwMode="auto">
          <a:xfrm>
            <a:off x="6282428" y="3556141"/>
            <a:ext cx="571500" cy="0"/>
          </a:xfrm>
          <a:prstGeom prst="straightConnector1">
            <a:avLst/>
          </a:prstGeom>
          <a:noFill/>
          <a:ln w="28575" algn="ctr">
            <a:solidFill>
              <a:srgbClr val="FF0000"/>
            </a:solidFill>
            <a:round/>
            <a:headEnd/>
            <a:tailEnd type="arrow" w="med" len="med"/>
          </a:ln>
        </p:spPr>
      </p:cxnSp>
      <p:sp>
        <p:nvSpPr>
          <p:cNvPr id="13" name="TextBox 22"/>
          <p:cNvSpPr txBox="1">
            <a:spLocks noChangeArrowheads="1"/>
          </p:cNvSpPr>
          <p:nvPr/>
        </p:nvSpPr>
        <p:spPr bwMode="auto">
          <a:xfrm>
            <a:off x="7146097" y="3303706"/>
            <a:ext cx="102870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/>
            <a:r>
              <a:rPr lang="en-US" sz="2000" b="1" dirty="0">
                <a:solidFill>
                  <a:srgbClr val="0000FF"/>
                </a:solidFill>
              </a:rPr>
              <a:t>Article</a:t>
            </a:r>
          </a:p>
          <a:p>
            <a:pPr algn="ctr"/>
            <a:r>
              <a:rPr lang="en-US" sz="2000" b="1" dirty="0">
                <a:solidFill>
                  <a:srgbClr val="0000FF"/>
                </a:solidFill>
              </a:rPr>
              <a:t>Listings</a:t>
            </a:r>
          </a:p>
        </p:txBody>
      </p:sp>
    </p:spTree>
    <p:extLst>
      <p:ext uri="{BB962C8B-B14F-4D97-AF65-F5344CB8AC3E}">
        <p14:creationId xmlns:p14="http://schemas.microsoft.com/office/powerpoint/2010/main" val="2258575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>
          <a:xfrm>
            <a:off x="399849" y="427316"/>
            <a:ext cx="6802708" cy="649287"/>
          </a:xfrm>
        </p:spPr>
        <p:txBody>
          <a:bodyPr/>
          <a:lstStyle/>
          <a:p>
            <a:r>
              <a:rPr lang="en-US" altLang="zh-CN" sz="3200" b="1" dirty="0">
                <a:solidFill>
                  <a:srgbClr val="0000FF"/>
                </a:solidFill>
                <a:cs typeface="+mn-ea"/>
                <a:sym typeface="+mn-lt"/>
              </a:rPr>
              <a:t>Data stream </a:t>
            </a:r>
            <a:r>
              <a:rPr lang="en-US" altLang="zh-CN" sz="3200" b="1" dirty="0" smtClean="0">
                <a:solidFill>
                  <a:srgbClr val="0000FF"/>
                </a:solidFill>
                <a:cs typeface="+mn-ea"/>
                <a:sym typeface="+mn-lt"/>
              </a:rPr>
              <a:t>clustering Framework</a:t>
            </a:r>
            <a:endParaRPr lang="zh-CN" altLang="en-US" sz="3200" b="1" dirty="0">
              <a:solidFill>
                <a:srgbClr val="0000FF"/>
              </a:solidFill>
              <a:cs typeface="+mn-ea"/>
              <a:sym typeface="+mn-lt"/>
            </a:endParaRPr>
          </a:p>
        </p:txBody>
      </p:sp>
      <p:pic>
        <p:nvPicPr>
          <p:cNvPr id="4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969" y="1242256"/>
            <a:ext cx="6387065" cy="3470928"/>
          </a:xfrm>
          <a:prstGeom prst="rect">
            <a:avLst/>
          </a:prstGeom>
        </p:spPr>
      </p:pic>
      <p:sp>
        <p:nvSpPr>
          <p:cNvPr id="5" name="TextBox 3"/>
          <p:cNvSpPr txBox="1"/>
          <p:nvPr/>
        </p:nvSpPr>
        <p:spPr>
          <a:xfrm>
            <a:off x="566328" y="4547531"/>
            <a:ext cx="8160228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cs typeface="+mn-ea"/>
                <a:sym typeface="+mn-lt"/>
              </a:rPr>
              <a:t>Online Phase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en-US" sz="2400" dirty="0">
                <a:cs typeface="+mn-ea"/>
                <a:sym typeface="+mn-lt"/>
              </a:rPr>
              <a:t>Summarize the data into memory-efficient data structures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endParaRPr lang="en-US" dirty="0">
              <a:cs typeface="+mn-ea"/>
              <a:sym typeface="+mn-lt"/>
            </a:endParaRPr>
          </a:p>
          <a:p>
            <a:r>
              <a:rPr lang="en-US" sz="2400" b="1" dirty="0">
                <a:solidFill>
                  <a:srgbClr val="FF0000"/>
                </a:solidFill>
                <a:cs typeface="+mn-ea"/>
                <a:sym typeface="+mn-lt"/>
              </a:rPr>
              <a:t>Offline Phase 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en-US" sz="2400" dirty="0">
                <a:cs typeface="+mn-ea"/>
                <a:sym typeface="+mn-lt"/>
              </a:rPr>
              <a:t>Use a clustering algorithm to find the data partition</a:t>
            </a:r>
          </a:p>
        </p:txBody>
      </p:sp>
    </p:spTree>
    <p:extLst>
      <p:ext uri="{BB962C8B-B14F-4D97-AF65-F5344CB8AC3E}">
        <p14:creationId xmlns:p14="http://schemas.microsoft.com/office/powerpoint/2010/main" val="3894854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473766" y="515204"/>
            <a:ext cx="7543800" cy="627796"/>
          </a:xfrm>
        </p:spPr>
        <p:txBody>
          <a:bodyPr>
            <a:normAutofit/>
          </a:bodyPr>
          <a:lstStyle/>
          <a:p>
            <a:r>
              <a:rPr lang="en-US" altLang="zh-CN" sz="3200" b="1" dirty="0">
                <a:solidFill>
                  <a:srgbClr val="0000FF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Micro-Clusters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73766" y="1524000"/>
            <a:ext cx="8153400" cy="18288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zh-CN" sz="2400" dirty="0" smtClean="0">
                <a:ea typeface="SimSun" panose="02010600030101010101" pitchFamily="2" charset="-122"/>
              </a:rPr>
              <a:t>A </a:t>
            </a:r>
            <a:r>
              <a:rPr lang="en-US" altLang="zh-CN" sz="2400" dirty="0">
                <a:ea typeface="SimSun" panose="02010600030101010101" pitchFamily="2" charset="-122"/>
              </a:rPr>
              <a:t>Micro-Cluster is a set of individual data points that are </a:t>
            </a:r>
            <a:r>
              <a:rPr lang="en-US" altLang="zh-CN" sz="2400" dirty="0">
                <a:solidFill>
                  <a:srgbClr val="FF0000"/>
                </a:solidFill>
                <a:ea typeface="SimSun" panose="02010600030101010101" pitchFamily="2" charset="-122"/>
              </a:rPr>
              <a:t>close to each other</a:t>
            </a:r>
            <a:r>
              <a:rPr lang="en-US" altLang="zh-CN" sz="2400" dirty="0">
                <a:ea typeface="SimSun" panose="02010600030101010101" pitchFamily="2" charset="-122"/>
              </a:rPr>
              <a:t> and will be treated as a </a:t>
            </a:r>
            <a:r>
              <a:rPr lang="en-US" altLang="zh-CN" sz="2400" dirty="0">
                <a:solidFill>
                  <a:srgbClr val="FF0000"/>
                </a:solidFill>
                <a:ea typeface="SimSun" panose="02010600030101010101" pitchFamily="2" charset="-122"/>
              </a:rPr>
              <a:t>single unit</a:t>
            </a:r>
            <a:r>
              <a:rPr lang="en-US" altLang="zh-CN" sz="2400" dirty="0">
                <a:ea typeface="SimSun" panose="02010600030101010101" pitchFamily="2" charset="-122"/>
              </a:rPr>
              <a:t> in further offline Macro-clustering.</a:t>
            </a:r>
          </a:p>
        </p:txBody>
      </p:sp>
      <p:sp>
        <p:nvSpPr>
          <p:cNvPr id="14340" name="Rectangle 4"/>
          <p:cNvSpPr>
            <a:spLocks noChangeArrowheads="1"/>
          </p:cNvSpPr>
          <p:nvPr/>
        </p:nvSpPr>
        <p:spPr bwMode="auto">
          <a:xfrm>
            <a:off x="1295400" y="3657600"/>
            <a:ext cx="2743200" cy="2057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341" name="Oval 5"/>
          <p:cNvSpPr>
            <a:spLocks noChangeArrowheads="1"/>
          </p:cNvSpPr>
          <p:nvPr/>
        </p:nvSpPr>
        <p:spPr bwMode="auto">
          <a:xfrm>
            <a:off x="1981200" y="4038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343" name="Oval 7"/>
          <p:cNvSpPr>
            <a:spLocks noChangeArrowheads="1"/>
          </p:cNvSpPr>
          <p:nvPr/>
        </p:nvSpPr>
        <p:spPr bwMode="auto">
          <a:xfrm>
            <a:off x="3124200" y="5486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344" name="Oval 8"/>
          <p:cNvSpPr>
            <a:spLocks noChangeArrowheads="1"/>
          </p:cNvSpPr>
          <p:nvPr/>
        </p:nvSpPr>
        <p:spPr bwMode="auto">
          <a:xfrm>
            <a:off x="2133600" y="4953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345" name="Oval 9"/>
          <p:cNvSpPr>
            <a:spLocks noChangeArrowheads="1"/>
          </p:cNvSpPr>
          <p:nvPr/>
        </p:nvSpPr>
        <p:spPr bwMode="auto">
          <a:xfrm>
            <a:off x="2286000" y="4038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346" name="Oval 10"/>
          <p:cNvSpPr>
            <a:spLocks noChangeArrowheads="1"/>
          </p:cNvSpPr>
          <p:nvPr/>
        </p:nvSpPr>
        <p:spPr bwMode="auto">
          <a:xfrm>
            <a:off x="2057400" y="4191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347" name="Oval 11"/>
          <p:cNvSpPr>
            <a:spLocks noChangeArrowheads="1"/>
          </p:cNvSpPr>
          <p:nvPr/>
        </p:nvSpPr>
        <p:spPr bwMode="auto">
          <a:xfrm>
            <a:off x="1905000" y="5105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348" name="Oval 12"/>
          <p:cNvSpPr>
            <a:spLocks noChangeArrowheads="1"/>
          </p:cNvSpPr>
          <p:nvPr/>
        </p:nvSpPr>
        <p:spPr bwMode="auto">
          <a:xfrm>
            <a:off x="2209800" y="5181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349" name="Oval 13"/>
          <p:cNvSpPr>
            <a:spLocks noChangeArrowheads="1"/>
          </p:cNvSpPr>
          <p:nvPr/>
        </p:nvSpPr>
        <p:spPr bwMode="auto">
          <a:xfrm>
            <a:off x="3657600" y="3962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350" name="Oval 14"/>
          <p:cNvSpPr>
            <a:spLocks noChangeArrowheads="1"/>
          </p:cNvSpPr>
          <p:nvPr/>
        </p:nvSpPr>
        <p:spPr bwMode="auto">
          <a:xfrm>
            <a:off x="3657600" y="4114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351" name="Oval 15"/>
          <p:cNvSpPr>
            <a:spLocks noChangeArrowheads="1"/>
          </p:cNvSpPr>
          <p:nvPr/>
        </p:nvSpPr>
        <p:spPr bwMode="auto">
          <a:xfrm>
            <a:off x="3352800" y="3962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352" name="Oval 16"/>
          <p:cNvSpPr>
            <a:spLocks noChangeArrowheads="1"/>
          </p:cNvSpPr>
          <p:nvPr/>
        </p:nvSpPr>
        <p:spPr bwMode="auto">
          <a:xfrm>
            <a:off x="3429000" y="4114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353" name="Oval 17"/>
          <p:cNvSpPr>
            <a:spLocks noChangeArrowheads="1"/>
          </p:cNvSpPr>
          <p:nvPr/>
        </p:nvSpPr>
        <p:spPr bwMode="auto">
          <a:xfrm>
            <a:off x="2286000" y="4267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354" name="Oval 18"/>
          <p:cNvSpPr>
            <a:spLocks noChangeArrowheads="1"/>
          </p:cNvSpPr>
          <p:nvPr/>
        </p:nvSpPr>
        <p:spPr bwMode="auto">
          <a:xfrm>
            <a:off x="3657600" y="4495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355" name="Oval 19"/>
          <p:cNvSpPr>
            <a:spLocks noChangeArrowheads="1"/>
          </p:cNvSpPr>
          <p:nvPr/>
        </p:nvSpPr>
        <p:spPr bwMode="auto">
          <a:xfrm>
            <a:off x="3505200" y="4724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356" name="Oval 20"/>
          <p:cNvSpPr>
            <a:spLocks noChangeArrowheads="1"/>
          </p:cNvSpPr>
          <p:nvPr/>
        </p:nvSpPr>
        <p:spPr bwMode="auto">
          <a:xfrm>
            <a:off x="3505200" y="4572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357" name="Oval 21"/>
          <p:cNvSpPr>
            <a:spLocks noChangeArrowheads="1"/>
          </p:cNvSpPr>
          <p:nvPr/>
        </p:nvSpPr>
        <p:spPr bwMode="auto">
          <a:xfrm>
            <a:off x="3733800" y="4724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358" name="Oval 22"/>
          <p:cNvSpPr>
            <a:spLocks noChangeArrowheads="1"/>
          </p:cNvSpPr>
          <p:nvPr/>
        </p:nvSpPr>
        <p:spPr bwMode="auto">
          <a:xfrm>
            <a:off x="2133600" y="4800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359" name="Oval 23"/>
          <p:cNvSpPr>
            <a:spLocks noChangeArrowheads="1"/>
          </p:cNvSpPr>
          <p:nvPr/>
        </p:nvSpPr>
        <p:spPr bwMode="auto">
          <a:xfrm>
            <a:off x="2286000" y="5105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360" name="Oval 24"/>
          <p:cNvSpPr>
            <a:spLocks noChangeArrowheads="1"/>
          </p:cNvSpPr>
          <p:nvPr/>
        </p:nvSpPr>
        <p:spPr bwMode="auto">
          <a:xfrm>
            <a:off x="3505200" y="3886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361" name="Oval 25"/>
          <p:cNvSpPr>
            <a:spLocks noChangeArrowheads="1"/>
          </p:cNvSpPr>
          <p:nvPr/>
        </p:nvSpPr>
        <p:spPr bwMode="auto">
          <a:xfrm>
            <a:off x="3276600" y="5410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362" name="Oval 26"/>
          <p:cNvSpPr>
            <a:spLocks noChangeArrowheads="1"/>
          </p:cNvSpPr>
          <p:nvPr/>
        </p:nvSpPr>
        <p:spPr bwMode="auto">
          <a:xfrm>
            <a:off x="2971800" y="5410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363" name="Oval 27"/>
          <p:cNvSpPr>
            <a:spLocks noChangeArrowheads="1"/>
          </p:cNvSpPr>
          <p:nvPr/>
        </p:nvSpPr>
        <p:spPr bwMode="auto">
          <a:xfrm>
            <a:off x="3124200" y="5257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364" name="Oval 28"/>
          <p:cNvSpPr>
            <a:spLocks noChangeArrowheads="1"/>
          </p:cNvSpPr>
          <p:nvPr/>
        </p:nvSpPr>
        <p:spPr bwMode="auto">
          <a:xfrm>
            <a:off x="1828800" y="4724400"/>
            <a:ext cx="609600" cy="609600"/>
          </a:xfrm>
          <a:prstGeom prst="ellips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365" name="Oval 29"/>
          <p:cNvSpPr>
            <a:spLocks noChangeArrowheads="1"/>
          </p:cNvSpPr>
          <p:nvPr/>
        </p:nvSpPr>
        <p:spPr bwMode="auto">
          <a:xfrm>
            <a:off x="2819400" y="5029200"/>
            <a:ext cx="609600" cy="609600"/>
          </a:xfrm>
          <a:prstGeom prst="ellips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366" name="Oval 30"/>
          <p:cNvSpPr>
            <a:spLocks noChangeArrowheads="1"/>
          </p:cNvSpPr>
          <p:nvPr/>
        </p:nvSpPr>
        <p:spPr bwMode="auto">
          <a:xfrm>
            <a:off x="3200400" y="3733800"/>
            <a:ext cx="609600" cy="609600"/>
          </a:xfrm>
          <a:prstGeom prst="ellips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367" name="Oval 31"/>
          <p:cNvSpPr>
            <a:spLocks noChangeArrowheads="1"/>
          </p:cNvSpPr>
          <p:nvPr/>
        </p:nvSpPr>
        <p:spPr bwMode="auto">
          <a:xfrm>
            <a:off x="1828800" y="3810000"/>
            <a:ext cx="609600" cy="609600"/>
          </a:xfrm>
          <a:prstGeom prst="ellips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368" name="Oval 32"/>
          <p:cNvSpPr>
            <a:spLocks noChangeArrowheads="1"/>
          </p:cNvSpPr>
          <p:nvPr/>
        </p:nvSpPr>
        <p:spPr bwMode="auto">
          <a:xfrm>
            <a:off x="3276600" y="4419600"/>
            <a:ext cx="609600" cy="609600"/>
          </a:xfrm>
          <a:prstGeom prst="ellips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369" name="Oval 33"/>
          <p:cNvSpPr>
            <a:spLocks noChangeArrowheads="1"/>
          </p:cNvSpPr>
          <p:nvPr/>
        </p:nvSpPr>
        <p:spPr bwMode="auto">
          <a:xfrm>
            <a:off x="2133600" y="4114800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370" name="Oval 34"/>
          <p:cNvSpPr>
            <a:spLocks noChangeArrowheads="1"/>
          </p:cNvSpPr>
          <p:nvPr/>
        </p:nvSpPr>
        <p:spPr bwMode="auto">
          <a:xfrm>
            <a:off x="3505200" y="4038600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371" name="Oval 35"/>
          <p:cNvSpPr>
            <a:spLocks noChangeArrowheads="1"/>
          </p:cNvSpPr>
          <p:nvPr/>
        </p:nvSpPr>
        <p:spPr bwMode="auto">
          <a:xfrm>
            <a:off x="2057400" y="5029200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372" name="Oval 36"/>
          <p:cNvSpPr>
            <a:spLocks noChangeArrowheads="1"/>
          </p:cNvSpPr>
          <p:nvPr/>
        </p:nvSpPr>
        <p:spPr bwMode="auto">
          <a:xfrm>
            <a:off x="3581400" y="4648200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373" name="Oval 37"/>
          <p:cNvSpPr>
            <a:spLocks noChangeArrowheads="1"/>
          </p:cNvSpPr>
          <p:nvPr/>
        </p:nvSpPr>
        <p:spPr bwMode="auto">
          <a:xfrm>
            <a:off x="3048000" y="5334000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374" name="Text Box 38"/>
          <p:cNvSpPr txBox="1">
            <a:spLocks noChangeArrowheads="1"/>
          </p:cNvSpPr>
          <p:nvPr/>
        </p:nvSpPr>
        <p:spPr bwMode="auto">
          <a:xfrm>
            <a:off x="1219200" y="5943600"/>
            <a:ext cx="2819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b="1">
                <a:ea typeface="SimSun" panose="02010600030101010101" pitchFamily="2" charset="-122"/>
              </a:rPr>
              <a:t>View of Micro-Cluster</a:t>
            </a:r>
            <a:r>
              <a:rPr lang="en-US" altLang="zh-CN">
                <a:ea typeface="SimSun" panose="02010600030101010101" pitchFamily="2" charset="-122"/>
              </a:rPr>
              <a:t> </a:t>
            </a:r>
          </a:p>
        </p:txBody>
      </p:sp>
      <p:sp>
        <p:nvSpPr>
          <p:cNvPr id="14375" name="Line 39"/>
          <p:cNvSpPr>
            <a:spLocks noChangeShapeType="1"/>
          </p:cNvSpPr>
          <p:nvPr/>
        </p:nvSpPr>
        <p:spPr bwMode="auto">
          <a:xfrm>
            <a:off x="4267200" y="4648200"/>
            <a:ext cx="990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376" name="Text Box 40"/>
          <p:cNvSpPr txBox="1">
            <a:spLocks noChangeArrowheads="1"/>
          </p:cNvSpPr>
          <p:nvPr/>
        </p:nvSpPr>
        <p:spPr bwMode="auto">
          <a:xfrm>
            <a:off x="5715000" y="5943600"/>
            <a:ext cx="2819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b="1">
                <a:ea typeface="SimSun" panose="02010600030101010101" pitchFamily="2" charset="-122"/>
              </a:rPr>
              <a:t>View of Macro-Cluster</a:t>
            </a:r>
            <a:r>
              <a:rPr lang="en-US" altLang="zh-CN">
                <a:ea typeface="SimSun" panose="02010600030101010101" pitchFamily="2" charset="-122"/>
              </a:rPr>
              <a:t> </a:t>
            </a:r>
          </a:p>
        </p:txBody>
      </p:sp>
      <p:sp>
        <p:nvSpPr>
          <p:cNvPr id="14377" name="Rectangle 41"/>
          <p:cNvSpPr>
            <a:spLocks noChangeArrowheads="1"/>
          </p:cNvSpPr>
          <p:nvPr/>
        </p:nvSpPr>
        <p:spPr bwMode="auto">
          <a:xfrm>
            <a:off x="5410200" y="3657600"/>
            <a:ext cx="2743200" cy="2057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405" name="Oval 69"/>
          <p:cNvSpPr>
            <a:spLocks noChangeArrowheads="1"/>
          </p:cNvSpPr>
          <p:nvPr/>
        </p:nvSpPr>
        <p:spPr bwMode="auto">
          <a:xfrm>
            <a:off x="6248400" y="4114800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406" name="Oval 70"/>
          <p:cNvSpPr>
            <a:spLocks noChangeArrowheads="1"/>
          </p:cNvSpPr>
          <p:nvPr/>
        </p:nvSpPr>
        <p:spPr bwMode="auto">
          <a:xfrm>
            <a:off x="7620000" y="4038600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407" name="Oval 71"/>
          <p:cNvSpPr>
            <a:spLocks noChangeArrowheads="1"/>
          </p:cNvSpPr>
          <p:nvPr/>
        </p:nvSpPr>
        <p:spPr bwMode="auto">
          <a:xfrm>
            <a:off x="6172200" y="5029200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408" name="Oval 72"/>
          <p:cNvSpPr>
            <a:spLocks noChangeArrowheads="1"/>
          </p:cNvSpPr>
          <p:nvPr/>
        </p:nvSpPr>
        <p:spPr bwMode="auto">
          <a:xfrm>
            <a:off x="7696200" y="4648200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409" name="Oval 73"/>
          <p:cNvSpPr>
            <a:spLocks noChangeArrowheads="1"/>
          </p:cNvSpPr>
          <p:nvPr/>
        </p:nvSpPr>
        <p:spPr bwMode="auto">
          <a:xfrm>
            <a:off x="7162800" y="5334000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4820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3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3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3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3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3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3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3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3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3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3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3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3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3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3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43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43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43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43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43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43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43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43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43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43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43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43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43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43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43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43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43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43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43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43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43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43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43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43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143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143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143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143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143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143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143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143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 nodeType="clickPar">
                      <p:stCondLst>
                        <p:cond delay="indefinite"/>
                      </p:stCondLst>
                      <p:childTnLst>
                        <p:par>
                          <p:cTn id="9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143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143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143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143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143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143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143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143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143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143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143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143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143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143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143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143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143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143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7" dur="500" fill="hold"/>
                                        <p:tgtEl>
                                          <p:spTgt spid="143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8" dur="500" fill="hold"/>
                                        <p:tgtEl>
                                          <p:spTgt spid="143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 nodeType="clickPar">
                      <p:stCondLst>
                        <p:cond delay="indefinite"/>
                      </p:stCondLst>
                      <p:childTnLst>
                        <p:par>
                          <p:cTn id="1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3" dur="500" fill="hold"/>
                                        <p:tgtEl>
                                          <p:spTgt spid="143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4" dur="500" fill="hold"/>
                                        <p:tgtEl>
                                          <p:spTgt spid="143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7" dur="500" fill="hold"/>
                                        <p:tgtEl>
                                          <p:spTgt spid="144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8" dur="500" fill="hold"/>
                                        <p:tgtEl>
                                          <p:spTgt spid="144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1" dur="500" fill="hold"/>
                                        <p:tgtEl>
                                          <p:spTgt spid="144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2" dur="500" fill="hold"/>
                                        <p:tgtEl>
                                          <p:spTgt spid="144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5" dur="500" fill="hold"/>
                                        <p:tgtEl>
                                          <p:spTgt spid="144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6" dur="500" fill="hold"/>
                                        <p:tgtEl>
                                          <p:spTgt spid="144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9" dur="500" fill="hold"/>
                                        <p:tgtEl>
                                          <p:spTgt spid="144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0" dur="500" fill="hold"/>
                                        <p:tgtEl>
                                          <p:spTgt spid="144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3" dur="500" fill="hold"/>
                                        <p:tgtEl>
                                          <p:spTgt spid="144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4" dur="500" fill="hold"/>
                                        <p:tgtEl>
                                          <p:spTgt spid="144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40" grpId="0" animBg="1"/>
      <p:bldP spid="14341" grpId="0" animBg="1"/>
      <p:bldP spid="14343" grpId="0" animBg="1"/>
      <p:bldP spid="14344" grpId="0" animBg="1"/>
      <p:bldP spid="14345" grpId="0" animBg="1"/>
      <p:bldP spid="14346" grpId="0" animBg="1"/>
      <p:bldP spid="14347" grpId="0" animBg="1"/>
      <p:bldP spid="14348" grpId="0" animBg="1"/>
      <p:bldP spid="14349" grpId="0" animBg="1"/>
      <p:bldP spid="14350" grpId="0" animBg="1"/>
      <p:bldP spid="14351" grpId="0" animBg="1"/>
      <p:bldP spid="14352" grpId="0" animBg="1"/>
      <p:bldP spid="14353" grpId="0" animBg="1"/>
      <p:bldP spid="14354" grpId="0" animBg="1"/>
      <p:bldP spid="14355" grpId="0" animBg="1"/>
      <p:bldP spid="14356" grpId="0" animBg="1"/>
      <p:bldP spid="14357" grpId="0" animBg="1"/>
      <p:bldP spid="14358" grpId="0" animBg="1"/>
      <p:bldP spid="14359" grpId="0" animBg="1"/>
      <p:bldP spid="14360" grpId="0" animBg="1"/>
      <p:bldP spid="14361" grpId="0" animBg="1"/>
      <p:bldP spid="14362" grpId="0" animBg="1"/>
      <p:bldP spid="14363" grpId="0" animBg="1"/>
      <p:bldP spid="14364" grpId="0" animBg="1"/>
      <p:bldP spid="14365" grpId="0" animBg="1"/>
      <p:bldP spid="14366" grpId="0" animBg="1"/>
      <p:bldP spid="14367" grpId="0" animBg="1"/>
      <p:bldP spid="14368" grpId="0" animBg="1"/>
      <p:bldP spid="14369" grpId="0" animBg="1"/>
      <p:bldP spid="14370" grpId="0" animBg="1"/>
      <p:bldP spid="14371" grpId="0" animBg="1"/>
      <p:bldP spid="14372" grpId="0" animBg="1"/>
      <p:bldP spid="14373" grpId="0" animBg="1"/>
      <p:bldP spid="14377" grpId="0" animBg="1"/>
      <p:bldP spid="14405" grpId="0" animBg="1"/>
      <p:bldP spid="14406" grpId="0" animBg="1"/>
      <p:bldP spid="14407" grpId="0" animBg="1"/>
      <p:bldP spid="14408" grpId="0" animBg="1"/>
      <p:bldP spid="14409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0560" y="536714"/>
            <a:ext cx="7543800" cy="617552"/>
          </a:xfrm>
        </p:spPr>
        <p:txBody>
          <a:bodyPr/>
          <a:lstStyle/>
          <a:p>
            <a:r>
              <a:rPr lang="en-US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Stream Clustering Algorithms</a:t>
            </a:r>
            <a:endParaRPr lang="en-US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50802713"/>
              </p:ext>
            </p:extLst>
          </p:nvPr>
        </p:nvGraphicFramePr>
        <p:xfrm>
          <a:off x="796218" y="1676400"/>
          <a:ext cx="7543800" cy="27640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71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71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2991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Data Structures</a:t>
                      </a:r>
                      <a:endParaRPr lang="en-US" sz="2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Examples</a:t>
                      </a:r>
                      <a:endParaRPr lang="en-US" sz="20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5679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Prototypes</a:t>
                      </a:r>
                      <a:endParaRPr lang="en-US" sz="2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Stream,</a:t>
                      </a:r>
                      <a:r>
                        <a:rPr lang="en-US" sz="2000" baseline="0" dirty="0" smtClean="0"/>
                        <a:t> Stream </a:t>
                      </a:r>
                      <a:r>
                        <a:rPr lang="en-US" sz="2000" baseline="0" dirty="0" err="1" smtClean="0"/>
                        <a:t>Lsearch</a:t>
                      </a:r>
                      <a:endParaRPr lang="en-US" sz="20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2004">
                <a:tc>
                  <a:txBody>
                    <a:bodyPr/>
                    <a:lstStyle/>
                    <a:p>
                      <a:r>
                        <a:rPr lang="en-US" sz="2000" b="1" dirty="0" smtClean="0">
                          <a:solidFill>
                            <a:srgbClr val="FF0000"/>
                          </a:solidFill>
                        </a:rPr>
                        <a:t>Cluster</a:t>
                      </a:r>
                      <a:r>
                        <a:rPr lang="en-US" sz="2000" b="1" baseline="0" dirty="0" smtClean="0">
                          <a:solidFill>
                            <a:srgbClr val="FF0000"/>
                          </a:solidFill>
                        </a:rPr>
                        <a:t> Feature</a:t>
                      </a:r>
                      <a:endParaRPr lang="en-US" sz="2000" b="1" dirty="0">
                        <a:solidFill>
                          <a:srgbClr val="FF0000"/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aseline="0" dirty="0" err="1" smtClean="0"/>
                        <a:t>CluStream</a:t>
                      </a:r>
                      <a:r>
                        <a:rPr lang="en-US" sz="2000" baseline="0" dirty="0" smtClean="0"/>
                        <a:t>, </a:t>
                      </a:r>
                      <a:r>
                        <a:rPr lang="en-US" altLang="zh-CN" sz="2000" dirty="0" err="1" smtClean="0"/>
                        <a:t>ClusTree</a:t>
                      </a:r>
                      <a:r>
                        <a:rPr lang="en-US" altLang="zh-CN" sz="2000" dirty="0" smtClean="0"/>
                        <a:t>, </a:t>
                      </a:r>
                      <a:r>
                        <a:rPr lang="en-US" altLang="zh-CN" sz="2000" dirty="0" err="1" smtClean="0"/>
                        <a:t>DenStream</a:t>
                      </a:r>
                      <a:r>
                        <a:rPr lang="en-US" altLang="zh-CN" sz="2000" dirty="0" smtClean="0"/>
                        <a:t>,</a:t>
                      </a:r>
                      <a:r>
                        <a:rPr lang="en-US" altLang="zh-CN" sz="2000" baseline="0" dirty="0" smtClean="0"/>
                        <a:t> HP-Stream, </a:t>
                      </a:r>
                      <a:r>
                        <a:rPr lang="en-US" sz="2000" baseline="0" dirty="0" smtClean="0"/>
                        <a:t>Scalable k-means</a:t>
                      </a:r>
                      <a:endParaRPr lang="en-US" sz="20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9006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Grids</a:t>
                      </a:r>
                      <a:endParaRPr lang="en-US" sz="2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D-Stream,</a:t>
                      </a:r>
                      <a:r>
                        <a:rPr lang="en-US" sz="2000" baseline="0" dirty="0" smtClean="0"/>
                        <a:t> ODAC</a:t>
                      </a:r>
                      <a:endParaRPr lang="en-US" sz="20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90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err="1" smtClean="0"/>
                        <a:t>Coreset</a:t>
                      </a:r>
                      <a:r>
                        <a:rPr lang="en-US" sz="2000" dirty="0" smtClean="0"/>
                        <a:t> Tree</a:t>
                      </a:r>
                    </a:p>
                    <a:p>
                      <a:endParaRPr lang="en-US" sz="2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err="1" smtClean="0"/>
                        <a:t>StreamKM</a:t>
                      </a:r>
                      <a:r>
                        <a:rPr lang="en-US" sz="2000" dirty="0" smtClean="0"/>
                        <a:t>++</a:t>
                      </a:r>
                    </a:p>
                    <a:p>
                      <a:endParaRPr lang="en-US" sz="20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21909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3"/>
          <p:cNvSpPr txBox="1">
            <a:spLocks noChangeArrowheads="1"/>
          </p:cNvSpPr>
          <p:nvPr/>
        </p:nvSpPr>
        <p:spPr bwMode="auto">
          <a:xfrm>
            <a:off x="462528" y="524307"/>
            <a:ext cx="5772150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400" b="1" dirty="0" smtClean="0">
                <a:solidFill>
                  <a:srgbClr val="0000FF"/>
                </a:solidFill>
                <a:latin typeface="+mn-lt"/>
                <a:cs typeface="+mn-ea"/>
                <a:sym typeface="+mn-lt"/>
              </a:rPr>
              <a:t>Cluster </a:t>
            </a:r>
            <a:r>
              <a:rPr lang="en-US" altLang="zh-CN" sz="2400" b="1" dirty="0">
                <a:solidFill>
                  <a:srgbClr val="0000FF"/>
                </a:solidFill>
                <a:latin typeface="+mn-lt"/>
                <a:cs typeface="+mn-ea"/>
                <a:sym typeface="+mn-lt"/>
              </a:rPr>
              <a:t>Feature:  </a:t>
            </a:r>
            <a:r>
              <a:rPr lang="en-US" altLang="zh-CN" sz="2400" b="1" i="1" dirty="0">
                <a:latin typeface="+mn-lt"/>
                <a:cs typeface="+mn-ea"/>
                <a:sym typeface="+mn-lt"/>
              </a:rPr>
              <a:t>CF = (N, LS, SS)  </a:t>
            </a:r>
            <a:endParaRPr lang="en-US" altLang="zh-CN" sz="2400" dirty="0">
              <a:latin typeface="+mn-lt"/>
              <a:cs typeface="+mn-ea"/>
              <a:sym typeface="+mn-lt"/>
            </a:endParaRPr>
          </a:p>
          <a:p>
            <a:pPr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where</a:t>
            </a:r>
            <a:r>
              <a:rPr lang="en-US" altLang="zh-CN" sz="2400" i="1" dirty="0">
                <a:latin typeface="+mn-lt"/>
                <a:cs typeface="+mn-ea"/>
                <a:sym typeface="+mn-lt"/>
              </a:rPr>
              <a:t> N</a:t>
            </a:r>
            <a:r>
              <a:rPr lang="en-US" altLang="zh-CN" sz="2400" dirty="0">
                <a:latin typeface="+mn-lt"/>
                <a:cs typeface="+mn-ea"/>
                <a:sym typeface="+mn-lt"/>
              </a:rPr>
              <a:t>: </a:t>
            </a:r>
            <a:r>
              <a:rPr lang="en-US" altLang="zh-CN" sz="2400" b="1" dirty="0">
                <a:latin typeface="+mn-lt"/>
                <a:cs typeface="+mn-ea"/>
                <a:sym typeface="+mn-lt"/>
              </a:rPr>
              <a:t># </a:t>
            </a:r>
            <a:r>
              <a:rPr lang="en-US" altLang="zh-CN" sz="2400" dirty="0">
                <a:latin typeface="+mn-lt"/>
                <a:cs typeface="+mn-ea"/>
                <a:sym typeface="+mn-lt"/>
              </a:rPr>
              <a:t>data points</a:t>
            </a:r>
            <a:r>
              <a:rPr lang="en-US" altLang="zh-CN" sz="2400" b="1" dirty="0">
                <a:latin typeface="+mn-lt"/>
                <a:cs typeface="+mn-ea"/>
                <a:sym typeface="+mn-lt"/>
              </a:rPr>
              <a:t>,  </a:t>
            </a:r>
            <a:r>
              <a:rPr lang="en-US" altLang="zh-CN" sz="2400" i="1" dirty="0">
                <a:latin typeface="+mn-lt"/>
                <a:cs typeface="+mn-ea"/>
                <a:sym typeface="+mn-lt"/>
              </a:rPr>
              <a:t>LS =</a:t>
            </a:r>
            <a:r>
              <a:rPr lang="en-US" altLang="zh-CN" sz="2400" i="1" baseline="-25000" dirty="0">
                <a:latin typeface="+mn-lt"/>
                <a:cs typeface="+mn-ea"/>
                <a:sym typeface="+mn-lt"/>
              </a:rPr>
              <a:t>                       </a:t>
            </a:r>
            <a:r>
              <a:rPr lang="en-US" altLang="zh-CN" sz="2400" i="1" baseline="-25000" dirty="0" smtClean="0">
                <a:latin typeface="+mn-lt"/>
                <a:cs typeface="+mn-ea"/>
                <a:sym typeface="+mn-lt"/>
              </a:rPr>
              <a:t>    ,  </a:t>
            </a:r>
            <a:r>
              <a:rPr lang="en-US" altLang="zh-CN" sz="2400" i="1" dirty="0">
                <a:latin typeface="+mn-lt"/>
                <a:cs typeface="+mn-ea"/>
                <a:sym typeface="+mn-lt"/>
              </a:rPr>
              <a:t>SS = </a:t>
            </a:r>
            <a:endParaRPr lang="en-US" altLang="zh-CN" sz="2400" i="1" baseline="-25000" dirty="0">
              <a:latin typeface="+mn-lt"/>
              <a:cs typeface="+mn-ea"/>
              <a:sym typeface="+mn-lt"/>
            </a:endParaRPr>
          </a:p>
        </p:txBody>
      </p:sp>
      <p:pic>
        <p:nvPicPr>
          <p:cNvPr id="10" name="图片 9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6534" y="971283"/>
            <a:ext cx="901904" cy="7086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1" name="图片 1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6718" y="933189"/>
            <a:ext cx="1057826" cy="7272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95" name="Text Box 9"/>
          <p:cNvSpPr txBox="1">
            <a:spLocks noChangeArrowheads="1"/>
          </p:cNvSpPr>
          <p:nvPr/>
        </p:nvSpPr>
        <p:spPr bwMode="auto">
          <a:xfrm>
            <a:off x="576469" y="1986946"/>
            <a:ext cx="4856921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800" b="1" dirty="0">
                <a:solidFill>
                  <a:srgbClr val="FF0000"/>
                </a:solidFill>
                <a:ea typeface="SimSun" panose="02010600030101010101" pitchFamily="2" charset="-122"/>
              </a:rPr>
              <a:t>Key </a:t>
            </a:r>
            <a:r>
              <a:rPr lang="en-US" altLang="zh-CN" sz="2800" b="1" dirty="0" smtClean="0">
                <a:solidFill>
                  <a:srgbClr val="FF0000"/>
                </a:solidFill>
                <a:ea typeface="SimSun" panose="02010600030101010101" pitchFamily="2" charset="-122"/>
              </a:rPr>
              <a:t>Point: </a:t>
            </a:r>
            <a:r>
              <a:rPr lang="en-US" altLang="zh-CN" sz="2800" b="1" dirty="0">
                <a:solidFill>
                  <a:srgbClr val="FF0000"/>
                </a:solidFill>
                <a:ea typeface="SimSun" panose="02010600030101010101" pitchFamily="2" charset="-122"/>
              </a:rPr>
              <a:t>Additivity Property</a:t>
            </a:r>
          </a:p>
        </p:txBody>
      </p:sp>
      <p:pic>
        <p:nvPicPr>
          <p:cNvPr id="9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895600"/>
            <a:ext cx="6098303" cy="9740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4303644"/>
            <a:ext cx="6327913" cy="100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39832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5" name="Rectangle 2"/>
          <p:cNvSpPr>
            <a:spLocks noGrp="1" noChangeArrowheads="1"/>
          </p:cNvSpPr>
          <p:nvPr>
            <p:ph type="title" sz="quarter"/>
          </p:nvPr>
        </p:nvSpPr>
        <p:spPr/>
        <p:txBody>
          <a:bodyPr/>
          <a:lstStyle/>
          <a:p>
            <a:pPr algn="ctr" eaLnBrk="1" hangingPunct="1"/>
            <a:r>
              <a:rPr lang="en-US" altLang="zh-CN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The </a:t>
            </a:r>
            <a:r>
              <a:rPr lang="en-US" altLang="zh-CN" b="1" dirty="0" err="1" smtClean="0">
                <a:solidFill>
                  <a:srgbClr val="0000FF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CluStream</a:t>
            </a:r>
            <a:r>
              <a:rPr lang="en-US" altLang="zh-CN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Framework</a:t>
            </a:r>
          </a:p>
        </p:txBody>
      </p:sp>
      <p:graphicFrame>
        <p:nvGraphicFramePr>
          <p:cNvPr id="7170" name="Object 3"/>
          <p:cNvGraphicFramePr>
            <a:graphicFrameLocks noGrp="1" noChangeAspect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1510582780"/>
              </p:ext>
            </p:extLst>
          </p:nvPr>
        </p:nvGraphicFramePr>
        <p:xfrm>
          <a:off x="4620419" y="2762250"/>
          <a:ext cx="1230312" cy="438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82" name="Equation" r:id="rId4" imgW="672840" imgH="241200" progId="Equation.3">
                  <p:embed/>
                </p:oleObj>
              </mc:Choice>
              <mc:Fallback>
                <p:oleObj name="Equation" r:id="rId4" imgW="67284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20419" y="2762250"/>
                        <a:ext cx="1230312" cy="438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71" name="Object 4"/>
          <p:cNvGraphicFramePr>
            <a:graphicFrameLocks noGrp="1" noChangeAspect="1"/>
          </p:cNvGraphicFramePr>
          <p:nvPr>
            <p:ph sz="quarter" idx="2"/>
          </p:nvPr>
        </p:nvGraphicFramePr>
        <p:xfrm>
          <a:off x="8220075" y="2795588"/>
          <a:ext cx="1000125" cy="404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83" name="Equation" r:id="rId6" imgW="558720" imgH="228600" progId="Equation.3">
                  <p:embed/>
                </p:oleObj>
              </mc:Choice>
              <mc:Fallback>
                <p:oleObj name="Equation" r:id="rId6" imgW="55872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20075" y="2795588"/>
                        <a:ext cx="1000125" cy="4048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72" name="Object 5"/>
          <p:cNvGraphicFramePr>
            <a:graphicFrameLocks noGrp="1" noChangeAspect="1"/>
          </p:cNvGraphicFramePr>
          <p:nvPr>
            <p:ph sz="quarter" idx="3"/>
          </p:nvPr>
        </p:nvGraphicFramePr>
        <p:xfrm>
          <a:off x="6705600" y="3278188"/>
          <a:ext cx="1676400" cy="455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84" name="Equation" r:id="rId8" imgW="888840" imgH="241200" progId="Equation.3">
                  <p:embed/>
                </p:oleObj>
              </mc:Choice>
              <mc:Fallback>
                <p:oleObj name="Equation" r:id="rId8" imgW="88884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05600" y="3278188"/>
                        <a:ext cx="1676400" cy="4556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73" name="Object 6"/>
          <p:cNvGraphicFramePr>
            <a:graphicFrameLocks noGrp="1" noChangeAspect="1"/>
          </p:cNvGraphicFramePr>
          <p:nvPr>
            <p:ph sz="quarter" idx="4"/>
          </p:nvPr>
        </p:nvGraphicFramePr>
        <p:xfrm>
          <a:off x="2379663" y="4572000"/>
          <a:ext cx="3230562" cy="46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85" name="Equation" r:id="rId10" imgW="1739880" imgH="253800" progId="Equation.3">
                  <p:embed/>
                </p:oleObj>
              </mc:Choice>
              <mc:Fallback>
                <p:oleObj name="Equation" r:id="rId10" imgW="1739880" imgH="253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79663" y="4572000"/>
                        <a:ext cx="3230562" cy="466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76" name="Rectangle 7"/>
          <p:cNvSpPr>
            <a:spLocks noChangeArrowheads="1"/>
          </p:cNvSpPr>
          <p:nvPr/>
        </p:nvSpPr>
        <p:spPr bwMode="auto">
          <a:xfrm>
            <a:off x="72886" y="1268697"/>
            <a:ext cx="8866398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lnSpc>
                <a:spcPct val="11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400" dirty="0">
                <a:latin typeface="Arial" panose="020B0604020202020204" pitchFamily="34" charset="0"/>
                <a:ea typeface="SimSun" panose="02010600030101010101" pitchFamily="2" charset="-122"/>
              </a:rPr>
              <a:t>Micro-cluster</a:t>
            </a:r>
          </a:p>
          <a:p>
            <a:pPr lvl="1" eaLnBrk="1" hangingPunct="1">
              <a:lnSpc>
                <a:spcPct val="110000"/>
              </a:lnSpc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</a:pPr>
            <a:r>
              <a:rPr lang="en-US" altLang="zh-CN" sz="2400" dirty="0">
                <a:latin typeface="Arial" panose="020B0604020202020204" pitchFamily="34" charset="0"/>
                <a:ea typeface="SimSun" panose="02010600030101010101" pitchFamily="2" charset="-122"/>
              </a:rPr>
              <a:t>Statistical information about data locality</a:t>
            </a:r>
          </a:p>
          <a:p>
            <a:pPr lvl="1" eaLnBrk="1" hangingPunct="1">
              <a:lnSpc>
                <a:spcPct val="110000"/>
              </a:lnSpc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</a:pPr>
            <a:r>
              <a:rPr lang="en-US" altLang="zh-CN" sz="2400" dirty="0">
                <a:latin typeface="Arial" panose="020B0604020202020204" pitchFamily="34" charset="0"/>
                <a:ea typeface="SimSun" panose="02010600030101010101" pitchFamily="2" charset="-122"/>
              </a:rPr>
              <a:t>Temporal extension of the </a:t>
            </a:r>
            <a:r>
              <a:rPr lang="en-US" altLang="zh-CN" sz="2400" i="1" dirty="0">
                <a:latin typeface="Arial" panose="020B0604020202020204" pitchFamily="34" charset="0"/>
                <a:ea typeface="SimSun" panose="02010600030101010101" pitchFamily="2" charset="-122"/>
              </a:rPr>
              <a:t>cluster-feature vector</a:t>
            </a:r>
          </a:p>
          <a:p>
            <a:pPr lvl="2" eaLnBrk="1" hangingPunct="1">
              <a:lnSpc>
                <a:spcPct val="110000"/>
              </a:lnSpc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</a:pPr>
            <a:r>
              <a:rPr lang="en-US" altLang="zh-CN" sz="2400" dirty="0">
                <a:latin typeface="Arial" panose="020B0604020202020204" pitchFamily="34" charset="0"/>
                <a:ea typeface="SimSun" panose="02010600030101010101" pitchFamily="2" charset="-122"/>
              </a:rPr>
              <a:t>Multi-dimensional points  </a:t>
            </a:r>
            <a:r>
              <a:rPr lang="en-US" altLang="zh-CN" sz="2400" dirty="0" smtClean="0">
                <a:latin typeface="Arial" panose="020B0604020202020204" pitchFamily="34" charset="0"/>
                <a:ea typeface="SimSun" panose="02010600030101010101" pitchFamily="2" charset="-122"/>
              </a:rPr>
              <a:t>              </a:t>
            </a:r>
            <a:r>
              <a:rPr lang="en-US" altLang="zh-CN" sz="2400" dirty="0">
                <a:latin typeface="Arial" panose="020B0604020202020204" pitchFamily="34" charset="0"/>
                <a:ea typeface="SimSun" panose="02010600030101010101" pitchFamily="2" charset="-122"/>
              </a:rPr>
              <a:t>with time stamps </a:t>
            </a:r>
          </a:p>
          <a:p>
            <a:pPr lvl="2" eaLnBrk="1" hangingPunct="1">
              <a:lnSpc>
                <a:spcPct val="110000"/>
              </a:lnSpc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</a:pPr>
            <a:r>
              <a:rPr lang="en-US" altLang="zh-CN" sz="2400" dirty="0">
                <a:latin typeface="Arial" panose="020B0604020202020204" pitchFamily="34" charset="0"/>
                <a:ea typeface="SimSun" panose="02010600030101010101" pitchFamily="2" charset="-122"/>
              </a:rPr>
              <a:t>Each point contains </a:t>
            </a:r>
            <a:r>
              <a:rPr lang="en-US" altLang="zh-CN" sz="2400" i="1" dirty="0">
                <a:latin typeface="Arial" panose="020B0604020202020204" pitchFamily="34" charset="0"/>
                <a:ea typeface="SimSun" panose="02010600030101010101" pitchFamily="2" charset="-122"/>
              </a:rPr>
              <a:t>d</a:t>
            </a:r>
            <a:r>
              <a:rPr lang="en-US" altLang="zh-CN" sz="2400" dirty="0">
                <a:latin typeface="Arial" panose="020B0604020202020204" pitchFamily="34" charset="0"/>
                <a:ea typeface="SimSun" panose="02010600030101010101" pitchFamily="2" charset="-122"/>
              </a:rPr>
              <a:t> dimensions, i.e., </a:t>
            </a:r>
          </a:p>
          <a:p>
            <a:pPr lvl="2" eaLnBrk="1" hangingPunct="1">
              <a:lnSpc>
                <a:spcPct val="110000"/>
              </a:lnSpc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</a:pPr>
            <a:r>
              <a:rPr lang="en-US" altLang="zh-CN" sz="2400" dirty="0">
                <a:latin typeface="Arial" panose="020B0604020202020204" pitchFamily="34" charset="0"/>
                <a:ea typeface="SimSun" panose="02010600030101010101" pitchFamily="2" charset="-122"/>
              </a:rPr>
              <a:t>A micro-cluster for </a:t>
            </a:r>
            <a:r>
              <a:rPr lang="en-US" altLang="zh-CN" sz="2400" i="1" dirty="0">
                <a:latin typeface="Arial" panose="020B0604020202020204" pitchFamily="34" charset="0"/>
                <a:ea typeface="SimSun" panose="02010600030101010101" pitchFamily="2" charset="-122"/>
              </a:rPr>
              <a:t>n</a:t>
            </a:r>
            <a:r>
              <a:rPr lang="en-US" altLang="zh-CN" sz="2400" dirty="0">
                <a:latin typeface="Arial" panose="020B0604020202020204" pitchFamily="34" charset="0"/>
                <a:ea typeface="SimSun" panose="02010600030101010101" pitchFamily="2" charset="-122"/>
              </a:rPr>
              <a:t> points is defined as a (</a:t>
            </a:r>
            <a:r>
              <a:rPr lang="en-US" altLang="zh-CN" sz="2400" dirty="0" smtClean="0">
                <a:latin typeface="Arial" panose="020B0604020202020204" pitchFamily="34" charset="0"/>
                <a:ea typeface="SimSun" panose="02010600030101010101" pitchFamily="2" charset="-122"/>
              </a:rPr>
              <a:t>2*</a:t>
            </a:r>
            <a:r>
              <a:rPr lang="en-US" altLang="zh-CN" sz="2400" i="1" dirty="0" smtClean="0">
                <a:latin typeface="Arial" panose="020B0604020202020204" pitchFamily="34" charset="0"/>
                <a:ea typeface="SimSun" panose="02010600030101010101" pitchFamily="2" charset="-122"/>
              </a:rPr>
              <a:t>d </a:t>
            </a:r>
            <a:r>
              <a:rPr lang="en-US" altLang="zh-CN" sz="2400" dirty="0">
                <a:latin typeface="Arial" panose="020B0604020202020204" pitchFamily="34" charset="0"/>
                <a:ea typeface="SimSun" panose="02010600030101010101" pitchFamily="2" charset="-122"/>
              </a:rPr>
              <a:t>+ 3) tuple                                 </a:t>
            </a:r>
          </a:p>
          <a:p>
            <a:pPr lvl="1" eaLnBrk="1" hangingPunct="1">
              <a:lnSpc>
                <a:spcPct val="110000"/>
              </a:lnSpc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</a:pPr>
            <a:endParaRPr lang="en-US" altLang="zh-CN" sz="2400" dirty="0">
              <a:latin typeface="Arial" panose="020B0604020202020204" pitchFamily="34" charset="0"/>
              <a:ea typeface="SimSun" panose="02010600030101010101" pitchFamily="2" charset="-122"/>
            </a:endParaRPr>
          </a:p>
          <a:p>
            <a:pPr eaLnBrk="1" hangingPunct="1">
              <a:lnSpc>
                <a:spcPct val="11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400" dirty="0">
                <a:latin typeface="Arial" panose="020B0604020202020204" pitchFamily="34" charset="0"/>
                <a:ea typeface="SimSun" panose="02010600030101010101" pitchFamily="2" charset="-122"/>
              </a:rPr>
              <a:t>Pyramidal time frame</a:t>
            </a:r>
          </a:p>
          <a:p>
            <a:pPr lvl="1" eaLnBrk="1" hangingPunct="1">
              <a:lnSpc>
                <a:spcPct val="110000"/>
              </a:lnSpc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</a:pPr>
            <a:r>
              <a:rPr lang="en-US" altLang="zh-CN" sz="2400" dirty="0">
                <a:latin typeface="Arial" panose="020B0604020202020204" pitchFamily="34" charset="0"/>
                <a:ea typeface="SimSun" panose="02010600030101010101" pitchFamily="2" charset="-122"/>
              </a:rPr>
              <a:t>Decide at what moments the snapshots of the statistical information are stored away on disk</a:t>
            </a:r>
          </a:p>
        </p:txBody>
      </p:sp>
    </p:spTree>
    <p:extLst>
      <p:ext uri="{BB962C8B-B14F-4D97-AF65-F5344CB8AC3E}">
        <p14:creationId xmlns:p14="http://schemas.microsoft.com/office/powerpoint/2010/main" val="3178622336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9" name="Rectangle 2"/>
          <p:cNvSpPr>
            <a:spLocks noChangeArrowheads="1"/>
          </p:cNvSpPr>
          <p:nvPr/>
        </p:nvSpPr>
        <p:spPr bwMode="auto">
          <a:xfrm>
            <a:off x="381000" y="381000"/>
            <a:ext cx="8172450" cy="62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/>
            <a:r>
              <a:rPr lang="en-US" altLang="zh-CN" sz="3200" b="1" dirty="0" err="1">
                <a:solidFill>
                  <a:srgbClr val="0000FF"/>
                </a:solidFill>
                <a:ea typeface="SimSun" panose="02010600030101010101" pitchFamily="2" charset="-122"/>
              </a:rPr>
              <a:t>CluStream</a:t>
            </a:r>
            <a:r>
              <a:rPr lang="en-US" altLang="zh-CN" sz="3200" b="1" dirty="0">
                <a:solidFill>
                  <a:srgbClr val="0000FF"/>
                </a:solidFill>
                <a:ea typeface="SimSun" panose="02010600030101010101" pitchFamily="2" charset="-122"/>
              </a:rPr>
              <a:t>: Pyramidal Time Frame</a:t>
            </a:r>
          </a:p>
        </p:txBody>
      </p:sp>
      <p:sp>
        <p:nvSpPr>
          <p:cNvPr id="75780" name="Rectangle 3"/>
          <p:cNvSpPr>
            <a:spLocks noChangeArrowheads="1"/>
          </p:cNvSpPr>
          <p:nvPr/>
        </p:nvSpPr>
        <p:spPr bwMode="auto">
          <a:xfrm>
            <a:off x="533400" y="1371600"/>
            <a:ext cx="7772400" cy="5260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400" dirty="0">
                <a:latin typeface="Arial" panose="020B0604020202020204" pitchFamily="34" charset="0"/>
                <a:ea typeface="SimSun" panose="02010600030101010101" pitchFamily="2" charset="-122"/>
              </a:rPr>
              <a:t>Pyramidal time frame</a:t>
            </a:r>
          </a:p>
          <a:p>
            <a:pPr lvl="1" eaLnBrk="1" hangingPunct="1">
              <a:lnSpc>
                <a:spcPct val="120000"/>
              </a:lnSpc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</a:pPr>
            <a:r>
              <a:rPr lang="en-US" altLang="zh-CN" sz="2400" dirty="0">
                <a:latin typeface="Arial" panose="020B0604020202020204" pitchFamily="34" charset="0"/>
                <a:ea typeface="SimSun" panose="02010600030101010101" pitchFamily="2" charset="-122"/>
              </a:rPr>
              <a:t>Snapshots of a set of micro-clusters are stored following the pyramidal pattern</a:t>
            </a:r>
          </a:p>
          <a:p>
            <a:pPr lvl="2" eaLnBrk="1" hangingPunct="1">
              <a:lnSpc>
                <a:spcPct val="120000"/>
              </a:lnSpc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</a:pPr>
            <a:r>
              <a:rPr lang="en-US" altLang="zh-CN" sz="2400" dirty="0">
                <a:latin typeface="Arial" panose="020B0604020202020204" pitchFamily="34" charset="0"/>
                <a:ea typeface="SimSun" panose="02010600030101010101" pitchFamily="2" charset="-122"/>
              </a:rPr>
              <a:t>They are stored at differing levels of granularity depending on the </a:t>
            </a:r>
            <a:r>
              <a:rPr lang="en-US" altLang="zh-CN" sz="2400" dirty="0" err="1">
                <a:latin typeface="Arial" panose="020B0604020202020204" pitchFamily="34" charset="0"/>
                <a:ea typeface="SimSun" panose="02010600030101010101" pitchFamily="2" charset="-122"/>
              </a:rPr>
              <a:t>recency</a:t>
            </a:r>
            <a:endParaRPr lang="en-US" altLang="zh-CN" sz="2400" dirty="0">
              <a:latin typeface="Arial" panose="020B0604020202020204" pitchFamily="34" charset="0"/>
              <a:ea typeface="SimSun" panose="02010600030101010101" pitchFamily="2" charset="-122"/>
            </a:endParaRPr>
          </a:p>
          <a:p>
            <a:pPr lvl="1" eaLnBrk="1" hangingPunct="1">
              <a:lnSpc>
                <a:spcPct val="120000"/>
              </a:lnSpc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</a:pPr>
            <a:r>
              <a:rPr lang="en-US" altLang="zh-CN" sz="2400" dirty="0">
                <a:latin typeface="Arial" panose="020B0604020202020204" pitchFamily="34" charset="0"/>
                <a:ea typeface="SimSun" panose="02010600030101010101" pitchFamily="2" charset="-122"/>
              </a:rPr>
              <a:t>Snapshots are classified into different orders varying from 1 to </a:t>
            </a:r>
            <a:r>
              <a:rPr lang="en-US" altLang="zh-CN" sz="2400" i="1" dirty="0">
                <a:latin typeface="Arial" panose="020B0604020202020204" pitchFamily="34" charset="0"/>
                <a:ea typeface="SimSun" panose="02010600030101010101" pitchFamily="2" charset="-122"/>
              </a:rPr>
              <a:t>log(T)</a:t>
            </a:r>
          </a:p>
          <a:p>
            <a:pPr lvl="2" eaLnBrk="1" hangingPunct="1">
              <a:lnSpc>
                <a:spcPct val="120000"/>
              </a:lnSpc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</a:pPr>
            <a:r>
              <a:rPr lang="en-US" altLang="zh-CN" sz="2400" dirty="0">
                <a:latin typeface="Arial" panose="020B0604020202020204" pitchFamily="34" charset="0"/>
                <a:ea typeface="SimSun" panose="02010600030101010101" pitchFamily="2" charset="-122"/>
              </a:rPr>
              <a:t>The </a:t>
            </a:r>
            <a:r>
              <a:rPr lang="en-US" altLang="zh-CN" sz="2400" i="1" dirty="0" err="1">
                <a:latin typeface="Arial" panose="020B0604020202020204" pitchFamily="34" charset="0"/>
                <a:ea typeface="SimSun" panose="02010600030101010101" pitchFamily="2" charset="-122"/>
              </a:rPr>
              <a:t>i</a:t>
            </a:r>
            <a:r>
              <a:rPr lang="en-US" altLang="zh-CN" sz="2400" dirty="0" err="1">
                <a:latin typeface="Arial" panose="020B0604020202020204" pitchFamily="34" charset="0"/>
                <a:ea typeface="SimSun" panose="02010600030101010101" pitchFamily="2" charset="-122"/>
              </a:rPr>
              <a:t>-th</a:t>
            </a:r>
            <a:r>
              <a:rPr lang="en-US" altLang="zh-CN" sz="2400" dirty="0">
                <a:latin typeface="Arial" panose="020B0604020202020204" pitchFamily="34" charset="0"/>
                <a:ea typeface="SimSun" panose="02010600030101010101" pitchFamily="2" charset="-122"/>
              </a:rPr>
              <a:t> order snapshots occur at intervals of </a:t>
            </a:r>
            <a:r>
              <a:rPr lang="el-GR" altLang="zh-CN" sz="2400" dirty="0">
                <a:latin typeface="Arial" panose="020B0604020202020204" pitchFamily="34" charset="0"/>
                <a:cs typeface="Tahoma" panose="020B0604030504040204" pitchFamily="34" charset="0"/>
              </a:rPr>
              <a:t>α</a:t>
            </a:r>
            <a:r>
              <a:rPr lang="en-US" altLang="zh-CN" sz="2400" baseline="30000" dirty="0" err="1">
                <a:latin typeface="Arial" panose="020B0604020202020204" pitchFamily="34" charset="0"/>
                <a:ea typeface="SimSun" panose="02010600030101010101" pitchFamily="2" charset="-122"/>
                <a:cs typeface="Tahoma" panose="020B0604030504040204" pitchFamily="34" charset="0"/>
              </a:rPr>
              <a:t>i</a:t>
            </a:r>
            <a:r>
              <a:rPr lang="en-US" altLang="zh-CN" sz="2400" dirty="0">
                <a:latin typeface="Arial" panose="020B0604020202020204" pitchFamily="34" charset="0"/>
                <a:ea typeface="SimSun" panose="02010600030101010101" pitchFamily="2" charset="-122"/>
              </a:rPr>
              <a:t> where </a:t>
            </a:r>
            <a:r>
              <a:rPr lang="el-GR" altLang="zh-CN" sz="2400" dirty="0">
                <a:latin typeface="Arial" panose="020B0604020202020204" pitchFamily="34" charset="0"/>
                <a:cs typeface="Tahoma" panose="020B0604030504040204" pitchFamily="34" charset="0"/>
              </a:rPr>
              <a:t>α</a:t>
            </a:r>
            <a:r>
              <a:rPr lang="en-US" altLang="zh-CN" sz="2400" dirty="0">
                <a:latin typeface="Arial" panose="020B0604020202020204" pitchFamily="34" charset="0"/>
                <a:ea typeface="SimSun" panose="02010600030101010101" pitchFamily="2" charset="-122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ea typeface="SimSun" panose="02010600030101010101" pitchFamily="2" charset="-122"/>
                <a:cs typeface="Tahoma" panose="020B0604030504040204" pitchFamily="34" charset="0"/>
              </a:rPr>
              <a:t>≥</a:t>
            </a:r>
            <a:r>
              <a:rPr lang="en-US" altLang="zh-CN" sz="2400" dirty="0">
                <a:latin typeface="Arial" panose="020B0604020202020204" pitchFamily="34" charset="0"/>
                <a:ea typeface="SimSun" panose="02010600030101010101" pitchFamily="2" charset="-122"/>
              </a:rPr>
              <a:t> 1</a:t>
            </a:r>
          </a:p>
          <a:p>
            <a:pPr lvl="2" eaLnBrk="1" hangingPunct="1">
              <a:lnSpc>
                <a:spcPct val="120000"/>
              </a:lnSpc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</a:pPr>
            <a:r>
              <a:rPr lang="en-US" altLang="zh-CN" sz="2400" dirty="0">
                <a:latin typeface="Arial" panose="020B0604020202020204" pitchFamily="34" charset="0"/>
                <a:ea typeface="SimSun" panose="02010600030101010101" pitchFamily="2" charset="-122"/>
              </a:rPr>
              <a:t>Only the last (</a:t>
            </a:r>
            <a:r>
              <a:rPr lang="el-GR" altLang="zh-CN" sz="2400" dirty="0">
                <a:latin typeface="Arial" panose="020B0604020202020204" pitchFamily="34" charset="0"/>
                <a:cs typeface="Tahoma" panose="020B0604030504040204" pitchFamily="34" charset="0"/>
              </a:rPr>
              <a:t>α</a:t>
            </a:r>
            <a:r>
              <a:rPr lang="en-US" altLang="zh-CN" sz="2400" dirty="0">
                <a:latin typeface="Arial" panose="020B0604020202020204" pitchFamily="34" charset="0"/>
                <a:ea typeface="SimSun" panose="02010600030101010101" pitchFamily="2" charset="-122"/>
              </a:rPr>
              <a:t> + 1) snapshots are stored </a:t>
            </a:r>
          </a:p>
        </p:txBody>
      </p:sp>
    </p:spTree>
    <p:extLst>
      <p:ext uri="{BB962C8B-B14F-4D97-AF65-F5344CB8AC3E}">
        <p14:creationId xmlns:p14="http://schemas.microsoft.com/office/powerpoint/2010/main" val="671621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6138" y="1866571"/>
            <a:ext cx="6211288" cy="346970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4870" y="1330228"/>
            <a:ext cx="1953668" cy="280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137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68982516-E242-4B5A-AF5E-7D7D5BACCA95}" type="slidenum">
              <a:rPr lang="en-US" altLang="zh-CN" sz="1400"/>
              <a:pPr eaLnBrk="1" hangingPunct="1"/>
              <a:t>89</a:t>
            </a:fld>
            <a:endParaRPr lang="en-US" altLang="zh-CN" sz="1400"/>
          </a:p>
        </p:txBody>
      </p:sp>
      <p:sp>
        <p:nvSpPr>
          <p:cNvPr id="76803" name="Rectangle 2"/>
          <p:cNvSpPr>
            <a:spLocks noChangeArrowheads="1"/>
          </p:cNvSpPr>
          <p:nvPr/>
        </p:nvSpPr>
        <p:spPr bwMode="auto">
          <a:xfrm>
            <a:off x="0" y="381000"/>
            <a:ext cx="9144000" cy="62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/>
            <a:r>
              <a:rPr lang="en-US" altLang="zh-CN" sz="3200" b="1" dirty="0" err="1">
                <a:solidFill>
                  <a:srgbClr val="0000FF"/>
                </a:solidFill>
                <a:ea typeface="SimSun" panose="02010600030101010101" pitchFamily="2" charset="-122"/>
              </a:rPr>
              <a:t>CluStream</a:t>
            </a:r>
            <a:r>
              <a:rPr lang="en-US" altLang="zh-CN" sz="3200" b="1" dirty="0">
                <a:solidFill>
                  <a:srgbClr val="0000FF"/>
                </a:solidFill>
                <a:ea typeface="SimSun" panose="02010600030101010101" pitchFamily="2" charset="-122"/>
              </a:rPr>
              <a:t>: Clustering On-line Streams</a:t>
            </a:r>
          </a:p>
        </p:txBody>
      </p:sp>
      <p:sp>
        <p:nvSpPr>
          <p:cNvPr id="76804" name="Rectangle 3"/>
          <p:cNvSpPr>
            <a:spLocks noChangeArrowheads="1"/>
          </p:cNvSpPr>
          <p:nvPr/>
        </p:nvSpPr>
        <p:spPr bwMode="auto">
          <a:xfrm>
            <a:off x="381000" y="1371600"/>
            <a:ext cx="8229600" cy="5260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lnSpc>
                <a:spcPct val="11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400" b="1" dirty="0">
                <a:latin typeface="Arial" panose="020B0604020202020204" pitchFamily="34" charset="0"/>
                <a:ea typeface="SimSun" panose="02010600030101010101" pitchFamily="2" charset="-122"/>
              </a:rPr>
              <a:t>Online micro-cluster maintenance</a:t>
            </a:r>
          </a:p>
          <a:p>
            <a:pPr lvl="1" eaLnBrk="1" hangingPunct="1">
              <a:lnSpc>
                <a:spcPct val="110000"/>
              </a:lnSpc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</a:pPr>
            <a:r>
              <a:rPr lang="en-US" altLang="zh-CN" sz="2000" dirty="0">
                <a:latin typeface="Arial" panose="020B0604020202020204" pitchFamily="34" charset="0"/>
                <a:ea typeface="SimSun" panose="02010600030101010101" pitchFamily="2" charset="-122"/>
              </a:rPr>
              <a:t>Initial creation of q micro-clusters </a:t>
            </a:r>
          </a:p>
          <a:p>
            <a:pPr lvl="2" eaLnBrk="1" hangingPunct="1">
              <a:lnSpc>
                <a:spcPct val="110000"/>
              </a:lnSpc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</a:pPr>
            <a:r>
              <a:rPr lang="en-US" altLang="zh-CN" sz="2000" dirty="0">
                <a:latin typeface="Arial" panose="020B0604020202020204" pitchFamily="34" charset="0"/>
                <a:ea typeface="SimSun" panose="02010600030101010101" pitchFamily="2" charset="-122"/>
              </a:rPr>
              <a:t>q is usually significantly larger than the number of natural clusters</a:t>
            </a:r>
          </a:p>
          <a:p>
            <a:pPr lvl="1" eaLnBrk="1" hangingPunct="1">
              <a:lnSpc>
                <a:spcPct val="110000"/>
              </a:lnSpc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</a:pPr>
            <a:r>
              <a:rPr lang="en-US" altLang="zh-CN" sz="2000" dirty="0">
                <a:latin typeface="Arial" panose="020B0604020202020204" pitchFamily="34" charset="0"/>
                <a:ea typeface="SimSun" panose="02010600030101010101" pitchFamily="2" charset="-122"/>
              </a:rPr>
              <a:t>Online incremental update of micro-clusters</a:t>
            </a:r>
          </a:p>
          <a:p>
            <a:pPr lvl="2" eaLnBrk="1" hangingPunct="1">
              <a:lnSpc>
                <a:spcPct val="110000"/>
              </a:lnSpc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</a:pPr>
            <a:r>
              <a:rPr lang="en-US" altLang="zh-CN" sz="2000" dirty="0">
                <a:latin typeface="Arial" panose="020B0604020202020204" pitchFamily="34" charset="0"/>
                <a:ea typeface="SimSun" panose="02010600030101010101" pitchFamily="2" charset="-122"/>
              </a:rPr>
              <a:t>If new point is within max-boundary, insert into the micro-cluster</a:t>
            </a:r>
          </a:p>
          <a:p>
            <a:pPr lvl="2" eaLnBrk="1" hangingPunct="1">
              <a:lnSpc>
                <a:spcPct val="110000"/>
              </a:lnSpc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</a:pPr>
            <a:r>
              <a:rPr lang="en-US" altLang="zh-CN" sz="2000" dirty="0" err="1">
                <a:latin typeface="Arial" panose="020B0604020202020204" pitchFamily="34" charset="0"/>
                <a:ea typeface="SimSun" panose="02010600030101010101" pitchFamily="2" charset="-122"/>
              </a:rPr>
              <a:t>o.w</a:t>
            </a:r>
            <a:r>
              <a:rPr lang="en-US" altLang="zh-CN" sz="2000" dirty="0">
                <a:latin typeface="Arial" panose="020B0604020202020204" pitchFamily="34" charset="0"/>
                <a:ea typeface="SimSun" panose="02010600030101010101" pitchFamily="2" charset="-122"/>
              </a:rPr>
              <a:t>., create a new cluster</a:t>
            </a:r>
          </a:p>
          <a:p>
            <a:pPr lvl="2" eaLnBrk="1" hangingPunct="1">
              <a:lnSpc>
                <a:spcPct val="110000"/>
              </a:lnSpc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</a:pPr>
            <a:r>
              <a:rPr lang="en-US" altLang="zh-CN" sz="2000" dirty="0">
                <a:latin typeface="Arial" panose="020B0604020202020204" pitchFamily="34" charset="0"/>
                <a:ea typeface="SimSun" panose="02010600030101010101" pitchFamily="2" charset="-122"/>
              </a:rPr>
              <a:t>May delete obsolete micro-cluster or merge two closest ones</a:t>
            </a:r>
          </a:p>
          <a:p>
            <a:pPr eaLnBrk="1" hangingPunct="1">
              <a:lnSpc>
                <a:spcPct val="11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400" b="1" dirty="0">
                <a:cs typeface="+mn-ea"/>
                <a:sym typeface="+mn-lt"/>
              </a:rPr>
              <a:t>Offline Phase: </a:t>
            </a:r>
            <a:r>
              <a:rPr lang="en-US" altLang="zh-CN" sz="2400" dirty="0" smtClean="0">
                <a:latin typeface="Arial" panose="020B0604020202020204" pitchFamily="34" charset="0"/>
                <a:ea typeface="SimSun" panose="02010600030101010101" pitchFamily="2" charset="-122"/>
              </a:rPr>
              <a:t>Query-based </a:t>
            </a:r>
            <a:r>
              <a:rPr lang="en-US" altLang="zh-CN" sz="2400" dirty="0">
                <a:latin typeface="Arial" panose="020B0604020202020204" pitchFamily="34" charset="0"/>
                <a:ea typeface="SimSun" panose="02010600030101010101" pitchFamily="2" charset="-122"/>
              </a:rPr>
              <a:t>macro-clustering</a:t>
            </a:r>
          </a:p>
          <a:p>
            <a:pPr lvl="1" eaLnBrk="1" hangingPunct="1">
              <a:lnSpc>
                <a:spcPct val="110000"/>
              </a:lnSpc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</a:pPr>
            <a:r>
              <a:rPr lang="en-US" altLang="zh-CN" sz="2000" dirty="0">
                <a:latin typeface="Arial" panose="020B0604020202020204" pitchFamily="34" charset="0"/>
                <a:ea typeface="SimSun" panose="02010600030101010101" pitchFamily="2" charset="-122"/>
              </a:rPr>
              <a:t>Based on a user-specified time-horizon </a:t>
            </a:r>
            <a:r>
              <a:rPr lang="en-US" altLang="zh-CN" sz="2000" i="1" dirty="0">
                <a:latin typeface="Arial" panose="020B0604020202020204" pitchFamily="34" charset="0"/>
                <a:ea typeface="SimSun" panose="02010600030101010101" pitchFamily="2" charset="-122"/>
              </a:rPr>
              <a:t>h </a:t>
            </a:r>
            <a:r>
              <a:rPr lang="en-US" altLang="zh-CN" sz="2000" dirty="0">
                <a:latin typeface="Arial" panose="020B0604020202020204" pitchFamily="34" charset="0"/>
                <a:ea typeface="SimSun" panose="02010600030101010101" pitchFamily="2" charset="-122"/>
              </a:rPr>
              <a:t>and the number of macro-clusters </a:t>
            </a:r>
            <a:r>
              <a:rPr lang="en-US" altLang="zh-CN" sz="2000" i="1" dirty="0">
                <a:latin typeface="Arial" panose="020B0604020202020204" pitchFamily="34" charset="0"/>
                <a:ea typeface="SimSun" panose="02010600030101010101" pitchFamily="2" charset="-122"/>
              </a:rPr>
              <a:t>k</a:t>
            </a:r>
            <a:r>
              <a:rPr lang="en-US" altLang="zh-CN" sz="2000" dirty="0">
                <a:latin typeface="Arial" panose="020B0604020202020204" pitchFamily="34" charset="0"/>
                <a:ea typeface="SimSun" panose="02010600030101010101" pitchFamily="2" charset="-122"/>
              </a:rPr>
              <a:t>, compute </a:t>
            </a:r>
            <a:r>
              <a:rPr lang="en-US" altLang="zh-CN" sz="2000" dirty="0" err="1">
                <a:latin typeface="Arial" panose="020B0604020202020204" pitchFamily="34" charset="0"/>
                <a:ea typeface="SimSun" panose="02010600030101010101" pitchFamily="2" charset="-122"/>
              </a:rPr>
              <a:t>macroclusters</a:t>
            </a:r>
            <a:r>
              <a:rPr lang="en-US" altLang="zh-CN" sz="2000" dirty="0">
                <a:latin typeface="Arial" panose="020B0604020202020204" pitchFamily="34" charset="0"/>
                <a:ea typeface="SimSun" panose="02010600030101010101" pitchFamily="2" charset="-122"/>
              </a:rPr>
              <a:t> using the </a:t>
            </a:r>
            <a:r>
              <a:rPr lang="en-US" altLang="zh-CN" sz="2000" i="1" dirty="0">
                <a:latin typeface="Arial" panose="020B0604020202020204" pitchFamily="34" charset="0"/>
                <a:ea typeface="SimSun" panose="02010600030101010101" pitchFamily="2" charset="-122"/>
              </a:rPr>
              <a:t>k</a:t>
            </a:r>
            <a:r>
              <a:rPr lang="en-US" altLang="zh-CN" sz="2000" dirty="0">
                <a:latin typeface="Arial" panose="020B0604020202020204" pitchFamily="34" charset="0"/>
                <a:ea typeface="SimSun" panose="02010600030101010101" pitchFamily="2" charset="-122"/>
              </a:rPr>
              <a:t>-means algorithm </a:t>
            </a:r>
          </a:p>
        </p:txBody>
      </p:sp>
    </p:spTree>
    <p:extLst>
      <p:ext uri="{BB962C8B-B14F-4D97-AF65-F5344CB8AC3E}">
        <p14:creationId xmlns:p14="http://schemas.microsoft.com/office/powerpoint/2010/main" val="2526249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996968" y="1020767"/>
            <a:ext cx="727195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2" algn="just"/>
            <a:r>
              <a:rPr lang="en-US" altLang="zh-CN" sz="3200" b="1" dirty="0">
                <a:solidFill>
                  <a:srgbClr val="0000FF"/>
                </a:solidFill>
                <a:cs typeface="+mn-ea"/>
                <a:sym typeface="+mn-lt"/>
              </a:rPr>
              <a:t>Real</a:t>
            </a:r>
            <a:r>
              <a:rPr lang="en-US" altLang="zh-CN" sz="3200" b="1" dirty="0">
                <a:solidFill>
                  <a:prstClr val="black"/>
                </a:solidFill>
                <a:cs typeface="+mn-ea"/>
                <a:sym typeface="+mn-lt"/>
              </a:rPr>
              <a:t> concept drift </a:t>
            </a:r>
            <a:r>
              <a:rPr lang="en-US" altLang="zh-CN" sz="3200" b="1" dirty="0" smtClean="0">
                <a:solidFill>
                  <a:prstClr val="black"/>
                </a:solidFill>
                <a:cs typeface="+mn-ea"/>
                <a:sym typeface="+mn-lt"/>
              </a:rPr>
              <a:t>vs. </a:t>
            </a:r>
            <a:r>
              <a:rPr lang="en-US" altLang="zh-CN" sz="3200" b="1" dirty="0">
                <a:solidFill>
                  <a:srgbClr val="0000FF"/>
                </a:solidFill>
                <a:cs typeface="+mn-ea"/>
                <a:sym typeface="+mn-lt"/>
              </a:rPr>
              <a:t>Virtual</a:t>
            </a:r>
            <a:r>
              <a:rPr lang="en-US" altLang="zh-CN" sz="3200" b="1" dirty="0">
                <a:solidFill>
                  <a:prstClr val="black"/>
                </a:solidFill>
                <a:cs typeface="+mn-ea"/>
                <a:sym typeface="+mn-lt"/>
              </a:rPr>
              <a:t> concept drift</a:t>
            </a:r>
            <a:endParaRPr lang="zh-CN" altLang="en-US" sz="3200" b="1" dirty="0">
              <a:solidFill>
                <a:prstClr val="black"/>
              </a:solidFill>
              <a:cs typeface="+mn-ea"/>
              <a:sym typeface="+mn-lt"/>
            </a:endParaRPr>
          </a:p>
        </p:txBody>
      </p:sp>
      <p:pic>
        <p:nvPicPr>
          <p:cNvPr id="6" name="图片 5" descr="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1840" y="2221615"/>
            <a:ext cx="6702214" cy="1904732"/>
          </a:xfrm>
          <a:prstGeom prst="rect">
            <a:avLst/>
          </a:prstGeom>
        </p:spPr>
      </p:pic>
      <p:graphicFrame>
        <p:nvGraphicFramePr>
          <p:cNvPr id="8" name="Object 11"/>
          <p:cNvGraphicFramePr>
            <a:graphicFrameLocks noChangeAspect="1"/>
          </p:cNvGraphicFramePr>
          <p:nvPr>
            <p:extLst/>
          </p:nvPr>
        </p:nvGraphicFramePr>
        <p:xfrm>
          <a:off x="2579311" y="4653062"/>
          <a:ext cx="2718296" cy="6897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38" name="Equation" r:id="rId4" imgW="1651000" imgH="419100" progId="">
                  <p:embed/>
                </p:oleObj>
              </mc:Choice>
              <mc:Fallback>
                <p:oleObj name="Equation" r:id="rId4" imgW="1651000" imgH="41910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79311" y="4653062"/>
                        <a:ext cx="2718296" cy="68971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85724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>
          <a:xfrm>
            <a:off x="470936" y="400812"/>
            <a:ext cx="4248150" cy="649287"/>
          </a:xfrm>
        </p:spPr>
        <p:txBody>
          <a:bodyPr/>
          <a:lstStyle/>
          <a:p>
            <a:r>
              <a:rPr lang="en-US" altLang="zh-CN" sz="2800" b="1" dirty="0" err="1">
                <a:solidFill>
                  <a:srgbClr val="0000FF"/>
                </a:solidFill>
                <a:cs typeface="+mn-ea"/>
                <a:sym typeface="+mn-lt"/>
              </a:rPr>
              <a:t>DenStream</a:t>
            </a:r>
            <a:endParaRPr lang="zh-CN" altLang="en-US" sz="2800" b="1" dirty="0">
              <a:solidFill>
                <a:srgbClr val="0000FF"/>
              </a:solidFill>
              <a:cs typeface="+mn-ea"/>
              <a:sym typeface="+mn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96493" y="1226454"/>
            <a:ext cx="8216203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4313" indent="-21431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 smtClean="0">
                <a:cs typeface="+mn-ea"/>
                <a:sym typeface="+mn-lt"/>
              </a:rPr>
              <a:t>Microclusters</a:t>
            </a:r>
            <a:r>
              <a:rPr lang="en-US" sz="2400" dirty="0" smtClean="0">
                <a:cs typeface="+mn-ea"/>
                <a:sym typeface="+mn-lt"/>
              </a:rPr>
              <a:t> </a:t>
            </a:r>
            <a:r>
              <a:rPr lang="en-US" sz="2400" dirty="0">
                <a:cs typeface="+mn-ea"/>
                <a:sym typeface="+mn-lt"/>
              </a:rPr>
              <a:t>are associated with </a:t>
            </a:r>
            <a:r>
              <a:rPr lang="en-US" sz="2400" b="1" dirty="0" smtClean="0">
                <a:solidFill>
                  <a:srgbClr val="C00000"/>
                </a:solidFill>
                <a:cs typeface="+mn-ea"/>
                <a:sym typeface="+mn-lt"/>
              </a:rPr>
              <a:t>weights (Decay function)</a:t>
            </a:r>
            <a:r>
              <a:rPr lang="en-US" sz="2400" dirty="0" smtClean="0">
                <a:cs typeface="+mn-ea"/>
                <a:sym typeface="+mn-lt"/>
              </a:rPr>
              <a:t> </a:t>
            </a:r>
            <a:r>
              <a:rPr lang="en-US" sz="2400" dirty="0">
                <a:cs typeface="+mn-ea"/>
                <a:sym typeface="+mn-lt"/>
              </a:rPr>
              <a:t>based on </a:t>
            </a:r>
            <a:r>
              <a:rPr lang="en-US" sz="2400" b="1" dirty="0" err="1">
                <a:solidFill>
                  <a:srgbClr val="C00000"/>
                </a:solidFill>
                <a:cs typeface="+mn-ea"/>
                <a:sym typeface="+mn-lt"/>
              </a:rPr>
              <a:t>recency</a:t>
            </a:r>
            <a:endParaRPr lang="en-US" sz="2400" b="1" dirty="0">
              <a:solidFill>
                <a:srgbClr val="C00000"/>
              </a:solidFill>
              <a:cs typeface="+mn-ea"/>
              <a:sym typeface="+mn-lt"/>
            </a:endParaRPr>
          </a:p>
          <a:p>
            <a:pPr marL="214313" indent="-21431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C00000"/>
                </a:solidFill>
                <a:cs typeface="+mn-ea"/>
                <a:sym typeface="+mn-lt"/>
              </a:rPr>
              <a:t>Outliers</a:t>
            </a:r>
            <a:r>
              <a:rPr lang="en-US" sz="2400" dirty="0">
                <a:solidFill>
                  <a:srgbClr val="C00000"/>
                </a:solidFill>
                <a:cs typeface="+mn-ea"/>
                <a:sym typeface="+mn-lt"/>
              </a:rPr>
              <a:t> </a:t>
            </a:r>
            <a:r>
              <a:rPr lang="en-US" sz="2400" dirty="0">
                <a:cs typeface="+mn-ea"/>
                <a:sym typeface="+mn-lt"/>
              </a:rPr>
              <a:t>detected by creating separate </a:t>
            </a:r>
            <a:r>
              <a:rPr lang="en-US" sz="2400" dirty="0" smtClean="0">
                <a:cs typeface="+mn-ea"/>
                <a:sym typeface="+mn-lt"/>
              </a:rPr>
              <a:t>micro-cluster.</a:t>
            </a:r>
            <a:endParaRPr lang="en-US" sz="1600" dirty="0">
              <a:cs typeface="+mn-ea"/>
              <a:sym typeface="+mn-lt"/>
            </a:endParaRPr>
          </a:p>
          <a:p>
            <a:endParaRPr lang="en-US" sz="1600" dirty="0">
              <a:cs typeface="+mn-ea"/>
              <a:sym typeface="+mn-lt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871101" y="3078767"/>
            <a:ext cx="7100081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000000"/>
                </a:solidFill>
                <a:cs typeface="+mn-ea"/>
                <a:sym typeface="+mn-lt"/>
              </a:rPr>
              <a:t>The “dense” micro-cluster (named </a:t>
            </a:r>
            <a:r>
              <a:rPr lang="en-US" altLang="zh-CN" sz="2400" b="1" dirty="0">
                <a:solidFill>
                  <a:srgbClr val="000000"/>
                </a:solidFill>
                <a:cs typeface="+mn-ea"/>
                <a:sym typeface="+mn-lt"/>
              </a:rPr>
              <a:t>core-micro-cluster</a:t>
            </a:r>
            <a:r>
              <a:rPr lang="en-US" altLang="zh-CN" sz="2400" dirty="0">
                <a:solidFill>
                  <a:srgbClr val="000000"/>
                </a:solidFill>
                <a:cs typeface="+mn-ea"/>
                <a:sym typeface="+mn-lt"/>
              </a:rPr>
              <a:t>) is introduced to </a:t>
            </a:r>
            <a:r>
              <a:rPr lang="en-US" altLang="zh-CN" sz="2400" dirty="0" smtClean="0">
                <a:solidFill>
                  <a:srgbClr val="000000"/>
                </a:solidFill>
                <a:cs typeface="+mn-ea"/>
                <a:sym typeface="+mn-lt"/>
              </a:rPr>
              <a:t>summarize the </a:t>
            </a:r>
            <a:r>
              <a:rPr lang="en-US" altLang="zh-CN" sz="2400" dirty="0">
                <a:solidFill>
                  <a:srgbClr val="000000"/>
                </a:solidFill>
                <a:cs typeface="+mn-ea"/>
                <a:sym typeface="+mn-lt"/>
              </a:rPr>
              <a:t>clusters with arbitrary shape, while the potential core-micro-cluster and </a:t>
            </a:r>
            <a:r>
              <a:rPr lang="en-US" altLang="zh-CN" sz="2400" b="1" dirty="0">
                <a:solidFill>
                  <a:srgbClr val="000000"/>
                </a:solidFill>
                <a:cs typeface="+mn-ea"/>
                <a:sym typeface="+mn-lt"/>
              </a:rPr>
              <a:t>outlier micro-cluster</a:t>
            </a:r>
            <a:r>
              <a:rPr lang="en-US" altLang="zh-CN" sz="2400" dirty="0">
                <a:solidFill>
                  <a:srgbClr val="000000"/>
                </a:solidFill>
                <a:cs typeface="+mn-ea"/>
                <a:sym typeface="+mn-lt"/>
              </a:rPr>
              <a:t> structures are proposed to maintain and distinguish the potential clusters and outliers. </a:t>
            </a:r>
            <a:r>
              <a:rPr lang="en-US" altLang="zh-CN" sz="1600" dirty="0">
                <a:cs typeface="+mn-ea"/>
                <a:sym typeface="+mn-lt"/>
              </a:rPr>
              <a:t/>
            </a:r>
            <a:br>
              <a:rPr lang="en-US" altLang="zh-CN" sz="1600" dirty="0">
                <a:cs typeface="+mn-ea"/>
                <a:sym typeface="+mn-lt"/>
              </a:rPr>
            </a:br>
            <a:endParaRPr lang="zh-CN" altLang="en-US" sz="1600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75756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B2E86E9A-8471-4E04-BFC9-7E7ED9E6C4E9}" type="slidenum">
              <a:rPr lang="en-US" altLang="zh-CN" sz="1400"/>
              <a:pPr eaLnBrk="1" hangingPunct="1"/>
              <a:t>91</a:t>
            </a:fld>
            <a:endParaRPr lang="en-US" altLang="zh-CN" sz="1400"/>
          </a:p>
        </p:txBody>
      </p:sp>
      <p:pic>
        <p:nvPicPr>
          <p:cNvPr id="82947" name="Picture 2" descr="20070507Yellowstone 19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363200" cy="690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14865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611560" y="5229200"/>
            <a:ext cx="8077200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/>
          <a:lstStyle/>
          <a:p>
            <a:pPr marL="273050" indent="-273050" algn="ctr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4F81BD"/>
              </a:buClr>
              <a:buSzPct val="85000"/>
              <a:buFont typeface="Wingdings" pitchFamily="2" charset="2"/>
              <a:buNone/>
              <a:defRPr/>
            </a:pPr>
            <a:r>
              <a:rPr lang="en-US" altLang="zh-CN" sz="8000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ea typeface="楷体" pitchFamily="49" charset="-122"/>
                <a:cs typeface="方正舒体"/>
              </a:rPr>
              <a:t>Thanks</a:t>
            </a:r>
            <a:r>
              <a:rPr lang="zh-CN" altLang="en-US" sz="8000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ea typeface="楷体" pitchFamily="49" charset="-122"/>
                <a:cs typeface="方正舒体"/>
              </a:rPr>
              <a:t> </a:t>
            </a:r>
            <a:r>
              <a:rPr lang="zh-CN" altLang="en-US" sz="80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ea typeface="楷体" pitchFamily="49" charset="-122"/>
                <a:cs typeface="方正舒体"/>
              </a:rPr>
              <a:t>!!!</a:t>
            </a:r>
          </a:p>
        </p:txBody>
      </p:sp>
      <p:graphicFrame>
        <p:nvGraphicFramePr>
          <p:cNvPr id="51203" name="Object 2"/>
          <p:cNvGraphicFramePr>
            <a:graphicFrameLocks/>
          </p:cNvGraphicFramePr>
          <p:nvPr>
            <p:extLst/>
          </p:nvPr>
        </p:nvGraphicFramePr>
        <p:xfrm>
          <a:off x="2627784" y="692696"/>
          <a:ext cx="4189413" cy="419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28" name="Clip" r:id="rId3" imgW="7833665" imgH="7839151" progId="">
                  <p:embed/>
                </p:oleObj>
              </mc:Choice>
              <mc:Fallback>
                <p:oleObj name="Clip" r:id="rId3" imgW="7833665" imgH="7839151" progId="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27784" y="692696"/>
                        <a:ext cx="4189413" cy="419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11363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sz="2400" dirty="0" smtClean="0">
            <a:latin typeface="Times New Roman" panose="02020603050405020304" pitchFamily="18" charset="0"/>
            <a:cs typeface="Times New Roman" panose="02020603050405020304" pitchFamily="18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2_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Default Design">
  <a:themeElements>
    <a:clrScheme name="">
      <a:dk1>
        <a:srgbClr val="006666"/>
      </a:dk1>
      <a:lt1>
        <a:srgbClr val="F8F8F8"/>
      </a:lt1>
      <a:dk2>
        <a:srgbClr val="000066"/>
      </a:dk2>
      <a:lt2>
        <a:srgbClr val="000000"/>
      </a:lt2>
      <a:accent1>
        <a:srgbClr val="FF9900"/>
      </a:accent1>
      <a:accent2>
        <a:srgbClr val="00FFFF"/>
      </a:accent2>
      <a:accent3>
        <a:srgbClr val="FBFBFB"/>
      </a:accent3>
      <a:accent4>
        <a:srgbClr val="005656"/>
      </a:accent4>
      <a:accent5>
        <a:srgbClr val="FFCAAA"/>
      </a:accent5>
      <a:accent6>
        <a:srgbClr val="00E7E7"/>
      </a:accent6>
      <a:hlink>
        <a:srgbClr val="FF0000"/>
      </a:hlink>
      <a:folHlink>
        <a:srgbClr val="969696"/>
      </a:folHlink>
    </a:clrScheme>
    <a:fontScheme name="Default Design">
      <a:majorFont>
        <a:latin typeface="Verdan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5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17614</TotalTime>
  <Words>5156</Words>
  <Application>Microsoft Office PowerPoint</Application>
  <PresentationFormat>全屏显示(4:3)</PresentationFormat>
  <Paragraphs>830</Paragraphs>
  <Slides>92</Slides>
  <Notes>39</Notes>
  <HiddenSlides>7</HiddenSlides>
  <MMClips>0</MMClips>
  <ScaleCrop>false</ScaleCrop>
  <HeadingPairs>
    <vt:vector size="8" baseType="variant">
      <vt:variant>
        <vt:lpstr>已用的字体</vt:lpstr>
      </vt:variant>
      <vt:variant>
        <vt:i4>26</vt:i4>
      </vt:variant>
      <vt:variant>
        <vt:lpstr>主题</vt:lpstr>
      </vt:variant>
      <vt:variant>
        <vt:i4>4</vt:i4>
      </vt:variant>
      <vt:variant>
        <vt:lpstr>嵌入 OLE 服务器</vt:lpstr>
      </vt:variant>
      <vt:variant>
        <vt:i4>3</vt:i4>
      </vt:variant>
      <vt:variant>
        <vt:lpstr>幻灯片标题</vt:lpstr>
      </vt:variant>
      <vt:variant>
        <vt:i4>92</vt:i4>
      </vt:variant>
    </vt:vector>
  </HeadingPairs>
  <TitlesOfParts>
    <vt:vector size="125" baseType="lpstr">
      <vt:lpstr>Aparajita</vt:lpstr>
      <vt:lpstr>Gill Sans MT</vt:lpstr>
      <vt:lpstr>Math A</vt:lpstr>
      <vt:lpstr>微軟正黑體</vt:lpstr>
      <vt:lpstr>新細明體</vt:lpstr>
      <vt:lpstr>方正舒体</vt:lpstr>
      <vt:lpstr>宋体</vt:lpstr>
      <vt:lpstr>宋体</vt:lpstr>
      <vt:lpstr>Arial</vt:lpstr>
      <vt:lpstr>Arial Black</vt:lpstr>
      <vt:lpstr>Book Antiqua</vt:lpstr>
      <vt:lpstr>Calibri</vt:lpstr>
      <vt:lpstr>Calibri Light</vt:lpstr>
      <vt:lpstr>Cambria Math</vt:lpstr>
      <vt:lpstr>Comic Sans MS</vt:lpstr>
      <vt:lpstr>Ebrima</vt:lpstr>
      <vt:lpstr>Georgia</vt:lpstr>
      <vt:lpstr>MS UI Gothic</vt:lpstr>
      <vt:lpstr>Palatino Linotype</vt:lpstr>
      <vt:lpstr>Tahoma</vt:lpstr>
      <vt:lpstr>Times New Roman</vt:lpstr>
      <vt:lpstr>Verdana</vt:lpstr>
      <vt:lpstr>Wingdings</vt:lpstr>
      <vt:lpstr>华文中宋</vt:lpstr>
      <vt:lpstr>楷体</vt:lpstr>
      <vt:lpstr>微软雅黑</vt:lpstr>
      <vt:lpstr>1_Office 主题</vt:lpstr>
      <vt:lpstr>2_Office 主题</vt:lpstr>
      <vt:lpstr>Default Design</vt:lpstr>
      <vt:lpstr>Retrospect</vt:lpstr>
      <vt:lpstr>Equation</vt:lpstr>
      <vt:lpstr>公式</vt:lpstr>
      <vt:lpstr>Clip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Example: Concept-Drift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Decision Tree Learning</vt:lpstr>
      <vt:lpstr>Challenges</vt:lpstr>
      <vt:lpstr>VFDT (Very Fast Decision Tree)</vt:lpstr>
      <vt:lpstr>How many examples are enough?</vt:lpstr>
      <vt:lpstr>PowerPoint 演示文稿</vt:lpstr>
      <vt:lpstr>Algorithm</vt:lpstr>
      <vt:lpstr>PowerPoint 演示文稿</vt:lpstr>
      <vt:lpstr>VFDT: Strengths and Weaknesses</vt:lpstr>
      <vt:lpstr>CVFDT</vt:lpstr>
      <vt:lpstr>Observations</vt:lpstr>
      <vt:lpstr>CVFDT algorithm</vt:lpstr>
      <vt:lpstr>CVFDT: process each example</vt:lpstr>
      <vt:lpstr>CVFDT algorithm: process each example</vt:lpstr>
      <vt:lpstr>CVFDTGrow</vt:lpstr>
      <vt:lpstr>CVFDT algorithm: process each example</vt:lpstr>
      <vt:lpstr>Forget old example</vt:lpstr>
      <vt:lpstr>CVFDT algorithm: process each example</vt:lpstr>
      <vt:lpstr>CheckSplitValidtiy</vt:lpstr>
      <vt:lpstr>Smoothly adjust to concept drift</vt:lpstr>
      <vt:lpstr>Adjust to concept drift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Example: Stream Clustering</vt:lpstr>
      <vt:lpstr>PowerPoint 演示文稿</vt:lpstr>
      <vt:lpstr>Micro-Clusters</vt:lpstr>
      <vt:lpstr>Stream Clustering Algorithms</vt:lpstr>
      <vt:lpstr>PowerPoint 演示文稿</vt:lpstr>
      <vt:lpstr>The CluStream Framework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Outlier</dc:title>
  <dc:creator>黄峰</dc:creator>
  <cp:lastModifiedBy>sjm_1205</cp:lastModifiedBy>
  <cp:revision>191</cp:revision>
  <cp:lastPrinted>2017-05-22T00:36:51Z</cp:lastPrinted>
  <dcterms:created xsi:type="dcterms:W3CDTF">2015-06-09T06:23:23Z</dcterms:created>
  <dcterms:modified xsi:type="dcterms:W3CDTF">2021-04-16T00:16:11Z</dcterms:modified>
</cp:coreProperties>
</file>